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iZV8oZ9+fAgRFZkPdaTgpPyRDJ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customschemas.google.com/relationships/presentationmetadata" Target="meta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2a380141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02a380141f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2a380141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02a380141f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4e12e77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04e12e773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4b9fc708e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04b9fc708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4e12e7739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4e12e77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2a380141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02a380141f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2a380141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02a380141f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35081cc3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035081cc3b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2a380141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102a380141f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2a380141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02a380141f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35081cc3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035081cc3b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035081cc3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035081cc3b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035081cc3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035081cc3b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4e12e773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04e12e7739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4b9fc70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04b9fc708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2a380141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02a380141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2a380141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02a380141f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2a380141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02a380141f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2a380141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02a380141f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>
            <p:ph type="ctrTitle"/>
          </p:nvPr>
        </p:nvSpPr>
        <p:spPr>
          <a:xfrm>
            <a:off x="2255134" y="85614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" type="subTitle"/>
          </p:nvPr>
        </p:nvSpPr>
        <p:spPr>
          <a:xfrm>
            <a:off x="2255134" y="333582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>
            <a:off x="2232387" y="93423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" type="body"/>
          </p:nvPr>
        </p:nvSpPr>
        <p:spPr>
          <a:xfrm>
            <a:off x="2232387" y="381395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" type="body"/>
          </p:nvPr>
        </p:nvSpPr>
        <p:spPr>
          <a:xfrm>
            <a:off x="2261886" y="2005012"/>
            <a:ext cx="42199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2" type="body"/>
          </p:nvPr>
        </p:nvSpPr>
        <p:spPr>
          <a:xfrm>
            <a:off x="6713317" y="200501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 txBox="1"/>
          <p:nvPr>
            <p:ph type="title"/>
          </p:nvPr>
        </p:nvSpPr>
        <p:spPr>
          <a:xfrm>
            <a:off x="2170877" y="5318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" type="body"/>
          </p:nvPr>
        </p:nvSpPr>
        <p:spPr>
          <a:xfrm>
            <a:off x="2170877" y="1809078"/>
            <a:ext cx="456558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31"/>
          <p:cNvSpPr txBox="1"/>
          <p:nvPr>
            <p:ph idx="2" type="body"/>
          </p:nvPr>
        </p:nvSpPr>
        <p:spPr>
          <a:xfrm>
            <a:off x="2170877" y="2671762"/>
            <a:ext cx="4565589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3" type="body"/>
          </p:nvPr>
        </p:nvSpPr>
        <p:spPr>
          <a:xfrm>
            <a:off x="6924555" y="183322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31"/>
          <p:cNvSpPr txBox="1"/>
          <p:nvPr>
            <p:ph idx="4" type="body"/>
          </p:nvPr>
        </p:nvSpPr>
        <p:spPr>
          <a:xfrm>
            <a:off x="6924555" y="2671762"/>
            <a:ext cx="4835323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2261886" y="2005012"/>
            <a:ext cx="42199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2" type="body"/>
          </p:nvPr>
        </p:nvSpPr>
        <p:spPr>
          <a:xfrm>
            <a:off x="6713317" y="200501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/>
          <p:nvPr>
            <p:ph type="ctrTitle"/>
          </p:nvPr>
        </p:nvSpPr>
        <p:spPr>
          <a:xfrm>
            <a:off x="2255134" y="85614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" type="subTitle"/>
          </p:nvPr>
        </p:nvSpPr>
        <p:spPr>
          <a:xfrm>
            <a:off x="2255134" y="333582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" type="body"/>
          </p:nvPr>
        </p:nvSpPr>
        <p:spPr>
          <a:xfrm>
            <a:off x="2261886" y="22423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/>
          <p:nvPr>
            <p:ph type="title"/>
          </p:nvPr>
        </p:nvSpPr>
        <p:spPr>
          <a:xfrm>
            <a:off x="2232387" y="93423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" type="body"/>
          </p:nvPr>
        </p:nvSpPr>
        <p:spPr>
          <a:xfrm>
            <a:off x="2232387" y="381395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2255134" y="85614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2255134" y="333582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/>
          <p:nvPr>
            <p:ph type="title"/>
          </p:nvPr>
        </p:nvSpPr>
        <p:spPr>
          <a:xfrm>
            <a:off x="2170877" y="5318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7"/>
          <p:cNvSpPr txBox="1"/>
          <p:nvPr>
            <p:ph idx="1" type="body"/>
          </p:nvPr>
        </p:nvSpPr>
        <p:spPr>
          <a:xfrm>
            <a:off x="2170877" y="1809078"/>
            <a:ext cx="456558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1" name="Google Shape;141;p37"/>
          <p:cNvSpPr txBox="1"/>
          <p:nvPr>
            <p:ph idx="2" type="body"/>
          </p:nvPr>
        </p:nvSpPr>
        <p:spPr>
          <a:xfrm>
            <a:off x="2170877" y="2671762"/>
            <a:ext cx="4565589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7"/>
          <p:cNvSpPr txBox="1"/>
          <p:nvPr>
            <p:ph idx="3" type="body"/>
          </p:nvPr>
        </p:nvSpPr>
        <p:spPr>
          <a:xfrm>
            <a:off x="6924555" y="183322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37"/>
          <p:cNvSpPr txBox="1"/>
          <p:nvPr>
            <p:ph idx="4" type="body"/>
          </p:nvPr>
        </p:nvSpPr>
        <p:spPr>
          <a:xfrm>
            <a:off x="6924555" y="2671762"/>
            <a:ext cx="4835323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2261886" y="22423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2232387" y="93423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2232387" y="381395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2261886" y="2005012"/>
            <a:ext cx="42199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6713317" y="200501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2170877" y="5318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2170877" y="1809078"/>
            <a:ext cx="456558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2170877" y="2671762"/>
            <a:ext cx="4565589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6924555" y="183322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6924555" y="2671762"/>
            <a:ext cx="4835323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2261886" y="22423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—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2261886" y="22423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—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—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2261886" y="22423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—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—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—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—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—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2261886" y="22423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—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—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hyperlink" Target="https://tacklebullying.ie/" TargetMode="External"/><Relationship Id="rId9" Type="http://schemas.openxmlformats.org/officeDocument/2006/relationships/hyperlink" Target="https://zeeko.ie/" TargetMode="External"/><Relationship Id="rId5" Type="http://schemas.openxmlformats.org/officeDocument/2006/relationships/hyperlink" Target="https://antibullyingcentre.ie/" TargetMode="External"/><Relationship Id="rId6" Type="http://schemas.openxmlformats.org/officeDocument/2006/relationships/hyperlink" Target="https://www.webwise.ie/" TargetMode="External"/><Relationship Id="rId7" Type="http://schemas.openxmlformats.org/officeDocument/2006/relationships/hyperlink" Target="https://www.webwise.ie/" TargetMode="External"/><Relationship Id="rId8" Type="http://schemas.openxmlformats.org/officeDocument/2006/relationships/hyperlink" Target="https://zeeko.i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/>
          <p:nvPr>
            <p:ph type="ctrTitle"/>
          </p:nvPr>
        </p:nvSpPr>
        <p:spPr>
          <a:xfrm>
            <a:off x="1524000" y="114551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Cyberbullying 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 txBox="1"/>
          <p:nvPr>
            <p:ph idx="1" type="subTitle"/>
          </p:nvPr>
        </p:nvSpPr>
        <p:spPr>
          <a:xfrm>
            <a:off x="1524000" y="2348900"/>
            <a:ext cx="91440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Parents of Primary School Children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2a380141f_0_17"/>
          <p:cNvSpPr txBox="1"/>
          <p:nvPr>
            <p:ph type="title"/>
          </p:nvPr>
        </p:nvSpPr>
        <p:spPr>
          <a:xfrm>
            <a:off x="2261875" y="575450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Effects of </a:t>
            </a:r>
            <a:r>
              <a:rPr lang="en-US"/>
              <a:t>Cyberbullying </a:t>
            </a:r>
            <a:endParaRPr/>
          </a:p>
        </p:txBody>
      </p:sp>
      <p:sp>
        <p:nvSpPr>
          <p:cNvPr id="233" name="Google Shape;233;g102a380141f_0_17"/>
          <p:cNvSpPr txBox="1"/>
          <p:nvPr>
            <p:ph idx="1" type="body"/>
          </p:nvPr>
        </p:nvSpPr>
        <p:spPr>
          <a:xfrm>
            <a:off x="2469400" y="1811175"/>
            <a:ext cx="87186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36449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5350"/>
              <a:t>Damage to E</a:t>
            </a:r>
            <a:r>
              <a:rPr lang="en-US" sz="5350"/>
              <a:t>motional</a:t>
            </a:r>
            <a:r>
              <a:rPr lang="en-US" sz="5350"/>
              <a:t> Well-being</a:t>
            </a:r>
            <a:endParaRPr sz="53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  <a:p>
            <a:pPr indent="-36449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5350"/>
              <a:t>Powerlessness &amp; Fear</a:t>
            </a:r>
            <a:endParaRPr sz="53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  <a:p>
            <a:pPr indent="-36449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5350"/>
              <a:t>Distress / Sadness / Tearfulness</a:t>
            </a:r>
            <a:endParaRPr sz="53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  <a:p>
            <a:pPr indent="-36449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5350"/>
              <a:t>Social Anxiety       Panic Attacks</a:t>
            </a:r>
            <a:endParaRPr sz="53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  <a:p>
            <a:pPr indent="-3708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5600"/>
              <a:t>Poor Concentration      Poor Academic Performance</a:t>
            </a:r>
            <a:endParaRPr sz="5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/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5350"/>
              <a:t>Loneliness</a:t>
            </a:r>
            <a:endParaRPr sz="535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  <a:p>
            <a:pPr indent="-345440" lvl="0" marL="457200" rtl="0" algn="l">
              <a:spcBef>
                <a:spcPts val="0"/>
              </a:spcBef>
              <a:spcAft>
                <a:spcPts val="0"/>
              </a:spcAft>
              <a:buSzPct val="85981"/>
              <a:buChar char="❏"/>
            </a:pPr>
            <a:r>
              <a:rPr lang="en-US" sz="5350"/>
              <a:t>Lack of Confidenc</a:t>
            </a:r>
            <a:r>
              <a:rPr lang="en-US" sz="4850"/>
              <a:t>e &amp; Self-esteem</a:t>
            </a:r>
            <a:endParaRPr sz="48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g102a380141f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9100" y="689975"/>
            <a:ext cx="2089125" cy="16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02a380141f_0_17"/>
          <p:cNvSpPr/>
          <p:nvPr/>
        </p:nvSpPr>
        <p:spPr>
          <a:xfrm>
            <a:off x="4782700" y="3759200"/>
            <a:ext cx="3018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2a380141f_0_17"/>
          <p:cNvSpPr/>
          <p:nvPr/>
        </p:nvSpPr>
        <p:spPr>
          <a:xfrm>
            <a:off x="5557675" y="4376825"/>
            <a:ext cx="3018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02a380141f_0_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/>
          <p:nvPr>
            <p:ph type="title"/>
          </p:nvPr>
        </p:nvSpPr>
        <p:spPr>
          <a:xfrm>
            <a:off x="2261875" y="169801"/>
            <a:ext cx="10515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/>
              <a:t>Characteristics - Cyberbullying</a:t>
            </a:r>
            <a:endParaRPr sz="3600"/>
          </a:p>
        </p:txBody>
      </p:sp>
      <p:sp>
        <p:nvSpPr>
          <p:cNvPr id="243" name="Google Shape;243;p6"/>
          <p:cNvSpPr txBox="1"/>
          <p:nvPr>
            <p:ph idx="1" type="body"/>
          </p:nvPr>
        </p:nvSpPr>
        <p:spPr>
          <a:xfrm>
            <a:off x="2261875" y="1065950"/>
            <a:ext cx="4219800" cy="5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Power Imbalance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Repetition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Deliberate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Perpetrator Anonymity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Disinhibition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Wide Reaching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 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Access day or night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Emotional / Social Harm</a:t>
            </a:r>
            <a:endParaRPr sz="2400"/>
          </a:p>
        </p:txBody>
      </p:sp>
      <p:sp>
        <p:nvSpPr>
          <p:cNvPr id="244" name="Google Shape;244;p6"/>
          <p:cNvSpPr txBox="1"/>
          <p:nvPr>
            <p:ph idx="2" type="body"/>
          </p:nvPr>
        </p:nvSpPr>
        <p:spPr>
          <a:xfrm>
            <a:off x="6713325" y="1065925"/>
            <a:ext cx="5181600" cy="5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Boredom</a:t>
            </a:r>
            <a:endParaRPr sz="24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7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Misplaced Anger</a:t>
            </a:r>
            <a:endParaRPr sz="24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3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Unthinking</a:t>
            </a:r>
            <a:endParaRPr sz="24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7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False Fun</a:t>
            </a:r>
            <a:endParaRPr sz="24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7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Low Empathy</a:t>
            </a:r>
            <a:endParaRPr sz="24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6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Moral Disengagement</a:t>
            </a:r>
            <a:endParaRPr sz="24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Hurt the feelings of others</a:t>
            </a:r>
            <a:endParaRPr sz="24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4100"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Dominant</a:t>
            </a:r>
            <a:endParaRPr sz="2400"/>
          </a:p>
        </p:txBody>
      </p:sp>
      <p:pic>
        <p:nvPicPr>
          <p:cNvPr id="245" name="Google Shape;2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5" y="0"/>
            <a:ext cx="1650800" cy="19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2500" y="208975"/>
            <a:ext cx="1534075" cy="12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2a380141f_0_69"/>
          <p:cNvSpPr txBox="1"/>
          <p:nvPr>
            <p:ph type="title"/>
          </p:nvPr>
        </p:nvSpPr>
        <p:spPr>
          <a:xfrm>
            <a:off x="2261875" y="575450"/>
            <a:ext cx="93978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Who’s at Risk - Cyberbullying</a:t>
            </a:r>
            <a:endParaRPr/>
          </a:p>
        </p:txBody>
      </p:sp>
      <p:pic>
        <p:nvPicPr>
          <p:cNvPr id="253" name="Google Shape;253;g102a380141f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7225" y="537675"/>
            <a:ext cx="931300" cy="8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02a380141f_0_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g102a380141f_0_69"/>
          <p:cNvSpPr txBox="1"/>
          <p:nvPr/>
        </p:nvSpPr>
        <p:spPr>
          <a:xfrm>
            <a:off x="2773375" y="1820625"/>
            <a:ext cx="90561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</a:rPr>
              <a:t>Any</a:t>
            </a:r>
            <a:r>
              <a:rPr lang="en-US"/>
              <a:t> </a:t>
            </a:r>
            <a:r>
              <a:rPr lang="en-US" sz="1700">
                <a:solidFill>
                  <a:schemeClr val="lt1"/>
                </a:solidFill>
              </a:rPr>
              <a:t>child can be bullied for any reason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If a child is seen as different in some way or an easy target they can be more at risk  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-US" sz="1700">
                <a:solidFill>
                  <a:schemeClr val="lt1"/>
                </a:solidFill>
              </a:rPr>
              <a:t>Race or ethnic background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-US" sz="1700">
                <a:solidFill>
                  <a:schemeClr val="lt1"/>
                </a:solidFill>
              </a:rPr>
              <a:t>Appear anxious or have low-self-esteem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-US" sz="1700">
                <a:solidFill>
                  <a:schemeClr val="lt1"/>
                </a:solidFill>
              </a:rPr>
              <a:t>Lack of  assertiveness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-US" sz="1700">
                <a:solidFill>
                  <a:schemeClr val="lt1"/>
                </a:solidFill>
              </a:rPr>
              <a:t>Shy or introverted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-US" sz="1700">
                <a:solidFill>
                  <a:schemeClr val="lt1"/>
                </a:solidFill>
              </a:rPr>
              <a:t>Popular or successful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❏"/>
            </a:pPr>
            <a:r>
              <a:rPr lang="en-US" sz="1700">
                <a:solidFill>
                  <a:schemeClr val="lt1"/>
                </a:solidFill>
              </a:rPr>
              <a:t>Special needs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4e12e7739_0_0"/>
          <p:cNvSpPr txBox="1"/>
          <p:nvPr>
            <p:ph type="title"/>
          </p:nvPr>
        </p:nvSpPr>
        <p:spPr>
          <a:xfrm>
            <a:off x="2261875" y="575450"/>
            <a:ext cx="9397800" cy="45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What can Parents &amp; Guardians do?</a:t>
            </a:r>
            <a:endParaRPr/>
          </a:p>
        </p:txBody>
      </p:sp>
      <p:pic>
        <p:nvPicPr>
          <p:cNvPr id="261" name="Google Shape;261;g104e12e773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7225" y="537675"/>
            <a:ext cx="931300" cy="8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04e12e7739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4b9fc708e_0_7"/>
          <p:cNvSpPr txBox="1"/>
          <p:nvPr>
            <p:ph type="title"/>
          </p:nvPr>
        </p:nvSpPr>
        <p:spPr>
          <a:xfrm>
            <a:off x="2261875" y="781823"/>
            <a:ext cx="10515600" cy="105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a conversation early.. </a:t>
            </a:r>
            <a:endParaRPr/>
          </a:p>
        </p:txBody>
      </p:sp>
      <p:sp>
        <p:nvSpPr>
          <p:cNvPr id="268" name="Google Shape;268;g104b9fc708e_0_7"/>
          <p:cNvSpPr txBox="1"/>
          <p:nvPr>
            <p:ph idx="1" type="body"/>
          </p:nvPr>
        </p:nvSpPr>
        <p:spPr>
          <a:xfrm>
            <a:off x="2726226" y="2195150"/>
            <a:ext cx="971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en-US" sz="8000"/>
              <a:t>Encourage your child to be compassionate &amp; responsible when interacting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 online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en-US" sz="8000"/>
              <a:t>Take the time to talk to your child about ways to keep themselves safe </a:t>
            </a:r>
            <a:r>
              <a:rPr lang="en-US" sz="8000"/>
              <a:t>online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en-US" sz="8000"/>
              <a:t>Agree on a clear set of rules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en-US" sz="8000"/>
              <a:t>Encourage your child to ask for help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en-US" sz="8000"/>
              <a:t>Lead by example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en-US" sz="8000"/>
              <a:t>Get involved &amp; join in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0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04b9fc708e_0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4e12e7739_0_7"/>
          <p:cNvSpPr txBox="1"/>
          <p:nvPr>
            <p:ph type="title"/>
          </p:nvPr>
        </p:nvSpPr>
        <p:spPr>
          <a:xfrm>
            <a:off x="2280725" y="753525"/>
            <a:ext cx="8944800" cy="1010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else ?</a:t>
            </a:r>
            <a:r>
              <a:rPr lang="en-US"/>
              <a:t> </a:t>
            </a:r>
            <a:endParaRPr/>
          </a:p>
        </p:txBody>
      </p:sp>
      <p:sp>
        <p:nvSpPr>
          <p:cNvPr id="275" name="Google Shape;275;g104e12e7739_0_7"/>
          <p:cNvSpPr txBox="1"/>
          <p:nvPr>
            <p:ph idx="1" type="body"/>
          </p:nvPr>
        </p:nvSpPr>
        <p:spPr>
          <a:xfrm>
            <a:off x="2597825" y="1877225"/>
            <a:ext cx="9881400" cy="464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 lnSpcReduction="10000"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en-US" sz="8000"/>
              <a:t>Role Play 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en-US" sz="8000"/>
              <a:t>Talk about friendships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en-US" sz="8000"/>
              <a:t>Champion uniqueness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en-US" sz="8000"/>
              <a:t>The importance of </a:t>
            </a:r>
            <a:r>
              <a:rPr lang="en-US" sz="8000"/>
              <a:t>saying</a:t>
            </a:r>
            <a:r>
              <a:rPr lang="en-US" sz="8000"/>
              <a:t> sorry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0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104e12e7739_0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2a380141f_0_55"/>
          <p:cNvSpPr txBox="1"/>
          <p:nvPr>
            <p:ph type="title"/>
          </p:nvPr>
        </p:nvSpPr>
        <p:spPr>
          <a:xfrm>
            <a:off x="2261875" y="575450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Advice for Parents</a:t>
            </a:r>
            <a:endParaRPr/>
          </a:p>
        </p:txBody>
      </p:sp>
      <p:sp>
        <p:nvSpPr>
          <p:cNvPr id="282" name="Google Shape;282;g102a380141f_0_55"/>
          <p:cNvSpPr txBox="1"/>
          <p:nvPr>
            <p:ph idx="1" type="body"/>
          </p:nvPr>
        </p:nvSpPr>
        <p:spPr>
          <a:xfrm>
            <a:off x="2452650" y="1745150"/>
            <a:ext cx="94713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7600">
                <a:solidFill>
                  <a:srgbClr val="0000FF"/>
                </a:solidFill>
              </a:rPr>
              <a:t>Ask for help - </a:t>
            </a:r>
            <a:r>
              <a:rPr lang="en-US" sz="7600"/>
              <a:t>Reassure your child that they can always come to you to</a:t>
            </a:r>
            <a:endParaRPr sz="7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7600"/>
              <a:t> talk about anything that bothers then online</a:t>
            </a:r>
            <a:endParaRPr sz="7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rgbClr val="0000FF"/>
              </a:solidFill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7600">
                <a:solidFill>
                  <a:srgbClr val="0000FF"/>
                </a:solidFill>
              </a:rPr>
              <a:t>It is not their fault - </a:t>
            </a:r>
            <a:r>
              <a:rPr lang="en-US" sz="7600"/>
              <a:t>Advise your child that if</a:t>
            </a:r>
            <a:r>
              <a:rPr lang="en-US" sz="8000"/>
              <a:t> someone is repeatedly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cruel to them either face to face or online that is </a:t>
            </a:r>
            <a:r>
              <a:rPr b="1" lang="en-US" sz="8000">
                <a:solidFill>
                  <a:srgbClr val="0000FF"/>
                </a:solidFill>
              </a:rPr>
              <a:t>bullying</a:t>
            </a:r>
            <a:r>
              <a:rPr lang="en-US" sz="8000"/>
              <a:t> &amp; no-one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deserves to be treated that way </a:t>
            </a:r>
            <a:endParaRPr sz="80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8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Listen - </a:t>
            </a:r>
            <a:r>
              <a:rPr lang="en-US" sz="8000"/>
              <a:t>Don’t interrogate your child or overreact - by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coming to you looking for help, they have demonstrated trust in you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Be clear-</a:t>
            </a:r>
            <a:r>
              <a:rPr lang="en-US" sz="8000"/>
              <a:t>Tell your child that once you have identified that online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bullying has taken place, you will need to talk with their teachers &amp;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the parents of other children involved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02a380141f_0_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4" name="Google Shape;284;g102a380141f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0375" y="698075"/>
            <a:ext cx="1047075" cy="10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2a380141f_0_33"/>
          <p:cNvSpPr txBox="1"/>
          <p:nvPr>
            <p:ph type="title"/>
          </p:nvPr>
        </p:nvSpPr>
        <p:spPr>
          <a:xfrm>
            <a:off x="2261875" y="575450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Advice for Parents/Guardians </a:t>
            </a:r>
            <a:endParaRPr/>
          </a:p>
        </p:txBody>
      </p:sp>
      <p:sp>
        <p:nvSpPr>
          <p:cNvPr id="290" name="Google Shape;290;g102a380141f_0_33"/>
          <p:cNvSpPr txBox="1"/>
          <p:nvPr>
            <p:ph idx="1" type="body"/>
          </p:nvPr>
        </p:nvSpPr>
        <p:spPr>
          <a:xfrm>
            <a:off x="2535450" y="1745150"/>
            <a:ext cx="82941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Don’t Respond</a:t>
            </a:r>
            <a:r>
              <a:rPr b="1" lang="en-US" sz="8000"/>
              <a:t>  - </a:t>
            </a:r>
            <a:r>
              <a:rPr lang="en-US" sz="8000"/>
              <a:t>Encourage your </a:t>
            </a:r>
            <a:r>
              <a:rPr lang="en-US" sz="8000"/>
              <a:t>child</a:t>
            </a:r>
            <a:r>
              <a:rPr lang="en-US" sz="8000"/>
              <a:t> not to respond to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messages that annoy or harass - the bully wants to get a reaction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from their target </a:t>
            </a:r>
            <a:endParaRPr sz="80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72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Keep the Bullying Messages</a:t>
            </a:r>
            <a:r>
              <a:rPr b="1" lang="en-US" sz="8000"/>
              <a:t> </a:t>
            </a:r>
            <a:r>
              <a:rPr lang="en-US" sz="8000"/>
              <a:t> - Ensure your child retains a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record / evidence of bullying dates &amp; times for school or Garda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investigation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8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Block the Sender</a:t>
            </a:r>
            <a:r>
              <a:rPr lang="en-US" sz="8000"/>
              <a:t> - Use the technology block in messaging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apps/social networking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Talk to your child’s teacher if the bullying is school related </a:t>
            </a:r>
            <a:endParaRPr b="1" sz="8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8000"/>
              <a:t>Schools must have an Anti-bullying policy in place </a:t>
            </a:r>
            <a:endParaRPr sz="5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72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02a380141f_0_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g102a380141f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375" y="547813"/>
            <a:ext cx="1149375" cy="11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35081cc3b_0_18"/>
          <p:cNvSpPr txBox="1"/>
          <p:nvPr>
            <p:ph type="title"/>
          </p:nvPr>
        </p:nvSpPr>
        <p:spPr>
          <a:xfrm>
            <a:off x="2290175" y="566025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Advice for Parents </a:t>
            </a:r>
            <a:endParaRPr/>
          </a:p>
        </p:txBody>
      </p:sp>
      <p:sp>
        <p:nvSpPr>
          <p:cNvPr id="298" name="Google Shape;298;g1035081cc3b_0_18"/>
          <p:cNvSpPr txBox="1"/>
          <p:nvPr>
            <p:ph idx="1" type="body"/>
          </p:nvPr>
        </p:nvSpPr>
        <p:spPr>
          <a:xfrm>
            <a:off x="2839425" y="1745150"/>
            <a:ext cx="90843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10000"/>
          </a:bodyPr>
          <a:lstStyle/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7600">
                <a:solidFill>
                  <a:srgbClr val="0000FF"/>
                </a:solidFill>
              </a:rPr>
              <a:t>Report Incidents</a:t>
            </a:r>
            <a:r>
              <a:rPr lang="en-US" sz="7600"/>
              <a:t> - Report cyberbullying to websites,  apps or </a:t>
            </a:r>
            <a:endParaRPr sz="7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7600"/>
              <a:t>service  providers </a:t>
            </a:r>
            <a:endParaRPr sz="76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6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7600">
                <a:solidFill>
                  <a:srgbClr val="0000FF"/>
                </a:solidFill>
              </a:rPr>
              <a:t>Tell the person to stop - </a:t>
            </a:r>
            <a:r>
              <a:rPr b="1" lang="en-US" sz="7600" u="sng"/>
              <a:t>Only</a:t>
            </a:r>
            <a:r>
              <a:rPr lang="en-US" sz="7600"/>
              <a:t> if your child feels comfortable to do</a:t>
            </a:r>
            <a:endParaRPr sz="7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7600"/>
              <a:t> so as they will need to make their position clear that they will </a:t>
            </a:r>
            <a:endParaRPr sz="7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7600"/>
              <a:t>not stand for this treatment</a:t>
            </a:r>
            <a:endParaRPr sz="7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6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7600">
                <a:solidFill>
                  <a:srgbClr val="0000FF"/>
                </a:solidFill>
              </a:rPr>
              <a:t>Think before you post</a:t>
            </a:r>
            <a:r>
              <a:rPr lang="en-US" sz="7600"/>
              <a:t> - Encourage your child to self-reflect before they post - </a:t>
            </a:r>
            <a:endParaRPr sz="7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7600"/>
              <a:t>ask them to think “ will I regret this later”, “would I say this in person”,“Would I</a:t>
            </a:r>
            <a:endParaRPr sz="7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7600"/>
              <a:t> like me”, “Am I being kind”, “Could this be interpreted differently”</a:t>
            </a:r>
            <a:endParaRPr sz="76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43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035081cc3b_0_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0" name="Google Shape;300;g1035081cc3b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575" y="566025"/>
            <a:ext cx="1109550" cy="10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2a380141f_0_63"/>
          <p:cNvSpPr txBox="1"/>
          <p:nvPr>
            <p:ph type="title"/>
          </p:nvPr>
        </p:nvSpPr>
        <p:spPr>
          <a:xfrm>
            <a:off x="2318475" y="634450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Advice for Parents</a:t>
            </a:r>
            <a:r>
              <a:rPr lang="en-US"/>
              <a:t> </a:t>
            </a:r>
            <a:endParaRPr/>
          </a:p>
        </p:txBody>
      </p:sp>
      <p:sp>
        <p:nvSpPr>
          <p:cNvPr id="306" name="Google Shape;306;g102a380141f_0_63"/>
          <p:cNvSpPr txBox="1"/>
          <p:nvPr>
            <p:ph idx="1" type="body"/>
          </p:nvPr>
        </p:nvSpPr>
        <p:spPr>
          <a:xfrm>
            <a:off x="2452650" y="1745150"/>
            <a:ext cx="94713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rgbClr val="0000FF"/>
              </a:solidFill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7600">
                <a:solidFill>
                  <a:srgbClr val="0000FF"/>
                </a:solidFill>
              </a:rPr>
              <a:t>Inform - </a:t>
            </a:r>
            <a:r>
              <a:rPr lang="en-US" sz="7600"/>
              <a:t>Give your child advice to protect  </a:t>
            </a:r>
            <a:r>
              <a:rPr lang="en-US" sz="7600"/>
              <a:t>themselves</a:t>
            </a:r>
            <a:r>
              <a:rPr lang="en-US" sz="7600"/>
              <a:t> online &amp; to show them how</a:t>
            </a:r>
            <a:endParaRPr sz="7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7600"/>
              <a:t> to protect their </a:t>
            </a:r>
            <a:r>
              <a:rPr lang="en-US" sz="7600"/>
              <a:t>account</a:t>
            </a:r>
            <a:r>
              <a:rPr lang="en-US" sz="7600"/>
              <a:t> and devices </a:t>
            </a:r>
            <a:endParaRPr sz="76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8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Privacy - </a:t>
            </a:r>
            <a:r>
              <a:rPr lang="en-US" sz="8000"/>
              <a:t>Encourage your child to keep personal information private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Limit access to technology</a:t>
            </a:r>
            <a:r>
              <a:rPr lang="en-US" sz="8000"/>
              <a:t> -  Keep the computer in a public place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 in the home &amp; encourage your child to resist the temptation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 of continuously checking websites / phone for new messages</a:t>
            </a:r>
            <a:endParaRPr sz="8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02a380141f_0_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8" name="Google Shape;308;g102a380141f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3425" y="732125"/>
            <a:ext cx="997825" cy="1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>
            <p:ph type="ctrTitle"/>
          </p:nvPr>
        </p:nvSpPr>
        <p:spPr>
          <a:xfrm>
            <a:off x="2255134" y="85614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Cyberbullying</a:t>
            </a:r>
            <a:endParaRPr/>
          </a:p>
        </p:txBody>
      </p:sp>
      <p:sp>
        <p:nvSpPr>
          <p:cNvPr id="168" name="Google Shape;168;p4"/>
          <p:cNvSpPr txBox="1"/>
          <p:nvPr>
            <p:ph idx="1" type="subTitle"/>
          </p:nvPr>
        </p:nvSpPr>
        <p:spPr>
          <a:xfrm>
            <a:off x="2255134" y="333582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is it &amp; How To Manage It </a:t>
            </a:r>
            <a:endParaRPr/>
          </a:p>
        </p:txBody>
      </p:sp>
      <p:pic>
        <p:nvPicPr>
          <p:cNvPr id="169" name="Google Shape;16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800" y="3916275"/>
            <a:ext cx="1950335" cy="186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9200" y="528250"/>
            <a:ext cx="2184600" cy="7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2a380141f_0_76"/>
          <p:cNvSpPr txBox="1"/>
          <p:nvPr>
            <p:ph type="title"/>
          </p:nvPr>
        </p:nvSpPr>
        <p:spPr>
          <a:xfrm>
            <a:off x="2384500" y="651050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Advice for Parents</a:t>
            </a:r>
            <a:endParaRPr/>
          </a:p>
        </p:txBody>
      </p:sp>
      <p:sp>
        <p:nvSpPr>
          <p:cNvPr id="314" name="Google Shape;314;g102a380141f_0_76"/>
          <p:cNvSpPr txBox="1"/>
          <p:nvPr>
            <p:ph idx="1" type="body"/>
          </p:nvPr>
        </p:nvSpPr>
        <p:spPr>
          <a:xfrm>
            <a:off x="2579000" y="1745150"/>
            <a:ext cx="94050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Support - </a:t>
            </a:r>
            <a:r>
              <a:rPr lang="en-US" sz="8000"/>
              <a:t>Encourage your child to always seek support from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parent/guardian, school counsellor, principal or teachers - make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them aware of the support available</a:t>
            </a:r>
            <a:r>
              <a:rPr lang="en-US" sz="8400"/>
              <a:t> </a:t>
            </a:r>
            <a:endParaRPr sz="84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8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Be part of the child’s online world -</a:t>
            </a:r>
            <a:r>
              <a:rPr lang="en-US" sz="8000"/>
              <a:t> Ask to “friend” or “follow” your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child on social media sites - but do not abuse the privilege by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commenting or posting anything on your child’s profile 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0">
                <a:solidFill>
                  <a:srgbClr val="0000FF"/>
                </a:solidFill>
              </a:rPr>
              <a:t>Talk &amp; chat - </a:t>
            </a:r>
            <a:r>
              <a:rPr lang="en-US" sz="8000"/>
              <a:t>Encourage your child to talk to you about 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cyberbullying - positive &amp; open communication is key to dealing with</a:t>
            </a:r>
            <a:endParaRPr sz="80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0"/>
              <a:t>online bullying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02a380141f_0_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6" name="Google Shape;316;g102a380141f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5576" y="462400"/>
            <a:ext cx="1360575" cy="9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35081cc3b_0_12"/>
          <p:cNvSpPr txBox="1"/>
          <p:nvPr>
            <p:ph type="title"/>
          </p:nvPr>
        </p:nvSpPr>
        <p:spPr>
          <a:xfrm>
            <a:off x="2384500" y="651050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Advice for Parents</a:t>
            </a:r>
            <a:endParaRPr/>
          </a:p>
        </p:txBody>
      </p:sp>
      <p:sp>
        <p:nvSpPr>
          <p:cNvPr id="322" name="Google Shape;322;g1035081cc3b_0_12"/>
          <p:cNvSpPr txBox="1"/>
          <p:nvPr>
            <p:ph idx="1" type="body"/>
          </p:nvPr>
        </p:nvSpPr>
        <p:spPr>
          <a:xfrm>
            <a:off x="2292300" y="1745150"/>
            <a:ext cx="96315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rgbClr val="0000FF"/>
              </a:solidFill>
            </a:endParaRPr>
          </a:p>
          <a:p>
            <a:pPr indent="-35566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3">
                <a:solidFill>
                  <a:srgbClr val="0000FF"/>
                </a:solidFill>
              </a:rPr>
              <a:t>Build your child’s confidence &amp; self-esteem - </a:t>
            </a:r>
            <a:r>
              <a:rPr lang="en-US" sz="8003"/>
              <a:t>Encourage</a:t>
            </a:r>
            <a:r>
              <a:rPr lang="en-US" sz="8003"/>
              <a:t> your </a:t>
            </a:r>
            <a:endParaRPr sz="8003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3"/>
              <a:t>child to engage in non school activities such as art, sport, music </a:t>
            </a:r>
            <a:endParaRPr sz="8003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3"/>
              <a:t>or pursue their own unique interests </a:t>
            </a:r>
            <a:endParaRPr sz="8003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6423"/>
          </a:p>
          <a:p>
            <a:pPr indent="-35743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115">
                <a:solidFill>
                  <a:srgbClr val="0000FF"/>
                </a:solidFill>
              </a:rPr>
              <a:t>Responsible &amp; considerate internet use - </a:t>
            </a:r>
            <a:r>
              <a:rPr lang="en-US" sz="8115"/>
              <a:t>Explain to your child </a:t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115"/>
              <a:t>the emotional damage of cyberbullying &amp; all forms of bullying - it </a:t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115"/>
              <a:t>will play a huge role in how they interact online</a:t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115"/>
          </a:p>
          <a:p>
            <a:pPr indent="-35743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115">
                <a:solidFill>
                  <a:srgbClr val="0000FF"/>
                </a:solidFill>
              </a:rPr>
              <a:t>Physically monitor their activity </a:t>
            </a:r>
            <a:r>
              <a:rPr lang="en-US" sz="8115"/>
              <a:t>- Checking their chats for </a:t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115"/>
              <a:t>inappropriate content is a good way to ensure there are no red </a:t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115"/>
              <a:t>flags especially in younger children</a:t>
            </a:r>
            <a:r>
              <a:rPr lang="en-US" sz="8115"/>
              <a:t>  </a:t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035081cc3b_0_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4" name="Google Shape;324;g1035081cc3b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3375" y="510225"/>
            <a:ext cx="1292350" cy="13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35081cc3b_0_42"/>
          <p:cNvSpPr txBox="1"/>
          <p:nvPr>
            <p:ph type="title"/>
          </p:nvPr>
        </p:nvSpPr>
        <p:spPr>
          <a:xfrm>
            <a:off x="2384500" y="651050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Advice for Parents</a:t>
            </a:r>
            <a:endParaRPr/>
          </a:p>
        </p:txBody>
      </p:sp>
      <p:sp>
        <p:nvSpPr>
          <p:cNvPr id="330" name="Google Shape;330;g1035081cc3b_0_42"/>
          <p:cNvSpPr txBox="1"/>
          <p:nvPr>
            <p:ph idx="1" type="body"/>
          </p:nvPr>
        </p:nvSpPr>
        <p:spPr>
          <a:xfrm>
            <a:off x="2384500" y="1745150"/>
            <a:ext cx="95394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rgbClr val="0000FF"/>
              </a:solidFill>
            </a:endParaRPr>
          </a:p>
          <a:p>
            <a:pPr indent="-35566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003">
                <a:solidFill>
                  <a:srgbClr val="0000FF"/>
                </a:solidFill>
              </a:rPr>
              <a:t>Ground Rules -  </a:t>
            </a:r>
            <a:r>
              <a:rPr lang="en-US" sz="8003"/>
              <a:t>Children need routine - put in place specific times </a:t>
            </a:r>
            <a:endParaRPr sz="8003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3"/>
              <a:t>where your child can use their devices</a:t>
            </a:r>
            <a:r>
              <a:rPr lang="en-US" sz="8003"/>
              <a:t>  </a:t>
            </a:r>
            <a:endParaRPr sz="8003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223"/>
          </a:p>
          <a:p>
            <a:pPr indent="-35743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115">
                <a:solidFill>
                  <a:srgbClr val="0000FF"/>
                </a:solidFill>
              </a:rPr>
              <a:t>Get Informed - </a:t>
            </a:r>
            <a:r>
              <a:rPr lang="en-US" sz="8115"/>
              <a:t>Spend some time online, research &amp; explore apps </a:t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115"/>
              <a:t>- that way you will be in a stronger position when talking to your child  </a:t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5743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b="1" lang="en-US" sz="8115">
                <a:solidFill>
                  <a:srgbClr val="0000FF"/>
                </a:solidFill>
              </a:rPr>
              <a:t>Be an Upstander </a:t>
            </a:r>
            <a:r>
              <a:rPr lang="en-US" sz="8115"/>
              <a:t>- Encourage your child to offer support to someone being </a:t>
            </a:r>
            <a:endParaRPr sz="8115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115"/>
              <a:t>bullied - simply being nice goes a long way in knowing they are not alone</a:t>
            </a:r>
            <a:endParaRPr sz="8115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035081cc3b_0_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g1035081cc3b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3175" y="512975"/>
            <a:ext cx="1151075" cy="11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35081cc3b_0_48"/>
          <p:cNvSpPr txBox="1"/>
          <p:nvPr>
            <p:ph type="title"/>
          </p:nvPr>
        </p:nvSpPr>
        <p:spPr>
          <a:xfrm>
            <a:off x="2384500" y="651050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Additional Support…..</a:t>
            </a:r>
            <a:endParaRPr/>
          </a:p>
        </p:txBody>
      </p:sp>
      <p:sp>
        <p:nvSpPr>
          <p:cNvPr id="338" name="Google Shape;338;g1035081cc3b_0_48"/>
          <p:cNvSpPr txBox="1"/>
          <p:nvPr>
            <p:ph idx="1" type="body"/>
          </p:nvPr>
        </p:nvSpPr>
        <p:spPr>
          <a:xfrm>
            <a:off x="2339450" y="1745150"/>
            <a:ext cx="96126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g1035081cc3b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900" y="1858350"/>
            <a:ext cx="3745026" cy="41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1035081cc3b_0_48"/>
          <p:cNvSpPr txBox="1"/>
          <p:nvPr/>
        </p:nvSpPr>
        <p:spPr>
          <a:xfrm>
            <a:off x="8933325" y="1990425"/>
            <a:ext cx="2801700" cy="4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lt1"/>
                </a:solidFill>
              </a:rPr>
              <a:t>Additional Support</a:t>
            </a:r>
            <a:endParaRPr sz="19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tacklebullying.ie/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antibullyingcentre.ie/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</a:t>
            </a:r>
            <a:r>
              <a:rPr lang="en-US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ebwise.ie/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zeeko.ie/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ispcc.ie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childline.ie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barbados</a:t>
            </a:r>
            <a:r>
              <a:rPr lang="en-US">
                <a:solidFill>
                  <a:schemeClr val="lt1"/>
                </a:solidFill>
              </a:rPr>
              <a:t>.ie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uFill>
                <a:noFill/>
              </a:uFill>
              <a:hlinkClick r:id="rId8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 u="sng">
              <a:solidFill>
                <a:srgbClr val="202124"/>
              </a:solidFill>
              <a:highlight>
                <a:srgbClr val="FFFFFF"/>
              </a:highlight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35081cc3b_0_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2261886" y="781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177" name="Google Shape;177;p5"/>
          <p:cNvSpPr txBox="1"/>
          <p:nvPr>
            <p:ph idx="1" type="body"/>
          </p:nvPr>
        </p:nvSpPr>
        <p:spPr>
          <a:xfrm>
            <a:off x="2365626" y="2195175"/>
            <a:ext cx="9680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Defining Cyberbullying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Components of Cyberbullying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What Constitutes Cyberbullying - Cause &amp; Effect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Who’s at Risk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Advice for Parents  / Guardians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Additional Support</a:t>
            </a:r>
            <a:endParaRPr/>
          </a:p>
        </p:txBody>
      </p:sp>
      <p:sp>
        <p:nvSpPr>
          <p:cNvPr id="178" name="Google Shape;178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2075" y="537699"/>
            <a:ext cx="1094250" cy="10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e12e7739_0_34"/>
          <p:cNvSpPr txBox="1"/>
          <p:nvPr>
            <p:ph type="title"/>
          </p:nvPr>
        </p:nvSpPr>
        <p:spPr>
          <a:xfrm>
            <a:off x="2261886" y="7818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Cyberbullying Definition</a:t>
            </a:r>
            <a:endParaRPr/>
          </a:p>
        </p:txBody>
      </p:sp>
      <p:sp>
        <p:nvSpPr>
          <p:cNvPr id="185" name="Google Shape;185;g104e12e7739_0_34"/>
          <p:cNvSpPr txBox="1"/>
          <p:nvPr>
            <p:ph idx="1" type="body"/>
          </p:nvPr>
        </p:nvSpPr>
        <p:spPr>
          <a:xfrm>
            <a:off x="2261876" y="2242325"/>
            <a:ext cx="9680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“An aggressive act or behaviour that is carried out using electronic means by a group or individual repeatedly &amp; over time against a victim who cannot easily defend him or herself”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657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(Smith et al, 2008)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6" name="Google Shape;186;g104e12e7739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8303" y="706350"/>
            <a:ext cx="1274650" cy="12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04e12e7739_0_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4b9fc708e_0_0"/>
          <p:cNvSpPr txBox="1"/>
          <p:nvPr>
            <p:ph type="title"/>
          </p:nvPr>
        </p:nvSpPr>
        <p:spPr>
          <a:xfrm>
            <a:off x="2261886" y="7818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Components - C</a:t>
            </a:r>
            <a:r>
              <a:rPr lang="en-US"/>
              <a:t>yberbullying </a:t>
            </a:r>
            <a:endParaRPr/>
          </a:p>
        </p:txBody>
      </p:sp>
      <p:sp>
        <p:nvSpPr>
          <p:cNvPr id="193" name="Google Shape;193;g104b9fc708e_0_0"/>
          <p:cNvSpPr txBox="1"/>
          <p:nvPr>
            <p:ph idx="1" type="body"/>
          </p:nvPr>
        </p:nvSpPr>
        <p:spPr>
          <a:xfrm>
            <a:off x="2261876" y="2242325"/>
            <a:ext cx="9680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There are three components that must be recognised when it comes to a broad definition of bullying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Intention to do harm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 repeated act of behaviour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An imbalance of power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4" name="Google Shape;194;g104b9fc708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7351" y="706350"/>
            <a:ext cx="935050" cy="93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04b9fc708e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2a380141f_0_1"/>
          <p:cNvSpPr txBox="1"/>
          <p:nvPr>
            <p:ph type="title"/>
          </p:nvPr>
        </p:nvSpPr>
        <p:spPr>
          <a:xfrm>
            <a:off x="2261875" y="575450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Forms - Cyberbullying </a:t>
            </a:r>
            <a:endParaRPr/>
          </a:p>
        </p:txBody>
      </p:sp>
      <p:sp>
        <p:nvSpPr>
          <p:cNvPr id="201" name="Google Shape;201;g102a380141f_0_1"/>
          <p:cNvSpPr txBox="1"/>
          <p:nvPr>
            <p:ph idx="1" type="body"/>
          </p:nvPr>
        </p:nvSpPr>
        <p:spPr>
          <a:xfrm>
            <a:off x="2393925" y="1811200"/>
            <a:ext cx="93033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Sending mean text messages or IMs to someone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Pranking </a:t>
            </a:r>
            <a:r>
              <a:rPr lang="en-US" sz="2400"/>
              <a:t>someone</a:t>
            </a:r>
            <a:r>
              <a:rPr lang="en-US" sz="2400"/>
              <a:t>’s mobile phone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Pretending to be </a:t>
            </a:r>
            <a:r>
              <a:rPr lang="en-US" sz="2400"/>
              <a:t>someone</a:t>
            </a:r>
            <a:r>
              <a:rPr lang="en-US" sz="2400"/>
              <a:t> else to spread hurtful messages online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Spreading secrets or rumours about someone online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Being rude or mean to someone in an online game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Tricking someone into revealing personal </a:t>
            </a:r>
            <a:r>
              <a:rPr lang="en-US" sz="2400"/>
              <a:t>information</a:t>
            </a:r>
            <a:r>
              <a:rPr lang="en-US" sz="2400"/>
              <a:t> &amp; then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forwarding that </a:t>
            </a:r>
            <a:r>
              <a:rPr lang="en-US" sz="2400"/>
              <a:t>information</a:t>
            </a:r>
            <a:r>
              <a:rPr lang="en-US" sz="2400"/>
              <a:t> to others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g102a380141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9250" y="534126"/>
            <a:ext cx="1094100" cy="10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02a380141f_0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2a380141f_0_49"/>
          <p:cNvSpPr txBox="1"/>
          <p:nvPr>
            <p:ph type="title"/>
          </p:nvPr>
        </p:nvSpPr>
        <p:spPr>
          <a:xfrm>
            <a:off x="2261886" y="7818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Dangers - Cyberbullying</a:t>
            </a:r>
            <a:endParaRPr/>
          </a:p>
        </p:txBody>
      </p:sp>
      <p:sp>
        <p:nvSpPr>
          <p:cNvPr id="209" name="Google Shape;209;g102a380141f_0_49"/>
          <p:cNvSpPr txBox="1"/>
          <p:nvPr>
            <p:ph idx="1" type="body"/>
          </p:nvPr>
        </p:nvSpPr>
        <p:spPr>
          <a:xfrm>
            <a:off x="2261875" y="1867801"/>
            <a:ext cx="10515600" cy="4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❏"/>
            </a:pPr>
            <a:r>
              <a:rPr lang="en-US"/>
              <a:t>Internet anonymity empowers bullies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❏"/>
            </a:pPr>
            <a:r>
              <a:rPr lang="en-US"/>
              <a:t>It can occur 24/7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❏"/>
            </a:pPr>
            <a:r>
              <a:rPr lang="en-US"/>
              <a:t>It can be distributed quickly to a </a:t>
            </a:r>
            <a:r>
              <a:rPr lang="en-US"/>
              <a:t>wide audience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❏"/>
            </a:pPr>
            <a:r>
              <a:rPr lang="en-US"/>
              <a:t>Difficult &amp; sometimes impossible to trace the source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❏"/>
            </a:pPr>
            <a:r>
              <a:rPr lang="en-US"/>
              <a:t>Deleting harassing texts, messages &amp; pictures is extremely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difficult once posted / distributed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Char char="❏"/>
            </a:pPr>
            <a:r>
              <a:rPr lang="en-US"/>
              <a:t>Adversely impacting emotional well-being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10" name="Google Shape;210;g102a380141f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1427" y="453873"/>
            <a:ext cx="1617200" cy="16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02a380141f_0_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2a380141f_0_82"/>
          <p:cNvSpPr txBox="1"/>
          <p:nvPr>
            <p:ph type="title"/>
          </p:nvPr>
        </p:nvSpPr>
        <p:spPr>
          <a:xfrm>
            <a:off x="2261875" y="575450"/>
            <a:ext cx="105156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Signs - Cyberbullying</a:t>
            </a:r>
            <a:endParaRPr/>
          </a:p>
        </p:txBody>
      </p:sp>
      <p:sp>
        <p:nvSpPr>
          <p:cNvPr id="217" name="Google Shape;217;g102a380141f_0_82"/>
          <p:cNvSpPr txBox="1"/>
          <p:nvPr>
            <p:ph idx="1" type="body"/>
          </p:nvPr>
        </p:nvSpPr>
        <p:spPr>
          <a:xfrm>
            <a:off x="2488250" y="1848925"/>
            <a:ext cx="93033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Being emotionally upset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Being secretive or protective of digital use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Spending more time than usual in their room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Withdrawal from/lack of interest in family, friends &amp; activities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Avoiding school or social gatherings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Slippage in school work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Suddenly wants to stop using devices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Change in mood, sleep or appetite 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2400"/>
              <a:t>Being nervous or jumpy when receiving a message, text or email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g102a380141f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4350" y="674900"/>
            <a:ext cx="1134825" cy="11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02a380141f_0_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2a380141f_0_42"/>
          <p:cNvSpPr txBox="1"/>
          <p:nvPr>
            <p:ph type="title"/>
          </p:nvPr>
        </p:nvSpPr>
        <p:spPr>
          <a:xfrm>
            <a:off x="2261886" y="7818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Motives - Cyberbullying</a:t>
            </a:r>
            <a:endParaRPr/>
          </a:p>
        </p:txBody>
      </p:sp>
      <p:sp>
        <p:nvSpPr>
          <p:cNvPr id="225" name="Google Shape;225;g102a380141f_0_42"/>
          <p:cNvSpPr txBox="1"/>
          <p:nvPr>
            <p:ph idx="1" type="body"/>
          </p:nvPr>
        </p:nvSpPr>
        <p:spPr>
          <a:xfrm>
            <a:off x="2261875" y="1867801"/>
            <a:ext cx="10515600" cy="4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33557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3546"/>
              <a:t>The problem is not the technology &amp; Communication tools used - it is rooted in </a:t>
            </a:r>
            <a:r>
              <a:rPr lang="en-US" sz="3546"/>
              <a:t>relationships</a:t>
            </a:r>
            <a:endParaRPr sz="3546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947"/>
              <a:buNone/>
            </a:pPr>
            <a:r>
              <a:t/>
            </a:r>
            <a:endParaRPr sz="3546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947"/>
              <a:buNone/>
            </a:pPr>
            <a:r>
              <a:rPr lang="en-US" sz="3546"/>
              <a:t>&amp; how people interact with each other</a:t>
            </a:r>
            <a:endParaRPr sz="3546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947"/>
              <a:buNone/>
            </a:pPr>
            <a:r>
              <a:t/>
            </a:r>
            <a:endParaRPr sz="3546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5518"/>
              <a:buNone/>
            </a:pPr>
            <a:r>
              <a:t/>
            </a:r>
            <a:endParaRPr sz="2066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84128"/>
              <a:buNone/>
            </a:pPr>
            <a:r>
              <a:t/>
            </a:r>
            <a:endParaRPr sz="1520"/>
          </a:p>
          <a:p>
            <a:pPr indent="-33649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US" sz="3577"/>
              <a:t>Usually a connection to offline life  - school life</a:t>
            </a:r>
            <a:endParaRPr sz="3577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245"/>
              <a:buNone/>
            </a:pPr>
            <a:r>
              <a:t/>
            </a:r>
            <a:endParaRPr sz="285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245"/>
              <a:buNone/>
            </a:pPr>
            <a:r>
              <a:t/>
            </a:r>
            <a:endParaRPr sz="2850"/>
          </a:p>
          <a:p>
            <a:pPr indent="-314563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2850"/>
              <a:t>Tension &amp; conflict in class</a:t>
            </a:r>
            <a:endParaRPr b="1" sz="28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50"/>
          </a:p>
          <a:p>
            <a:pPr indent="-314563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2850"/>
              <a:t>Jealousy</a:t>
            </a:r>
            <a:endParaRPr b="1" sz="28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50"/>
          </a:p>
          <a:p>
            <a:pPr indent="-314563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2850"/>
              <a:t>Fit in with a group of friends or clique / Peer pressure</a:t>
            </a:r>
            <a:endParaRPr b="1" sz="28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50"/>
          </a:p>
          <a:p>
            <a:pPr indent="-314563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2850"/>
              <a:t>False sense of security</a:t>
            </a:r>
            <a:endParaRPr b="1" sz="28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50"/>
          </a:p>
          <a:p>
            <a:pPr indent="-314563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2850"/>
              <a:t>Friendship breakdown</a:t>
            </a:r>
            <a:endParaRPr b="1" sz="28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50"/>
          </a:p>
          <a:p>
            <a:pPr indent="-314563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2850"/>
              <a:t>Meanness</a:t>
            </a:r>
            <a:endParaRPr b="1" sz="285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50"/>
          </a:p>
          <a:p>
            <a:pPr indent="-314563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2850"/>
              <a:t>Revenge</a:t>
            </a:r>
            <a:endParaRPr b="1" sz="285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50"/>
          </a:p>
          <a:p>
            <a:pPr indent="-314563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-US" sz="2850"/>
              <a:t>Looking cool</a:t>
            </a:r>
            <a:endParaRPr b="1" sz="285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245"/>
              <a:buNone/>
            </a:pPr>
            <a:r>
              <a:t/>
            </a:r>
            <a:endParaRPr sz="285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26" name="Google Shape;226;g102a380141f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4350" y="781825"/>
            <a:ext cx="864425" cy="86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02a380141f_0_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2021-09-15T14:12:47Z</dcterms:created>
  <dc:creator>Microsoft Office User</dc:creator>
</cp:coreProperties>
</file>