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12192000" cy="6858000"/>
  <p:notesSz cx="6858000" cy="9144000"/>
  <p:embeddedFontLst>
    <p:embeddedFont>
      <p:font typeface="Arial Black" panose="020B0A04020102020204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hAtZ98YJOvyCRbMU2v2jPjk9Uq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000" autoAdjust="0"/>
  </p:normalViewPr>
  <p:slideViewPr>
    <p:cSldViewPr snapToGrid="0">
      <p:cViewPr varScale="1">
        <p:scale>
          <a:sx n="80" d="100"/>
          <a:sy n="80" d="100"/>
        </p:scale>
        <p:origin x="17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dirty="0"/>
              <a:t>W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ALL have a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responsibility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tackle bullying - </a:t>
            </a:r>
            <a:r>
              <a:rPr lang="en-GB" dirty="0"/>
              <a:t>those that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witness bullying are what experts refer to as </a:t>
            </a:r>
            <a:r>
              <a:rPr lang="en-GB" sz="1200" b="1" i="1" u="none" strike="noStrike" dirty="0">
                <a:solidFill>
                  <a:schemeClr val="dk1"/>
                </a:solidFill>
              </a:rPr>
              <a:t>Bystanders - </a:t>
            </a:r>
            <a:r>
              <a:rPr lang="en-GB" dirty="0"/>
              <a:t>p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erhaps the term Bystander might be too technical to grasp for this age-group, so instead, we will use the term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‘Onlooker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’. </a:t>
            </a: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many different types of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Onlookers</a:t>
            </a:r>
            <a:r>
              <a:rPr lang="en-GB" sz="1200" i="0" u="none" strike="noStrike" dirty="0">
                <a:solidFill>
                  <a:schemeClr val="dk1"/>
                </a:solidFill>
              </a:rPr>
              <a:t> which we will explore in this workshop. </a:t>
            </a:r>
            <a:endParaRPr lang="en-GB" sz="1200" i="0" u="none" strike="noStrike" dirty="0" smtClean="0">
              <a:solidFill>
                <a:schemeClr val="dk1"/>
              </a:solidFill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GB" sz="1200" i="0" u="none" strike="noStrike" dirty="0" smtClean="0">
              <a:solidFill>
                <a:schemeClr val="dk1"/>
              </a:solidFill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dirty="0" smtClean="0"/>
              <a:t>W</a:t>
            </a:r>
            <a:r>
              <a:rPr lang="en-GB" sz="1200" i="0" u="none" strike="noStrike" dirty="0" smtClean="0">
                <a:solidFill>
                  <a:schemeClr val="dk1"/>
                </a:solidFill>
              </a:rPr>
              <a:t>e </a:t>
            </a:r>
            <a:r>
              <a:rPr lang="en-GB" sz="1200" i="0" u="none" strike="noStrike" dirty="0">
                <a:solidFill>
                  <a:schemeClr val="dk1"/>
                </a:solidFill>
              </a:rPr>
              <a:t>will also explore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Passing </a:t>
            </a:r>
            <a:r>
              <a:rPr lang="en-GB" b="1" dirty="0"/>
              <a:t>o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n of Responsibility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explained to students using everyday examples and is rephrased as “Can’t Someone Else Do It?</a:t>
            </a:r>
            <a:r>
              <a:rPr lang="en-GB" dirty="0"/>
              <a:t>”</a:t>
            </a:r>
            <a:endParaRPr dirty="0"/>
          </a:p>
        </p:txBody>
      </p:sp>
      <p:sp>
        <p:nvSpPr>
          <p:cNvPr id="60" name="Google Shape;6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6000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2 - When Bullying Happens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It is i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mportant to stress is that everyone is guilty at some point of ignoring bullying behaviour</a:t>
            </a:r>
            <a:r>
              <a:rPr lang="en-GB" dirty="0"/>
              <a:t> or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avoiding dealing with it. This </a:t>
            </a:r>
            <a:r>
              <a:rPr lang="en-GB" dirty="0"/>
              <a:t>w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orkshop seeks to change that; to show the students the importance of taking responsibility and reporting bullying in a safe and secure manner.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Bystander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 person who sees bullying taking place. Perhaps the term ‘Bystander’ might be too technical; so instead we use the term ‘</a:t>
            </a:r>
            <a:r>
              <a:rPr lang="en-GB" b="1" dirty="0"/>
              <a:t>Onlooker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.’ </a:t>
            </a:r>
            <a:endParaRPr lang="en-GB" sz="1200" b="0" i="0" u="none" strike="noStrik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all been an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Onlookers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some point, it is important to stress this to the students.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reach the final point on this slide, ask the students: “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the </a:t>
            </a:r>
            <a:r>
              <a:rPr lang="en-GB" b="1" dirty="0"/>
              <a:t>Onlooker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this picture?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(Ariel)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ask the following questions: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“Do you think Onlookers (Bystanders) often try to help?”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(No)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 follow this up with: “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 Onlookers</a:t>
            </a:r>
            <a:r>
              <a:rPr lang="en-GB" b="1" dirty="0"/>
              <a:t> seldom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offer help?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provide students with 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Sheet 3.1 entitled </a:t>
            </a:r>
            <a:r>
              <a:rPr lang="en-GB" b="1" dirty="0"/>
              <a:t>“Onlookers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GB" b="1" dirty="0"/>
              <a:t>”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dirty="0"/>
              <a:t>l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them provide the answers.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include: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may be concerned for their own safety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don’t know what they should do to help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</a:t>
            </a:r>
            <a:r>
              <a:rPr lang="en-GB" dirty="0"/>
              <a:t>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fraid that they might be picked on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</a:t>
            </a:r>
            <a:r>
              <a:rPr lang="en-GB" dirty="0"/>
              <a:t>f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riends with the kids who are bullying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•Th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 think someone else will help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•Th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 think they might get into trouble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endParaRPr dirty="0"/>
          </a:p>
        </p:txBody>
      </p:sp>
      <p:sp>
        <p:nvSpPr>
          <p:cNvPr id="71" name="Google Shape;7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3 - Animated Video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video looks at all the other characters we meet when bullying takes place. These characters are known as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each kid will represent a different type of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Buzz is the person being bullied, and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Ralphie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person who is</a:t>
            </a:r>
            <a:r>
              <a:rPr lang="en-GB" dirty="0"/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bullying. Every other character represents a type of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b="0" i="0" u="none" strike="noStrik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are: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Defender: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Sergio.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Outsiders: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Cathy, Leo, Suzie.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Reinforcer</a:t>
            </a:r>
            <a:r>
              <a:rPr lang="en-GB" b="1" dirty="0" err="1"/>
              <a:t>s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Olly.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Assistants: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Hugo.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/>
            </a:r>
            <a:br>
              <a:rPr lang="en-GB" b="1" dirty="0"/>
            </a:br>
            <a:r>
              <a:rPr lang="en-GB" b="1" dirty="0" err="1">
                <a:solidFill>
                  <a:srgbClr val="1A1918"/>
                </a:solidFill>
              </a:rPr>
              <a:t>Youtube</a:t>
            </a:r>
            <a:r>
              <a:rPr lang="en-GB" b="1" dirty="0">
                <a:solidFill>
                  <a:srgbClr val="1A1918"/>
                </a:solidFill>
              </a:rPr>
              <a:t> video link: </a:t>
            </a:r>
            <a:r>
              <a:rPr lang="en-GB" b="1" dirty="0"/>
              <a:t>https://youtu.be/OVSkAF0KbCw</a:t>
            </a:r>
            <a:endParaRPr b="1" dirty="0"/>
          </a:p>
        </p:txBody>
      </p:sp>
      <p:sp>
        <p:nvSpPr>
          <p:cNvPr id="82" name="Google Shape;8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4 - Onlookers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the different types of Onlookers: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b="0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Defenders: 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Comfort the person being bullied, actively tries</a:t>
            </a:r>
            <a:r>
              <a:rPr lang="en-GB" dirty="0" smtClean="0"/>
              <a:t> to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stop the bullying. (Sergio)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1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Outsiders: </a:t>
            </a:r>
            <a:r>
              <a:rPr lang="en-IE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Witness the bullying taking place, but stays away and does not</a:t>
            </a:r>
            <a:r>
              <a:rPr lang="en-IE" dirty="0" smtClean="0"/>
              <a:t> </a:t>
            </a:r>
            <a:r>
              <a:rPr lang="en-IE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sides. (Cathy; Suzie; Leo)</a:t>
            </a:r>
            <a:endParaRPr lang="en-IE" b="0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IE" sz="1200" b="1" i="0" u="none" strike="noStrik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Reinforcers</a:t>
            </a:r>
            <a:r>
              <a:rPr lang="en-IE" sz="1200" b="1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IE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support to the </a:t>
            </a:r>
            <a:r>
              <a:rPr lang="en-IE" dirty="0" smtClean="0"/>
              <a:t>b</a:t>
            </a:r>
            <a:r>
              <a:rPr lang="en-IE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ully. (Olly)</a:t>
            </a:r>
            <a:endParaRPr lang="en-IE" b="0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Assistants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the </a:t>
            </a:r>
            <a:r>
              <a:rPr lang="en-GB" dirty="0"/>
              <a:t>b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ully; and join in the bullying. (Hugo)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*At this point, please provide students with 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Sheet 3.2 - </a:t>
            </a:r>
            <a:r>
              <a:rPr lang="en-GB" sz="1200" i="0" u="none" strike="noStrike" dirty="0">
                <a:solidFill>
                  <a:schemeClr val="dk1"/>
                </a:solidFill>
              </a:rPr>
              <a:t>where we meet some of the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Onlookers</a:t>
            </a:r>
            <a:r>
              <a:rPr lang="en-GB" sz="1200" i="0" u="none" strike="noStrike" dirty="0">
                <a:solidFill>
                  <a:schemeClr val="dk1"/>
                </a:solidFill>
              </a:rPr>
              <a:t> from the video.</a:t>
            </a:r>
            <a:endParaRPr sz="1200" i="0" u="none" strike="noStrik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Students are asked to match the characters to the type of onlooker that they play in the video.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/>
            </a:r>
            <a:br>
              <a:rPr lang="en-GB" b="1" dirty="0"/>
            </a:br>
            <a:endParaRPr b="1" dirty="0"/>
          </a:p>
        </p:txBody>
      </p:sp>
      <p:sp>
        <p:nvSpPr>
          <p:cNvPr id="91" name="Google Shape;9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5 &amp; 6 - Can’t someone else do it?”  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where we introduce the term “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Diffusion of Responsibility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 As this is quite a technical term, it needs to be phrased in a language that  students can understand and relate to.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phrase that means the same thing is “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someone else do it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?”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1" i="0" u="none" strike="noStrike" dirty="0">
                <a:solidFill>
                  <a:schemeClr val="dk1"/>
                </a:solidFill>
              </a:rPr>
              <a:t>Diffusion of Responsibility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when somebody passes the buck</a:t>
            </a:r>
            <a:r>
              <a:rPr lang="en-GB" dirty="0"/>
              <a:t>!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Some examples might include:</a:t>
            </a:r>
            <a:endParaRPr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You don’t bother cleaning your room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because you think someone else will do it for you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Y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don’t bother participating in group work because someone else 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instead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>The aim of this slide is to </a:t>
            </a:r>
            <a:r>
              <a:rPr lang="en-GB" dirty="0"/>
              <a:t> emphasise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</a:t>
            </a:r>
            <a:r>
              <a:rPr lang="en-GB" dirty="0"/>
              <a:t>all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characters were thinking that someone else would help Buzz.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is why they didn’t get involved.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were therefore guilty – as we all are from time to time – of thinking: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“Can’t Someone else do it?”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endParaRPr dirty="0"/>
          </a:p>
        </p:txBody>
      </p:sp>
      <p:sp>
        <p:nvSpPr>
          <p:cNvPr id="111" name="Google Shape;11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b="1" u="sng" dirty="0"/>
              <a:t>Slide 5 &amp; 6 - Can’t someone else do it?”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kids on slide 5 expected someone else to help but we have all thought 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some point</a:t>
            </a:r>
            <a:r>
              <a:rPr lang="en-GB" dirty="0"/>
              <a:t> (it’s important to stress this to the class)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 people think that someone else will stop the bullying? Because 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there are more people around who could also help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might feel that the other onlookers might be better able</a:t>
            </a:r>
            <a:r>
              <a:rPr lang="en-GB" dirty="0"/>
              <a:t>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intervene.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Ask the students, in a bullying situation, if they think it could be harmful to assume that someone else will help?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>D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iffusion of Responsibility is not unique to bullying</a:t>
            </a:r>
            <a:r>
              <a:rPr lang="en-GB" dirty="0"/>
              <a:t> situations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i</a:t>
            </a:r>
            <a:r>
              <a:rPr lang="en-GB" dirty="0"/>
              <a:t>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happens all the time in our daily lives too!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examples</a:t>
            </a:r>
            <a:endParaRPr sz="1200" b="1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putting in the same amount effort into a </a:t>
            </a:r>
            <a:r>
              <a:rPr lang="en-GB" dirty="0"/>
              <a:t>g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roup </a:t>
            </a:r>
            <a:r>
              <a:rPr lang="en-GB" dirty="0"/>
              <a:t>p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roject that you would to an individual piece of work or project  – expect</a:t>
            </a:r>
            <a:r>
              <a:rPr lang="en-GB" dirty="0"/>
              <a:t> that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other students will put in the work instead of you.</a:t>
            </a:r>
            <a:endParaRPr b="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dirty="0"/>
              <a:t>Leaving household tasks for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your brother or sister to do such as tidying your room or doing dishes etc.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 students if they can think of any more examples.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endParaRPr b="1" dirty="0"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7 - Class Discussion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downside of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Diffusion of Responsibility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passing on of responsibility include: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Being unsure how to respond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sense of responsibility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Leads to inaction.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sz="1200" i="0" u="none" strike="noStrike" dirty="0">
                <a:solidFill>
                  <a:schemeClr val="dk1"/>
                </a:solidFill>
              </a:rPr>
              <a:t>Bullying situations can be complex, and there are many reasons why people do not wish to get involved (as we discussed). As a result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Onlookers</a:t>
            </a:r>
            <a:r>
              <a:rPr lang="en-GB" sz="1200" i="0" u="none" strike="noStrike" dirty="0">
                <a:solidFill>
                  <a:schemeClr val="dk1"/>
                </a:solidFill>
              </a:rPr>
              <a:t> are unsure how to respond, and when this is combined with a lower sense of personal responsibility, the result is inaction, which can have serious consequences for the </a:t>
            </a:r>
            <a:r>
              <a:rPr lang="en-GB" dirty="0"/>
              <a:t>person who is being </a:t>
            </a:r>
            <a:r>
              <a:rPr lang="en-GB" dirty="0" smtClean="0"/>
              <a:t>bullied (target)</a:t>
            </a:r>
            <a:r>
              <a:rPr lang="en-GB" sz="1200" i="0" u="none" strike="noStrike" dirty="0" smtClean="0">
                <a:solidFill>
                  <a:schemeClr val="dk1"/>
                </a:solidFill>
              </a:rPr>
              <a:t>.</a:t>
            </a:r>
            <a:r>
              <a:rPr lang="en-GB" sz="1200" i="0" u="none" strike="noStrike" dirty="0">
                <a:solidFill>
                  <a:schemeClr val="dk1"/>
                </a:solidFill>
              </a:rPr>
              <a:t>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i="0" u="none" strike="noStrike" dirty="0">
                <a:solidFill>
                  <a:schemeClr val="dk1"/>
                </a:solidFill>
              </a:rPr>
              <a:t>At this point, click the slide to reveal the question: “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What could have happened to Buzz if Sergio didn’t take responsibility</a:t>
            </a:r>
            <a:r>
              <a:rPr lang="en-GB" sz="1200" i="0" u="none" strike="noStrike" dirty="0">
                <a:solidFill>
                  <a:schemeClr val="dk1"/>
                </a:solidFill>
              </a:rPr>
              <a:t>?”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sz="1200" i="0" u="none" strike="noStrike" dirty="0">
                <a:solidFill>
                  <a:schemeClr val="dk1"/>
                </a:solidFill>
              </a:rPr>
              <a:t>This will help start a discussion with the class </a:t>
            </a:r>
            <a:r>
              <a:rPr lang="en-GB" sz="1200" i="0" u="none" strike="noStrike" dirty="0" smtClean="0">
                <a:solidFill>
                  <a:schemeClr val="dk1"/>
                </a:solidFill>
              </a:rPr>
              <a:t>on </a:t>
            </a:r>
            <a:r>
              <a:rPr lang="en-GB" sz="1200" b="1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Someone Else Do It?”.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endParaRPr dirty="0"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8 - Tackle the Problem!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the video ends, Ariel is feeling guilty, but as the video concludes, she resolves to do something to help Buzz.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 students how Ariel feels about the bullying incident (Picture 1), and after the bullying incident (Picture 2), when she decides to act. 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about the actions that Ariel could take. (This ties in 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on of the principal aims of </a:t>
            </a:r>
            <a:r>
              <a:rPr lang="en-GB" sz="1200" b="1" u="none" strike="noStrike" dirty="0">
                <a:solidFill>
                  <a:schemeClr val="dk1"/>
                </a:solidFill>
              </a:rPr>
              <a:t>FUSE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namely, the student reporting </a:t>
            </a: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bullying behaviour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their teacher, in order to decrease bullying incidents.)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the students provide examples of actions that Ariel could take. You could write their answers on a flip chart.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b="0" i="0" u="none" strike="noStrik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include: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might try and reach out to Buzz again, and comfort him.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might work with another Onlooker – one person comforts Buzz; while another tells a teacher.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might talk to a teacher or trusted adult.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Ariel might indeed talk to a teacher, and </a:t>
            </a:r>
            <a:r>
              <a:rPr lang="en-GB" dirty="0"/>
              <a:t>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 is an important point to note</a:t>
            </a:r>
            <a:r>
              <a:rPr lang="en-GB" dirty="0"/>
              <a:t> as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leads into our next workshop: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Reporting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 the students that they can always talk to a teacher about </a:t>
            </a:r>
            <a:r>
              <a:rPr lang="en-GB" dirty="0"/>
              <a:t>b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ullying concerns.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 points to consider: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it comes to </a:t>
            </a:r>
            <a:r>
              <a:rPr lang="en-GB" dirty="0"/>
              <a:t>b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ullying, students should NEVER feel that they can’t talk to their teacher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have a duty of care to their students; and will always make time for them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dirty="0"/>
              <a:t>•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Indeed, when bullying occurs in a school, the teacher is the best-placed person to help and support students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(it is the teachers responsibility to work within the guidelines of the </a:t>
            </a:r>
            <a:r>
              <a:rPr lang="en-GB" sz="1200" b="0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 Children First National Guidelines for the Protection and Welfare of Children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Finally, ask the students if they think Ariel is taking responsibility? And if so, how?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we place emphasis on the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importance of responsibility,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help increase the belief in others to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 tackle the problem. </a:t>
            </a:r>
            <a:endParaRPr sz="1200" b="1" i="0" u="none" strike="noStrik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By doing so, you help students  increase their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confidence in their ability to report bullying, which can lead to a decrease in bullying incidents.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u="sng" dirty="0"/>
              <a:t>Slide 9 - Things to Think About!</a:t>
            </a:r>
            <a:endParaRPr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 students - 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did the actions of Sergio inspire Ariel?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>Ariel does not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ignore the bullying incident or allow it to continue, she takes action as we will see next week.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/>
            </a:r>
            <a:br>
              <a:rPr lang="en-GB" b="0" dirty="0"/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wrapping up, please provide students with the </a:t>
            </a: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Home Activity Sheet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entitled </a:t>
            </a:r>
            <a:r>
              <a:rPr lang="en-GB" dirty="0"/>
              <a:t>“</a:t>
            </a:r>
            <a:r>
              <a:rPr lang="en-GB" b="1" dirty="0"/>
              <a:t>Can’t Someone Else Do it</a:t>
            </a:r>
            <a:r>
              <a:rPr lang="en-GB" dirty="0"/>
              <a:t>”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looks at examples of 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passing on </a:t>
            </a:r>
            <a:r>
              <a:rPr lang="en-GB" b="1" dirty="0"/>
              <a:t>r</a:t>
            </a:r>
            <a:r>
              <a:rPr lang="en-GB" sz="1200" b="1" i="0" u="none" strike="noStrike" dirty="0">
                <a:solidFill>
                  <a:schemeClr val="dk1"/>
                </a:solidFill>
              </a:rPr>
              <a:t>esponsibility.</a:t>
            </a:r>
            <a:endParaRPr sz="1200" b="1" i="0" u="none" strike="noStrik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 smtClean="0"/>
              <a:t>Students </a:t>
            </a:r>
            <a:r>
              <a:rPr lang="en-GB" dirty="0"/>
              <a:t>can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this activity with a parent/guardian, should they wish. 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/>
            </a:r>
            <a:br>
              <a:rPr lang="en-GB" dirty="0"/>
            </a:br>
            <a:endParaRPr dirty="0"/>
          </a:p>
        </p:txBody>
      </p:sp>
      <p:sp>
        <p:nvSpPr>
          <p:cNvPr id="161" name="Google Shape;16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" name="Google Shape;23;p13"/>
          <p:cNvSpPr/>
          <p:nvPr/>
        </p:nvSpPr>
        <p:spPr>
          <a:xfrm rot="10800000" flipH="1">
            <a:off x="838199" y="1614032"/>
            <a:ext cx="10515600" cy="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3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569725" y="-2801041"/>
            <a:ext cx="7062539" cy="1241185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63500" y="-58930"/>
            <a:ext cx="5207000" cy="69758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15"/>
          <p:cNvCxnSpPr/>
          <p:nvPr/>
        </p:nvCxnSpPr>
        <p:spPr>
          <a:xfrm rot="10800000">
            <a:off x="838200" y="6197600"/>
            <a:ext cx="4305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" name="Google Shape;36;p15"/>
          <p:cNvSpPr txBox="1"/>
          <p:nvPr/>
        </p:nvSpPr>
        <p:spPr>
          <a:xfrm>
            <a:off x="838200" y="637470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FUSE</a:t>
            </a:r>
            <a:r>
              <a:rPr lang="en-GB"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|  ANTI- BULLYING &amp; ONLINE SAFETY PROGRAMME</a:t>
            </a: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838200" y="785814"/>
            <a:ext cx="3843338" cy="520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>
            <a:spLocks noGrp="1"/>
          </p:cNvSpPr>
          <p:nvPr>
            <p:ph type="pic" idx="2"/>
          </p:nvPr>
        </p:nvSpPr>
        <p:spPr>
          <a:xfrm>
            <a:off x="5645150" y="785813"/>
            <a:ext cx="5708650" cy="48498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F2F2F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3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17"/>
          <p:cNvSpPr/>
          <p:nvPr/>
        </p:nvSpPr>
        <p:spPr>
          <a:xfrm rot="10800000" flipH="1">
            <a:off x="838199" y="1614032"/>
            <a:ext cx="10515600" cy="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p18"/>
          <p:cNvSpPr/>
          <p:nvPr/>
        </p:nvSpPr>
        <p:spPr>
          <a:xfrm rot="10800000" flipH="1">
            <a:off x="838199" y="1614032"/>
            <a:ext cx="10515600" cy="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8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s">
  <p:cSld name="Device mockup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/>
          <p:nvPr/>
        </p:nvSpPr>
        <p:spPr>
          <a:xfrm>
            <a:off x="11564828" y="6374395"/>
            <a:ext cx="37061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 sz="11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endParaRPr sz="11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8345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11"/>
          <p:cNvSpPr/>
          <p:nvPr/>
        </p:nvSpPr>
        <p:spPr>
          <a:xfrm rot="10800000" flipH="1">
            <a:off x="838199" y="6202361"/>
            <a:ext cx="10515600" cy="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90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73050"/>
            <a:ext cx="5867400" cy="382114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"/>
          <p:cNvSpPr/>
          <p:nvPr/>
        </p:nvSpPr>
        <p:spPr>
          <a:xfrm>
            <a:off x="580697" y="2773567"/>
            <a:ext cx="47914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Anti-Bullying and Online Safety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Primary School Programme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0" y="4037568"/>
            <a:ext cx="4688360" cy="1281778"/>
          </a:xfrm>
          <a:prstGeom prst="rect">
            <a:avLst/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580697" y="4100481"/>
            <a:ext cx="32821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WORKSHOP 3: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Tackle Bullying Together!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1473" y="5541448"/>
            <a:ext cx="2290535" cy="10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473" y="197950"/>
            <a:ext cx="10301054" cy="64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/>
          <p:nvPr/>
        </p:nvSpPr>
        <p:spPr>
          <a:xfrm>
            <a:off x="2199503" y="593124"/>
            <a:ext cx="7784756" cy="93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IE" sz="4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Help &amp; Support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2"/>
          <p:cNvPicPr preferRelativeResize="0"/>
          <p:nvPr/>
        </p:nvPicPr>
        <p:blipFill rotWithShape="1">
          <a:blip r:embed="rId4">
            <a:alphaModFix/>
          </a:blip>
          <a:srcRect t="18745" b="18743"/>
          <a:stretch/>
        </p:blipFill>
        <p:spPr>
          <a:xfrm>
            <a:off x="4838968" y="3162696"/>
            <a:ext cx="1654531" cy="103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02850">
            <a:off x="2962047" y="3257703"/>
            <a:ext cx="1365528" cy="84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4444" y="3436303"/>
            <a:ext cx="2491257" cy="5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96288" y="4417764"/>
            <a:ext cx="1322285" cy="76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8187" y="4517546"/>
            <a:ext cx="2636671" cy="733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22"/>
          <p:cNvCxnSpPr/>
          <p:nvPr/>
        </p:nvCxnSpPr>
        <p:spPr>
          <a:xfrm>
            <a:off x="4381808" y="1561670"/>
            <a:ext cx="342766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" name="Google Shape;314;p22"/>
          <p:cNvSpPr txBox="1"/>
          <p:nvPr/>
        </p:nvSpPr>
        <p:spPr>
          <a:xfrm>
            <a:off x="8382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IE" sz="900" b="1" i="0" u="none" strike="noStrike" cap="none">
                <a:solidFill>
                  <a:srgbClr val="99459A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IE" sz="900" b="1" i="0" u="none" strike="noStrike" cap="none">
                <a:solidFill>
                  <a:srgbClr val="DB156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IE" sz="900" b="1" i="0" u="none" strike="noStrike" cap="none">
                <a:solidFill>
                  <a:srgbClr val="ED1C27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IE" sz="9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IE"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IE" sz="900" b="0" i="0" u="none" strike="noStrike" cap="none">
                <a:solidFill>
                  <a:srgbClr val="4C4D4C"/>
                </a:solidFill>
                <a:latin typeface="Calibri"/>
                <a:ea typeface="Calibri"/>
                <a:cs typeface="Calibri"/>
                <a:sym typeface="Calibri"/>
              </a:rPr>
              <a:t>|  ANTI- BULLYING &amp; ONLINE SAFETY PROGRAMME</a:t>
            </a:r>
            <a:endParaRPr sz="900" b="0" i="0" u="none" strike="noStrike" cap="none">
              <a:solidFill>
                <a:srgbClr val="4C4D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56" y="4301168"/>
            <a:ext cx="1951364" cy="890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90" y="1395148"/>
            <a:ext cx="3835682" cy="16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4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"/>
          <p:cNvSpPr txBox="1">
            <a:spLocks noGrp="1"/>
          </p:cNvSpPr>
          <p:nvPr>
            <p:ph type="ctrTitle"/>
          </p:nvPr>
        </p:nvSpPr>
        <p:spPr>
          <a:xfrm>
            <a:off x="1524000" y="95488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en-GB" sz="7200">
                <a:solidFill>
                  <a:schemeClr val="accent1"/>
                </a:solidFill>
              </a:rPr>
              <a:t>TH</a:t>
            </a:r>
            <a:r>
              <a:rPr lang="en-GB" sz="7200">
                <a:solidFill>
                  <a:schemeClr val="accent2"/>
                </a:solidFill>
              </a:rPr>
              <a:t>AT’</a:t>
            </a:r>
            <a:r>
              <a:rPr lang="en-GB" sz="7200">
                <a:solidFill>
                  <a:schemeClr val="accent3"/>
                </a:solidFill>
              </a:rPr>
              <a:t>S</a:t>
            </a:r>
            <a:r>
              <a:rPr lang="en-GB" sz="7200">
                <a:solidFill>
                  <a:schemeClr val="accent4"/>
                </a:solidFill>
              </a:rPr>
              <a:t> </a:t>
            </a:r>
            <a:r>
              <a:rPr lang="en-GB" sz="7200">
                <a:solidFill>
                  <a:schemeClr val="accent3"/>
                </a:solidFill>
              </a:rPr>
              <a:t>I</a:t>
            </a:r>
            <a:r>
              <a:rPr lang="en-GB" sz="7200">
                <a:solidFill>
                  <a:schemeClr val="accent4"/>
                </a:solidFill>
              </a:rPr>
              <a:t>T!</a:t>
            </a:r>
            <a:endParaRPr/>
          </a:p>
        </p:txBody>
      </p:sp>
      <p:sp>
        <p:nvSpPr>
          <p:cNvPr id="205" name="Google Shape;205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For more information please go to </a:t>
            </a:r>
            <a:r>
              <a:rPr lang="en-GB" b="1">
                <a:latin typeface="Calibri"/>
                <a:ea typeface="Calibri"/>
                <a:cs typeface="Calibri"/>
                <a:sym typeface="Calibri"/>
              </a:rPr>
              <a:t>www.fuse.ie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206;p10"/>
          <p:cNvCxnSpPr/>
          <p:nvPr/>
        </p:nvCxnSpPr>
        <p:spPr>
          <a:xfrm>
            <a:off x="4065814" y="3429000"/>
            <a:ext cx="414745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2909" y="4198884"/>
            <a:ext cx="3633266" cy="25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743" t="38662" r="19682" b="5661"/>
          <a:stretch/>
        </p:blipFill>
        <p:spPr>
          <a:xfrm>
            <a:off x="5276366" y="1968930"/>
            <a:ext cx="6151011" cy="28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GB">
                <a:solidFill>
                  <a:schemeClr val="accent5"/>
                </a:solidFill>
              </a:rPr>
              <a:t>When Bullying Happens…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1"/>
          </p:nvPr>
        </p:nvSpPr>
        <p:spPr>
          <a:xfrm>
            <a:off x="905917" y="1976502"/>
            <a:ext cx="3904844" cy="328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114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en-GB" sz="3600">
                <a:solidFill>
                  <a:schemeClr val="accent1"/>
                </a:solidFill>
              </a:rPr>
              <a:t>EVERYBODY is guilty of ignoring bullying at some point.</a:t>
            </a:r>
            <a:endParaRPr/>
          </a:p>
          <a:p>
            <a:pPr marL="228600" lvl="0" indent="-17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sz="3600">
              <a:solidFill>
                <a:schemeClr val="accent1"/>
              </a:solidFill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lang="en-GB" sz="3600">
                <a:solidFill>
                  <a:schemeClr val="accent1"/>
                </a:solidFill>
              </a:rPr>
              <a:t>The people who see bullying happening are called Onlookers.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84084"/>
              <a:buNone/>
            </a:pPr>
            <a:endParaRPr sz="3600">
              <a:solidFill>
                <a:schemeClr val="accent1"/>
              </a:solidFill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203557" y="4630180"/>
            <a:ext cx="6226431" cy="120032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" descr="Badge Question Ma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952" y="4417896"/>
            <a:ext cx="1400015" cy="1400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8" name="Google Shape;78;p2"/>
          <p:cNvSpPr/>
          <p:nvPr/>
        </p:nvSpPr>
        <p:spPr>
          <a:xfrm>
            <a:off x="6159702" y="4630180"/>
            <a:ext cx="526767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is the Onlooker in this picture?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639" y="330469"/>
            <a:ext cx="11092721" cy="619706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>
            <a:hlinkClick r:id="" action="ppaction://hlinkshowjump?jump=nextslide"/>
          </p:cNvPr>
          <p:cNvSpPr/>
          <p:nvPr/>
        </p:nvSpPr>
        <p:spPr>
          <a:xfrm>
            <a:off x="5383966" y="2716967"/>
            <a:ext cx="1424066" cy="142406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6F32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1862" y="-23550"/>
            <a:ext cx="12275726" cy="690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nti-Bullying and Online Safety FUSE Workshop 3 Video   Tackle Bullying Togeth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>
                <a:solidFill>
                  <a:schemeClr val="accent1"/>
                </a:solidFill>
              </a:rPr>
              <a:t>F</a:t>
            </a:r>
            <a:r>
              <a:rPr lang="en-GB" b="1">
                <a:solidFill>
                  <a:schemeClr val="accent2"/>
                </a:solidFill>
              </a:rPr>
              <a:t>U</a:t>
            </a:r>
            <a:r>
              <a:rPr lang="en-GB" b="1">
                <a:solidFill>
                  <a:schemeClr val="accent3"/>
                </a:solidFill>
              </a:rPr>
              <a:t>S</a:t>
            </a:r>
            <a:r>
              <a:rPr lang="en-GB" b="1">
                <a:solidFill>
                  <a:schemeClr val="accent4"/>
                </a:solidFill>
              </a:rPr>
              <a:t>E</a:t>
            </a:r>
            <a:r>
              <a:rPr lang="en-GB"/>
              <a:t>  </a:t>
            </a:r>
            <a:r>
              <a:rPr lang="en-GB">
                <a:solidFill>
                  <a:schemeClr val="dk2"/>
                </a:solidFill>
              </a:rPr>
              <a:t>|  ANTI- BULLYING &amp; ONLINE SAFETY PROGRAMME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Onlookers</a:t>
            </a:r>
            <a:endParaRPr sz="44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4" descr="A close up of a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574" r="26065"/>
          <a:stretch/>
        </p:blipFill>
        <p:spPr>
          <a:xfrm>
            <a:off x="8048449" y="1704312"/>
            <a:ext cx="1809525" cy="398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 descr="A picture containing toy,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7861" r="26779"/>
          <a:stretch/>
        </p:blipFill>
        <p:spPr>
          <a:xfrm>
            <a:off x="1054089" y="958332"/>
            <a:ext cx="1809526" cy="465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 descr="A picture containing to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5058" r="29579"/>
          <a:stretch/>
        </p:blipFill>
        <p:spPr>
          <a:xfrm>
            <a:off x="4488004" y="919886"/>
            <a:ext cx="1809525" cy="465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 descr="A close up of a to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916" r="25724"/>
          <a:stretch/>
        </p:blipFill>
        <p:spPr>
          <a:xfrm>
            <a:off x="2948373" y="989459"/>
            <a:ext cx="1809525" cy="465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 descr="A close up of a to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3726" r="30914"/>
          <a:stretch/>
        </p:blipFill>
        <p:spPr>
          <a:xfrm>
            <a:off x="9657520" y="1704312"/>
            <a:ext cx="1809525" cy="398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 descr="A close up of a to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28661" r="31235"/>
          <a:stretch/>
        </p:blipFill>
        <p:spPr>
          <a:xfrm>
            <a:off x="6306752" y="919885"/>
            <a:ext cx="1599848" cy="465261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/>
        </p:nvSpPr>
        <p:spPr>
          <a:xfrm>
            <a:off x="1054089" y="5610949"/>
            <a:ext cx="15102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3022037" y="5610949"/>
            <a:ext cx="15102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Suzie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4691810" y="5610949"/>
            <a:ext cx="15102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Sergio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6361584" y="5610949"/>
            <a:ext cx="15102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Cathy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8130749" y="5610949"/>
            <a:ext cx="15102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Hugo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9919793" y="5610949"/>
            <a:ext cx="15102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Olly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14" name="Google Shape;114;p5"/>
          <p:cNvSpPr/>
          <p:nvPr/>
        </p:nvSpPr>
        <p:spPr>
          <a:xfrm>
            <a:off x="5089688" y="5101456"/>
            <a:ext cx="7102312" cy="17565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713415" y="1094817"/>
            <a:ext cx="4376273" cy="204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GB" sz="4400" dirty="0"/>
              <a:t>Let’s think about these kids that we </a:t>
            </a:r>
            <a:r>
              <a:rPr lang="en-GB" sz="4400" dirty="0" smtClean="0"/>
              <a:t>met </a:t>
            </a:r>
            <a:r>
              <a:rPr lang="en-GB" sz="4400" dirty="0"/>
              <a:t>in the video.</a:t>
            </a:r>
            <a:endParaRPr sz="4400" dirty="0"/>
          </a:p>
        </p:txBody>
      </p:sp>
      <p:sp>
        <p:nvSpPr>
          <p:cNvPr id="116" name="Google Shape;116;p5"/>
          <p:cNvSpPr/>
          <p:nvPr/>
        </p:nvSpPr>
        <p:spPr>
          <a:xfrm>
            <a:off x="1711495" y="3870714"/>
            <a:ext cx="303951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Did they get involved?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do you think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that is?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838200" y="3600451"/>
            <a:ext cx="3912813" cy="2043968"/>
          </a:xfrm>
          <a:prstGeom prst="roundRect">
            <a:avLst>
              <a:gd name="adj" fmla="val 0"/>
            </a:avLst>
          </a:prstGeom>
          <a:noFill/>
          <a:ln w="41275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5" descr="Badge Question Mar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316" y="3901503"/>
            <a:ext cx="1400015" cy="1400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9" name="Google Shape;119;p5" descr="A picture containing toy,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7861" t="7443" r="26779"/>
          <a:stretch/>
        </p:blipFill>
        <p:spPr>
          <a:xfrm>
            <a:off x="5674383" y="304747"/>
            <a:ext cx="1809526" cy="430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close up of a to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916" t="7443" r="25724"/>
          <a:stretch/>
        </p:blipFill>
        <p:spPr>
          <a:xfrm>
            <a:off x="7885740" y="318052"/>
            <a:ext cx="1809525" cy="430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close up of a to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661" t="7443" r="31235"/>
          <a:stretch/>
        </p:blipFill>
        <p:spPr>
          <a:xfrm>
            <a:off x="10058640" y="248478"/>
            <a:ext cx="1599848" cy="43063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711126" y="5440374"/>
            <a:ext cx="15102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7885740" y="5417615"/>
            <a:ext cx="15102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Suzie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0103460" y="5440374"/>
            <a:ext cx="15102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426" y="1814485"/>
            <a:ext cx="7570305" cy="41281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31" name="Google Shape;131;p6" descr="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17054" y="-915326"/>
            <a:ext cx="6613054" cy="59308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2" name="Google Shape;132;p6"/>
          <p:cNvSpPr/>
          <p:nvPr/>
        </p:nvSpPr>
        <p:spPr>
          <a:xfrm>
            <a:off x="881269" y="1158921"/>
            <a:ext cx="4090829" cy="131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“Can’t someone else do it???”</a:t>
            </a: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GB">
                <a:solidFill>
                  <a:schemeClr val="accent5"/>
                </a:solidFill>
              </a:rPr>
              <a:t>Class Discussion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5203557" y="1823966"/>
            <a:ext cx="6223820" cy="3354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Char char="•"/>
            </a:pPr>
            <a:r>
              <a:rPr lang="en-GB" sz="3300">
                <a:solidFill>
                  <a:schemeClr val="accent1"/>
                </a:solidFill>
              </a:rPr>
              <a:t>Most of the kids felt like </a:t>
            </a:r>
            <a:r>
              <a:rPr lang="en-GB" sz="3300" u="sng">
                <a:solidFill>
                  <a:schemeClr val="accent1"/>
                </a:solidFill>
              </a:rPr>
              <a:t>someone else</a:t>
            </a:r>
            <a:r>
              <a:rPr lang="en-GB" sz="3300">
                <a:solidFill>
                  <a:schemeClr val="accent1"/>
                </a:solidFill>
              </a:rPr>
              <a:t> would help Buzz.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300"/>
              <a:buChar char="•"/>
            </a:pPr>
            <a:r>
              <a:rPr lang="en-GB" sz="3300">
                <a:solidFill>
                  <a:schemeClr val="accent1"/>
                </a:solidFill>
              </a:rPr>
              <a:t>If everybody thinks that someone else will help, that means it’s possible that </a:t>
            </a:r>
            <a:r>
              <a:rPr lang="en-GB" sz="3300" b="1">
                <a:solidFill>
                  <a:schemeClr val="accent1"/>
                </a:solidFill>
              </a:rPr>
              <a:t>nobody</a:t>
            </a:r>
            <a:r>
              <a:rPr lang="en-GB" sz="3300">
                <a:solidFill>
                  <a:schemeClr val="accent1"/>
                </a:solidFill>
              </a:rPr>
              <a:t> will help! </a:t>
            </a:r>
            <a:endParaRPr/>
          </a:p>
        </p:txBody>
      </p:sp>
      <p:sp>
        <p:nvSpPr>
          <p:cNvPr id="140" name="Google Shape;140;p7"/>
          <p:cNvSpPr/>
          <p:nvPr/>
        </p:nvSpPr>
        <p:spPr>
          <a:xfrm>
            <a:off x="5203558" y="4630180"/>
            <a:ext cx="6223820" cy="171098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7" descr="Badge Question Mar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952" y="4417896"/>
            <a:ext cx="1400015" cy="1400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2" name="Google Shape;142;p7"/>
          <p:cNvSpPr/>
          <p:nvPr/>
        </p:nvSpPr>
        <p:spPr>
          <a:xfrm>
            <a:off x="6159703" y="4709692"/>
            <a:ext cx="49323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could have happened to Buzz if Sergio didn’t take responsibility?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991" y="1803582"/>
            <a:ext cx="2923889" cy="41272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8" descr="A picture containing toy, clock, room, wind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471" t="-1" r="172" b="-12768"/>
          <a:stretch/>
        </p:blipFill>
        <p:spPr>
          <a:xfrm>
            <a:off x="6732512" y="1726702"/>
            <a:ext cx="4621288" cy="42658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Calibri"/>
              <a:buNone/>
            </a:pPr>
            <a:r>
              <a:rPr lang="en-GB">
                <a:solidFill>
                  <a:schemeClr val="accent5"/>
                </a:solidFill>
              </a:rPr>
              <a:t>Tackle the Problem!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151" name="Google Shape;151;p8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547" y="1690688"/>
            <a:ext cx="4203233" cy="38850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152" name="Google Shape;152;p8"/>
          <p:cNvSpPr/>
          <p:nvPr/>
        </p:nvSpPr>
        <p:spPr>
          <a:xfrm>
            <a:off x="848547" y="5327373"/>
            <a:ext cx="4203233" cy="87246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8" descr="Badge Question M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941" y="5063598"/>
            <a:ext cx="1400015" cy="1400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4" name="Google Shape;154;p8"/>
          <p:cNvSpPr/>
          <p:nvPr/>
        </p:nvSpPr>
        <p:spPr>
          <a:xfrm>
            <a:off x="1804692" y="5409662"/>
            <a:ext cx="343814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do you think Ariel is feeling in Picture One?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6732512" y="5063597"/>
            <a:ext cx="4697488" cy="113624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3000">
                <a:schemeClr val="accent2"/>
              </a:gs>
              <a:gs pos="67000">
                <a:schemeClr val="accent3"/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7711329" y="5103948"/>
            <a:ext cx="37699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do you think Ariel is feeling in Picture Two?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do you think Ariel can do?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8" descr="Badge Question M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2626" y="4696183"/>
            <a:ext cx="1400015" cy="1400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 descr="Ide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6544" y="-54538"/>
            <a:ext cx="7738601" cy="773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 txBox="1">
            <a:spLocks noGrp="1"/>
          </p:cNvSpPr>
          <p:nvPr>
            <p:ph type="ctrTitle"/>
          </p:nvPr>
        </p:nvSpPr>
        <p:spPr>
          <a:xfrm>
            <a:off x="1520031" y="937404"/>
            <a:ext cx="9144000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GB" b="1"/>
              <a:t>Things to Think About!</a:t>
            </a:r>
            <a:endParaRPr b="1"/>
          </a:p>
        </p:txBody>
      </p:sp>
      <p:grpSp>
        <p:nvGrpSpPr>
          <p:cNvPr id="165" name="Google Shape;165;p9"/>
          <p:cNvGrpSpPr/>
          <p:nvPr/>
        </p:nvGrpSpPr>
        <p:grpSpPr>
          <a:xfrm>
            <a:off x="1157288" y="2532063"/>
            <a:ext cx="10233315" cy="1282700"/>
            <a:chOff x="2049463" y="2364846"/>
            <a:chExt cx="8115300" cy="1036638"/>
          </a:xfrm>
        </p:grpSpPr>
        <p:sp>
          <p:nvSpPr>
            <p:cNvPr id="166" name="Google Shape;166;p9"/>
            <p:cNvSpPr/>
            <p:nvPr/>
          </p:nvSpPr>
          <p:spPr>
            <a:xfrm>
              <a:off x="2049463" y="2364846"/>
              <a:ext cx="1116013" cy="1036638"/>
            </a:xfrm>
            <a:custGeom>
              <a:avLst/>
              <a:gdLst/>
              <a:ahLst/>
              <a:cxnLst/>
              <a:rect l="l" t="t" r="r" b="b"/>
              <a:pathLst>
                <a:path w="154" h="140" extrusionOk="0">
                  <a:moveTo>
                    <a:pt x="148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8" y="140"/>
                    <a:pt x="98" y="140"/>
                    <a:pt x="98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54" y="76"/>
                    <a:pt x="154" y="64"/>
                    <a:pt x="148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376738" y="2364846"/>
              <a:ext cx="1123950" cy="1036638"/>
            </a:xfrm>
            <a:custGeom>
              <a:avLst/>
              <a:gdLst/>
              <a:ahLst/>
              <a:cxnLst/>
              <a:rect l="l" t="t" r="r" b="b"/>
              <a:pathLst>
                <a:path w="155" h="140" extrusionOk="0">
                  <a:moveTo>
                    <a:pt x="149" y="54"/>
                  </a:moveTo>
                  <a:cubicBezTo>
                    <a:pt x="128" y="17"/>
                    <a:pt x="128" y="17"/>
                    <a:pt x="128" y="17"/>
                  </a:cubicBezTo>
                  <a:cubicBezTo>
                    <a:pt x="122" y="6"/>
                    <a:pt x="111" y="0"/>
                    <a:pt x="99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9" y="140"/>
                    <a:pt x="99" y="140"/>
                    <a:pt x="99" y="140"/>
                  </a:cubicBezTo>
                  <a:cubicBezTo>
                    <a:pt x="111" y="140"/>
                    <a:pt x="122" y="134"/>
                    <a:pt x="128" y="124"/>
                  </a:cubicBezTo>
                  <a:cubicBezTo>
                    <a:pt x="149" y="87"/>
                    <a:pt x="149" y="87"/>
                    <a:pt x="149" y="87"/>
                  </a:cubicBezTo>
                  <a:cubicBezTo>
                    <a:pt x="155" y="76"/>
                    <a:pt x="155" y="64"/>
                    <a:pt x="149" y="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6705601" y="2364846"/>
              <a:ext cx="1123950" cy="1036638"/>
            </a:xfrm>
            <a:custGeom>
              <a:avLst/>
              <a:gdLst/>
              <a:ahLst/>
              <a:cxnLst/>
              <a:rect l="l" t="t" r="r" b="b"/>
              <a:pathLst>
                <a:path w="155" h="140" extrusionOk="0">
                  <a:moveTo>
                    <a:pt x="149" y="54"/>
                  </a:moveTo>
                  <a:cubicBezTo>
                    <a:pt x="128" y="17"/>
                    <a:pt x="128" y="17"/>
                    <a:pt x="128" y="17"/>
                  </a:cubicBezTo>
                  <a:cubicBezTo>
                    <a:pt x="122" y="6"/>
                    <a:pt x="111" y="0"/>
                    <a:pt x="99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5" y="0"/>
                    <a:pt x="34" y="6"/>
                    <a:pt x="28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34" y="134"/>
                    <a:pt x="45" y="140"/>
                    <a:pt x="56" y="140"/>
                  </a:cubicBezTo>
                  <a:cubicBezTo>
                    <a:pt x="99" y="140"/>
                    <a:pt x="99" y="140"/>
                    <a:pt x="99" y="140"/>
                  </a:cubicBezTo>
                  <a:cubicBezTo>
                    <a:pt x="111" y="140"/>
                    <a:pt x="122" y="134"/>
                    <a:pt x="128" y="124"/>
                  </a:cubicBezTo>
                  <a:cubicBezTo>
                    <a:pt x="149" y="87"/>
                    <a:pt x="149" y="87"/>
                    <a:pt x="149" y="87"/>
                  </a:cubicBezTo>
                  <a:cubicBezTo>
                    <a:pt x="155" y="76"/>
                    <a:pt x="155" y="64"/>
                    <a:pt x="149" y="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9040813" y="2364846"/>
              <a:ext cx="1123950" cy="1036638"/>
            </a:xfrm>
            <a:custGeom>
              <a:avLst/>
              <a:gdLst/>
              <a:ahLst/>
              <a:cxnLst/>
              <a:rect l="l" t="t" r="r" b="b"/>
              <a:pathLst>
                <a:path w="155" h="140" extrusionOk="0">
                  <a:moveTo>
                    <a:pt x="149" y="54"/>
                  </a:moveTo>
                  <a:cubicBezTo>
                    <a:pt x="127" y="17"/>
                    <a:pt x="127" y="17"/>
                    <a:pt x="127" y="17"/>
                  </a:cubicBezTo>
                  <a:cubicBezTo>
                    <a:pt x="121" y="6"/>
                    <a:pt x="110" y="0"/>
                    <a:pt x="99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4" y="0"/>
                    <a:pt x="33" y="6"/>
                    <a:pt x="27" y="1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4"/>
                    <a:pt x="0" y="76"/>
                    <a:pt x="6" y="87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33" y="134"/>
                    <a:pt x="44" y="140"/>
                    <a:pt x="56" y="140"/>
                  </a:cubicBezTo>
                  <a:cubicBezTo>
                    <a:pt x="99" y="140"/>
                    <a:pt x="99" y="140"/>
                    <a:pt x="99" y="140"/>
                  </a:cubicBezTo>
                  <a:cubicBezTo>
                    <a:pt x="110" y="140"/>
                    <a:pt x="121" y="134"/>
                    <a:pt x="127" y="124"/>
                  </a:cubicBezTo>
                  <a:cubicBezTo>
                    <a:pt x="149" y="87"/>
                    <a:pt x="149" y="87"/>
                    <a:pt x="149" y="87"/>
                  </a:cubicBezTo>
                  <a:cubicBezTo>
                    <a:pt x="155" y="76"/>
                    <a:pt x="155" y="64"/>
                    <a:pt x="149" y="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3703638" y="2845859"/>
              <a:ext cx="144463" cy="1492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3238501" y="2906184"/>
              <a:ext cx="1066800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6030913" y="2845859"/>
              <a:ext cx="144463" cy="1492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5573713" y="2906184"/>
              <a:ext cx="1058863" cy="22225"/>
            </a:xfrm>
            <a:custGeom>
              <a:avLst/>
              <a:gdLst/>
              <a:ahLst/>
              <a:cxnLst/>
              <a:rect l="l" t="t" r="r" b="b"/>
              <a:pathLst>
                <a:path w="146" h="3" extrusionOk="0">
                  <a:moveTo>
                    <a:pt x="145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6" y="1"/>
                    <a:pt x="146" y="2"/>
                  </a:cubicBezTo>
                  <a:cubicBezTo>
                    <a:pt x="146" y="3"/>
                    <a:pt x="146" y="3"/>
                    <a:pt x="145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8366126" y="2845859"/>
              <a:ext cx="138113" cy="14922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7900988" y="2906184"/>
              <a:ext cx="1066800" cy="22225"/>
            </a:xfrm>
            <a:custGeom>
              <a:avLst/>
              <a:gdLst/>
              <a:ahLst/>
              <a:cxnLst/>
              <a:rect l="l" t="t" r="r" b="b"/>
              <a:pathLst>
                <a:path w="147" h="3" extrusionOk="0">
                  <a:moveTo>
                    <a:pt x="145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3"/>
                    <a:pt x="146" y="3"/>
                    <a:pt x="145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9"/>
          <p:cNvSpPr txBox="1"/>
          <p:nvPr/>
        </p:nvSpPr>
        <p:spPr>
          <a:xfrm>
            <a:off x="734204" y="4089767"/>
            <a:ext cx="21708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the kids represent a different type of Onlooker.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"/>
          <p:cNvSpPr txBox="1"/>
          <p:nvPr/>
        </p:nvSpPr>
        <p:spPr>
          <a:xfrm>
            <a:off x="3265732" y="4089767"/>
            <a:ext cx="3130199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of them thought that someone else would help Buzz.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6609044" y="4074446"/>
            <a:ext cx="238215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have all been guilty of thinking someone else can help.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 txBox="1"/>
          <p:nvPr/>
        </p:nvSpPr>
        <p:spPr>
          <a:xfrm>
            <a:off x="9380088" y="4097542"/>
            <a:ext cx="256788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actions of Sergio not only saved Buzz, but inspired Ariel too!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9" descr="Lightbul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615" y="267005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 descr="Lightbul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1179" y="267005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 descr="Lightbul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7426" y="267005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 descr="Lightbul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8516" y="2670052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FUSE">
      <a:dk1>
        <a:srgbClr val="1A1918"/>
      </a:dk1>
      <a:lt1>
        <a:srgbClr val="FFFFFF"/>
      </a:lt1>
      <a:dk2>
        <a:srgbClr val="4C4D4C"/>
      </a:dk2>
      <a:lt2>
        <a:srgbClr val="CACBCA"/>
      </a:lt2>
      <a:accent1>
        <a:srgbClr val="99459A"/>
      </a:accent1>
      <a:accent2>
        <a:srgbClr val="DB156F"/>
      </a:accent2>
      <a:accent3>
        <a:srgbClr val="ED1C27"/>
      </a:accent3>
      <a:accent4>
        <a:srgbClr val="FFC000"/>
      </a:accent4>
      <a:accent5>
        <a:srgbClr val="813483"/>
      </a:accent5>
      <a:accent6>
        <a:srgbClr val="B11F61"/>
      </a:accent6>
      <a:hlink>
        <a:srgbClr val="A71C28"/>
      </a:hlink>
      <a:folHlink>
        <a:srgbClr val="D88F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1823</Words>
  <Application>Microsoft Office PowerPoint</Application>
  <PresentationFormat>Widescreen</PresentationFormat>
  <Paragraphs>167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 Black</vt:lpstr>
      <vt:lpstr>Calibri</vt:lpstr>
      <vt:lpstr>Arial</vt:lpstr>
      <vt:lpstr>Light Background</vt:lpstr>
      <vt:lpstr>PowerPoint Presentation</vt:lpstr>
      <vt:lpstr>When Bullying Happens…</vt:lpstr>
      <vt:lpstr>PowerPoint Presentation</vt:lpstr>
      <vt:lpstr>PowerPoint Presentation</vt:lpstr>
      <vt:lpstr>PowerPoint Presentation</vt:lpstr>
      <vt:lpstr>PowerPoint Presentation</vt:lpstr>
      <vt:lpstr>Class Discussion</vt:lpstr>
      <vt:lpstr>Tackle the Problem!</vt:lpstr>
      <vt:lpstr>Things to Think About!</vt:lpstr>
      <vt:lpstr>PowerPoint Presentation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 Flynn</dc:creator>
  <cp:lastModifiedBy>Angela Kinahan</cp:lastModifiedBy>
  <cp:revision>3</cp:revision>
  <dcterms:created xsi:type="dcterms:W3CDTF">2019-07-16T20:32:17Z</dcterms:created>
  <dcterms:modified xsi:type="dcterms:W3CDTF">2022-07-01T11:07:41Z</dcterms:modified>
</cp:coreProperties>
</file>