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Arial Black" panose="020B0A0402010202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9AA0A6"/>
          </p15:clr>
        </p15:guide>
        <p15:guide id="2" pos="3840">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jOMM0gMylJ2OmliXlNBRwSalR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IE" sz="1100"/>
              <a:t>Encourage as much student participation as possible - let the students offer their views and opinions, as this helps generate discussion and allows for a greater level of involvement and engagement. </a:t>
            </a:r>
            <a:endParaRPr/>
          </a:p>
          <a:p>
            <a:pPr marL="0" lvl="0" indent="0" algn="l" rtl="0">
              <a:lnSpc>
                <a:spcPct val="115000"/>
              </a:lnSpc>
              <a:spcBef>
                <a:spcPts val="0"/>
              </a:spcBef>
              <a:spcAft>
                <a:spcPts val="0"/>
              </a:spcAft>
              <a:buClr>
                <a:schemeClr val="dk1"/>
              </a:buClr>
              <a:buSzPts val="1100"/>
              <a:buFont typeface="Arial"/>
              <a:buNone/>
            </a:pPr>
            <a:r>
              <a:rPr lang="en-IE" sz="1100"/>
              <a:t>The teacher will lead and direct the lesson, and close each workshop by reiterating the main points covered .</a:t>
            </a:r>
            <a:endParaRPr/>
          </a:p>
          <a:p>
            <a:pPr marL="0" lvl="0" indent="0" algn="l" rtl="0">
              <a:lnSpc>
                <a:spcPct val="100000"/>
              </a:lnSpc>
              <a:spcBef>
                <a:spcPts val="0"/>
              </a:spcBef>
              <a:spcAft>
                <a:spcPts val="0"/>
              </a:spcAft>
              <a:buSzPts val="1400"/>
              <a:buNone/>
            </a:pPr>
            <a:endParaRPr sz="1100"/>
          </a:p>
        </p:txBody>
      </p:sp>
      <p:sp>
        <p:nvSpPr>
          <p:cNvPr id="54" name="Google Shape;5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IE" sz="1200" b="1" u="sng"/>
              <a:t>Slide 10 - Activity 1.3( A) &amp; (B)- Class Charter  - How to be a Good Friend Online</a:t>
            </a:r>
            <a:endParaRPr/>
          </a:p>
          <a:p>
            <a:pPr marL="0" lvl="0" indent="0" algn="l" rtl="0">
              <a:lnSpc>
                <a:spcPct val="100000"/>
              </a:lnSpc>
              <a:spcBef>
                <a:spcPts val="0"/>
              </a:spcBef>
              <a:spcAft>
                <a:spcPts val="0"/>
              </a:spcAft>
              <a:buClr>
                <a:schemeClr val="dk1"/>
              </a:buClr>
              <a:buSzPts val="1100"/>
              <a:buFont typeface="Arial"/>
              <a:buNone/>
            </a:pPr>
            <a:endParaRPr sz="1200" b="1" u="sng"/>
          </a:p>
          <a:p>
            <a:pPr marL="0" lvl="0" indent="0" algn="l" rtl="0">
              <a:lnSpc>
                <a:spcPct val="100000"/>
              </a:lnSpc>
              <a:spcBef>
                <a:spcPts val="0"/>
              </a:spcBef>
              <a:spcAft>
                <a:spcPts val="0"/>
              </a:spcAft>
              <a:buClr>
                <a:schemeClr val="dk1"/>
              </a:buClr>
              <a:buSzPts val="1100"/>
              <a:buFont typeface="Arial"/>
              <a:buNone/>
            </a:pPr>
            <a:r>
              <a:rPr lang="en-IE" sz="1200"/>
              <a:t>Please hand out Activity </a:t>
            </a:r>
            <a:r>
              <a:rPr lang="en-IE" sz="1200" b="1"/>
              <a:t>1.3(A) and 1.3(B)</a:t>
            </a:r>
            <a:endParaRPr/>
          </a:p>
          <a:p>
            <a:pPr marL="0" lvl="0" indent="0" algn="l" rtl="0">
              <a:lnSpc>
                <a:spcPct val="100000"/>
              </a:lnSpc>
              <a:spcBef>
                <a:spcPts val="0"/>
              </a:spcBef>
              <a:spcAft>
                <a:spcPts val="0"/>
              </a:spcAft>
              <a:buClr>
                <a:schemeClr val="dk1"/>
              </a:buClr>
              <a:buSzPts val="1100"/>
              <a:buFont typeface="Arial"/>
              <a:buNone/>
            </a:pPr>
            <a:endParaRPr sz="1200"/>
          </a:p>
          <a:p>
            <a:pPr marL="457200" lvl="0" indent="-298450" algn="l" rtl="0">
              <a:lnSpc>
                <a:spcPct val="100000"/>
              </a:lnSpc>
              <a:spcBef>
                <a:spcPts val="0"/>
              </a:spcBef>
              <a:spcAft>
                <a:spcPts val="0"/>
              </a:spcAft>
              <a:buClr>
                <a:schemeClr val="dk1"/>
              </a:buClr>
              <a:buSzPts val="1100"/>
              <a:buChar char="●"/>
            </a:pPr>
            <a:r>
              <a:rPr lang="en-IE" sz="1200"/>
              <a:t>Split the class into pairs</a:t>
            </a:r>
            <a:endParaRPr/>
          </a:p>
          <a:p>
            <a:pPr marL="457200" lvl="0" indent="-298450" algn="l" rtl="0">
              <a:lnSpc>
                <a:spcPct val="100000"/>
              </a:lnSpc>
              <a:spcBef>
                <a:spcPts val="0"/>
              </a:spcBef>
              <a:spcAft>
                <a:spcPts val="0"/>
              </a:spcAft>
              <a:buClr>
                <a:schemeClr val="dk1"/>
              </a:buClr>
              <a:buSzPts val="1100"/>
              <a:buChar char="●"/>
            </a:pPr>
            <a:r>
              <a:rPr lang="en-IE" sz="1200"/>
              <a:t>Work with your partner on the activity </a:t>
            </a:r>
            <a:endParaRPr/>
          </a:p>
          <a:p>
            <a:pPr marL="457200" lvl="0" indent="-317500" algn="l" rtl="0">
              <a:lnSpc>
                <a:spcPct val="100000"/>
              </a:lnSpc>
              <a:spcBef>
                <a:spcPts val="0"/>
              </a:spcBef>
              <a:spcAft>
                <a:spcPts val="0"/>
              </a:spcAft>
              <a:buClr>
                <a:schemeClr val="dk1"/>
              </a:buClr>
              <a:buSzPts val="1400"/>
              <a:buFont typeface="Calibri"/>
              <a:buChar char="●"/>
            </a:pPr>
            <a:r>
              <a:rPr lang="en-IE" sz="1200" b="1"/>
              <a:t>Under Activity 1.3(A)</a:t>
            </a:r>
            <a:r>
              <a:rPr lang="en-IE" sz="1200"/>
              <a:t> Discuss &amp; write down ways to demonstrate </a:t>
            </a:r>
            <a:r>
              <a:rPr lang="en-IE" sz="1200" b="1" i="1"/>
              <a:t>how to be a good friend online </a:t>
            </a:r>
            <a:endParaRPr/>
          </a:p>
          <a:p>
            <a:pPr marL="457200" lvl="0" indent="-317500" algn="l" rtl="0">
              <a:lnSpc>
                <a:spcPct val="100000"/>
              </a:lnSpc>
              <a:spcBef>
                <a:spcPts val="0"/>
              </a:spcBef>
              <a:spcAft>
                <a:spcPts val="0"/>
              </a:spcAft>
              <a:buClr>
                <a:schemeClr val="dk1"/>
              </a:buClr>
              <a:buSzPts val="1400"/>
              <a:buFont typeface="Calibri"/>
              <a:buChar char="●"/>
            </a:pPr>
            <a:r>
              <a:rPr lang="en-IE" sz="1200"/>
              <a:t>Once the activity is completed, discuss the ideas put forward by the students amongst the whole class.</a:t>
            </a:r>
            <a:endParaRPr/>
          </a:p>
          <a:p>
            <a:pPr marL="457200" lvl="0" indent="-298450" algn="l" rtl="0">
              <a:lnSpc>
                <a:spcPct val="100000"/>
              </a:lnSpc>
              <a:spcBef>
                <a:spcPts val="0"/>
              </a:spcBef>
              <a:spcAft>
                <a:spcPts val="0"/>
              </a:spcAft>
              <a:buClr>
                <a:schemeClr val="dk1"/>
              </a:buClr>
              <a:buSzPts val="1100"/>
              <a:buFont typeface="Calibri"/>
              <a:buChar char="●"/>
            </a:pPr>
            <a:r>
              <a:rPr lang="en-IE" sz="1200"/>
              <a:t>The teacher will write down the ideas put forward on a flipchart / whiteboard.</a:t>
            </a:r>
            <a:endParaRPr/>
          </a:p>
          <a:p>
            <a:pPr marL="457200" lvl="0" indent="-298450" algn="l" rtl="0">
              <a:lnSpc>
                <a:spcPct val="100000"/>
              </a:lnSpc>
              <a:spcBef>
                <a:spcPts val="0"/>
              </a:spcBef>
              <a:spcAft>
                <a:spcPts val="0"/>
              </a:spcAft>
              <a:buClr>
                <a:schemeClr val="dk1"/>
              </a:buClr>
              <a:buSzPts val="1100"/>
              <a:buFont typeface="Calibri"/>
              <a:buChar char="●"/>
            </a:pPr>
            <a:r>
              <a:rPr lang="en-IE" sz="1200"/>
              <a:t>The ideas put forward will then form the basis of a </a:t>
            </a:r>
            <a:r>
              <a:rPr lang="en-IE" sz="1200" b="1"/>
              <a:t>Class Charter </a:t>
            </a:r>
            <a:r>
              <a:rPr lang="en-IE" sz="1200"/>
              <a:t>on </a:t>
            </a:r>
            <a:r>
              <a:rPr lang="en-IE" sz="1200" b="1" i="1"/>
              <a:t>how to be a good friend online.</a:t>
            </a:r>
            <a:endParaRPr/>
          </a:p>
          <a:p>
            <a:pPr marL="0" lvl="0" indent="0" algn="l" rtl="0">
              <a:lnSpc>
                <a:spcPct val="100000"/>
              </a:lnSpc>
              <a:spcBef>
                <a:spcPts val="0"/>
              </a:spcBef>
              <a:spcAft>
                <a:spcPts val="0"/>
              </a:spcAft>
              <a:buClr>
                <a:schemeClr val="dk1"/>
              </a:buClr>
              <a:buSzPts val="1100"/>
              <a:buFont typeface="Arial"/>
              <a:buNone/>
            </a:pPr>
            <a:endParaRPr sz="1200"/>
          </a:p>
          <a:p>
            <a:pPr marL="0" lvl="0" indent="0" algn="l" rtl="0">
              <a:lnSpc>
                <a:spcPct val="100000"/>
              </a:lnSpc>
              <a:spcBef>
                <a:spcPts val="0"/>
              </a:spcBef>
              <a:spcAft>
                <a:spcPts val="0"/>
              </a:spcAft>
              <a:buClr>
                <a:schemeClr val="dk1"/>
              </a:buClr>
              <a:buSzPts val="1100"/>
              <a:buFont typeface="Arial"/>
              <a:buNone/>
            </a:pPr>
            <a:endParaRPr sz="1200"/>
          </a:p>
          <a:p>
            <a:pPr marL="0" lvl="0" indent="0" algn="l" rtl="0">
              <a:lnSpc>
                <a:spcPct val="100000"/>
              </a:lnSpc>
              <a:spcBef>
                <a:spcPts val="0"/>
              </a:spcBef>
              <a:spcAft>
                <a:spcPts val="0"/>
              </a:spcAft>
              <a:buClr>
                <a:schemeClr val="dk1"/>
              </a:buClr>
              <a:buSzPts val="1100"/>
              <a:buFont typeface="Arial"/>
              <a:buNone/>
            </a:pPr>
            <a:endParaRPr sz="1200"/>
          </a:p>
          <a:p>
            <a:pPr marL="234000" lvl="0" indent="-3599" algn="l" rtl="0">
              <a:lnSpc>
                <a:spcPct val="100000"/>
              </a:lnSpc>
              <a:spcBef>
                <a:spcPts val="0"/>
              </a:spcBef>
              <a:spcAft>
                <a:spcPts val="0"/>
              </a:spcAft>
              <a:buClr>
                <a:schemeClr val="dk1"/>
              </a:buClr>
              <a:buSzPts val="1400"/>
              <a:buFont typeface="Arial"/>
              <a:buNone/>
            </a:pPr>
            <a:endParaRPr/>
          </a:p>
        </p:txBody>
      </p:sp>
      <p:sp>
        <p:nvSpPr>
          <p:cNvPr id="167" name="Google Shape;1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I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200" b="1" u="sng"/>
              <a:t>Slide 11 - Activity 1.3(B) - How can you be a good friend online</a:t>
            </a:r>
            <a:endParaRPr/>
          </a:p>
          <a:p>
            <a:pPr marL="0" lvl="0" indent="0" algn="l" rtl="0">
              <a:lnSpc>
                <a:spcPct val="100000"/>
              </a:lnSpc>
              <a:spcBef>
                <a:spcPts val="0"/>
              </a:spcBef>
              <a:spcAft>
                <a:spcPts val="0"/>
              </a:spcAft>
              <a:buSzPts val="1400"/>
              <a:buNone/>
            </a:pPr>
            <a:endParaRPr sz="1200" b="1" u="sng"/>
          </a:p>
          <a:p>
            <a:pPr marL="0" lvl="0" indent="0" algn="l" rtl="0">
              <a:lnSpc>
                <a:spcPct val="100000"/>
              </a:lnSpc>
              <a:spcBef>
                <a:spcPts val="0"/>
              </a:spcBef>
              <a:spcAft>
                <a:spcPts val="0"/>
              </a:spcAft>
              <a:buSzPts val="1400"/>
              <a:buNone/>
            </a:pPr>
            <a:r>
              <a:rPr lang="en-IE" sz="1200"/>
              <a:t>From the full list of ideas put forward, the class will decide which ideas they wish to choose to create and inform their</a:t>
            </a:r>
            <a:r>
              <a:rPr lang="en-IE" sz="1200" b="1"/>
              <a:t> Class Charter </a:t>
            </a:r>
            <a:r>
              <a:rPr lang="en-IE" sz="1200"/>
              <a:t>on “ </a:t>
            </a:r>
            <a:r>
              <a:rPr lang="en-IE" sz="1200" b="1" i="1"/>
              <a:t>How to be a good friend online</a:t>
            </a:r>
            <a:r>
              <a:rPr lang="en-IE" sz="1200"/>
              <a:t>”.</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IE" sz="1200"/>
              <a:t>They will then update the</a:t>
            </a:r>
            <a:r>
              <a:rPr lang="en-IE" sz="1200" b="1"/>
              <a:t> Activity Sheet 1.3(B) </a:t>
            </a:r>
            <a:r>
              <a:rPr lang="en-IE" sz="1200"/>
              <a:t>entitled </a:t>
            </a:r>
            <a:r>
              <a:rPr lang="en-IE" sz="1200" b="1"/>
              <a:t>“Class Charter-How  to be a Good Friend Online “ </a:t>
            </a:r>
            <a:r>
              <a:rPr lang="en-IE" sz="1200"/>
              <a:t>with the agreed / chosen ideas </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IE" sz="1200"/>
              <a:t>The students can make posters of the  “</a:t>
            </a:r>
            <a:r>
              <a:rPr lang="en-IE" sz="1200" b="1"/>
              <a:t>How to be a Good Friend Online Class Charter”</a:t>
            </a:r>
            <a:r>
              <a:rPr lang="en-IE" sz="1200"/>
              <a:t> for display in the class / around the school.</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IE" sz="1200"/>
              <a:t>Some ideas might include:</a:t>
            </a:r>
            <a:endParaRPr/>
          </a:p>
          <a:p>
            <a:pPr marL="0" lvl="0" indent="0" algn="l" rtl="0">
              <a:lnSpc>
                <a:spcPct val="100000"/>
              </a:lnSpc>
              <a:spcBef>
                <a:spcPts val="0"/>
              </a:spcBef>
              <a:spcAft>
                <a:spcPts val="0"/>
              </a:spcAft>
              <a:buSzPts val="1400"/>
              <a:buNone/>
            </a:pPr>
            <a:r>
              <a:rPr lang="en-IE" sz="1200"/>
              <a:t> </a:t>
            </a:r>
            <a:endParaRPr/>
          </a:p>
          <a:p>
            <a:pPr marL="457200" lvl="0" indent="-298450" algn="l" rtl="0">
              <a:lnSpc>
                <a:spcPct val="100000"/>
              </a:lnSpc>
              <a:spcBef>
                <a:spcPts val="0"/>
              </a:spcBef>
              <a:spcAft>
                <a:spcPts val="0"/>
              </a:spcAft>
              <a:buSzPts val="1100"/>
              <a:buChar char="●"/>
            </a:pPr>
            <a:r>
              <a:rPr lang="en-IE" sz="1200"/>
              <a:t>If you have said something mean about someone online, say or do something kind instead to show that you value their friendship</a:t>
            </a:r>
            <a:endParaRPr/>
          </a:p>
          <a:p>
            <a:pPr marL="457200" lvl="0" indent="-298450" algn="l" rtl="0">
              <a:lnSpc>
                <a:spcPct val="100000"/>
              </a:lnSpc>
              <a:spcBef>
                <a:spcPts val="0"/>
              </a:spcBef>
              <a:spcAft>
                <a:spcPts val="0"/>
              </a:spcAft>
              <a:buSzPts val="1100"/>
              <a:buChar char="●"/>
            </a:pPr>
            <a:r>
              <a:rPr lang="en-IE" sz="1200"/>
              <a:t>If you have excluded someone online - find a way to include them by adding them to the game or to the group</a:t>
            </a:r>
            <a:endParaRPr/>
          </a:p>
          <a:p>
            <a:pPr marL="457200" lvl="0" indent="-298450" algn="l" rtl="0">
              <a:lnSpc>
                <a:spcPct val="100000"/>
              </a:lnSpc>
              <a:spcBef>
                <a:spcPts val="0"/>
              </a:spcBef>
              <a:spcAft>
                <a:spcPts val="0"/>
              </a:spcAft>
              <a:buSzPts val="1100"/>
              <a:buChar char="●"/>
            </a:pPr>
            <a:r>
              <a:rPr lang="en-IE" sz="1200"/>
              <a:t>If you shared something that you shouldn’t have - take it down asap - if you do not know how to, talk to an adult for help and guidance</a:t>
            </a:r>
            <a:endParaRPr/>
          </a:p>
          <a:p>
            <a:pPr marL="457200" lvl="0" indent="-298450" algn="l" rtl="0">
              <a:lnSpc>
                <a:spcPct val="100000"/>
              </a:lnSpc>
              <a:spcBef>
                <a:spcPts val="0"/>
              </a:spcBef>
              <a:spcAft>
                <a:spcPts val="0"/>
              </a:spcAft>
              <a:buSzPts val="1100"/>
              <a:buChar char="●"/>
            </a:pPr>
            <a:r>
              <a:rPr lang="en-IE" sz="1200"/>
              <a:t>Always feel confident to ask an adult for help and encourage your friends to do the same if someone or something upsets you/them online</a:t>
            </a:r>
            <a:endParaRPr/>
          </a:p>
          <a:p>
            <a:pPr marL="457200" lvl="0" indent="-298450" algn="l" rtl="0">
              <a:lnSpc>
                <a:spcPct val="100000"/>
              </a:lnSpc>
              <a:spcBef>
                <a:spcPts val="0"/>
              </a:spcBef>
              <a:spcAft>
                <a:spcPts val="0"/>
              </a:spcAft>
              <a:buSzPts val="1100"/>
              <a:buChar char="●"/>
            </a:pPr>
            <a:r>
              <a:rPr lang="en-IE" sz="1200"/>
              <a:t>Always think BEFORE you post online and consider the impact and consequences of the content you share whether a joke, photo, video or message</a:t>
            </a:r>
            <a:endParaRPr/>
          </a:p>
        </p:txBody>
      </p:sp>
      <p:sp>
        <p:nvSpPr>
          <p:cNvPr id="179" name="Google Shape;17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I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IE" b="1" u="sng"/>
              <a:t>Slide 12 – Remember to always…</a:t>
            </a:r>
            <a:endParaRPr/>
          </a:p>
          <a:p>
            <a:pPr marL="0" lvl="0" indent="0" algn="l" rtl="0">
              <a:lnSpc>
                <a:spcPct val="100000"/>
              </a:lnSpc>
              <a:spcBef>
                <a:spcPts val="0"/>
              </a:spcBef>
              <a:spcAft>
                <a:spcPts val="0"/>
              </a:spcAft>
              <a:buClr>
                <a:schemeClr val="dk1"/>
              </a:buClr>
              <a:buSzPts val="1400"/>
              <a:buFont typeface="Calibri"/>
              <a:buNone/>
            </a:pPr>
            <a:endParaRPr b="1" u="sng"/>
          </a:p>
          <a:p>
            <a:pPr marL="0" lvl="0" indent="0" algn="l" rtl="0">
              <a:lnSpc>
                <a:spcPct val="100000"/>
              </a:lnSpc>
              <a:spcBef>
                <a:spcPts val="0"/>
              </a:spcBef>
              <a:spcAft>
                <a:spcPts val="0"/>
              </a:spcAft>
              <a:buClr>
                <a:schemeClr val="dk1"/>
              </a:buClr>
              <a:buSzPts val="1400"/>
              <a:buFont typeface="Calibri"/>
              <a:buNone/>
            </a:pPr>
            <a:r>
              <a:rPr lang="en-IE"/>
              <a:t>This slide acts as a recap of the workshop and aims to provide the students with a consolidated overview of the topics discussed together in class. </a:t>
            </a:r>
            <a:endParaRPr/>
          </a:p>
          <a:p>
            <a:pPr marL="0" lvl="0" indent="0" algn="l" rtl="0">
              <a:lnSpc>
                <a:spcPct val="100000"/>
              </a:lnSpc>
              <a:spcBef>
                <a:spcPts val="0"/>
              </a:spcBef>
              <a:spcAft>
                <a:spcPts val="0"/>
              </a:spcAft>
              <a:buClr>
                <a:schemeClr val="dk1"/>
              </a:buClr>
              <a:buSzPts val="1400"/>
              <a:buFont typeface="Calibri"/>
              <a:buNone/>
            </a:pPr>
            <a:endParaRPr/>
          </a:p>
          <a:p>
            <a:pPr marL="457200" lvl="0" indent="-317500" algn="l" rtl="0">
              <a:lnSpc>
                <a:spcPct val="100000"/>
              </a:lnSpc>
              <a:spcBef>
                <a:spcPts val="0"/>
              </a:spcBef>
              <a:spcAft>
                <a:spcPts val="0"/>
              </a:spcAft>
              <a:buSzPts val="1400"/>
              <a:buChar char="●"/>
            </a:pPr>
            <a:r>
              <a:rPr lang="en-IE"/>
              <a:t>Ask for permission -  BEFORE taking or sharing a picture, image or video of someone else</a:t>
            </a:r>
            <a:endParaRPr/>
          </a:p>
          <a:p>
            <a:pPr marL="457200" lvl="0" indent="-317500" algn="l" rtl="0">
              <a:lnSpc>
                <a:spcPct val="100000"/>
              </a:lnSpc>
              <a:spcBef>
                <a:spcPts val="0"/>
              </a:spcBef>
              <a:spcAft>
                <a:spcPts val="0"/>
              </a:spcAft>
              <a:buSzPts val="1400"/>
              <a:buChar char="●"/>
            </a:pPr>
            <a:r>
              <a:rPr lang="en-IE"/>
              <a:t>Consider the consequences - Once you post you lost control of the content</a:t>
            </a:r>
            <a:endParaRPr/>
          </a:p>
          <a:p>
            <a:pPr marL="457200" lvl="0" indent="-317500" algn="l" rtl="0">
              <a:lnSpc>
                <a:spcPct val="100000"/>
              </a:lnSpc>
              <a:spcBef>
                <a:spcPts val="0"/>
              </a:spcBef>
              <a:spcAft>
                <a:spcPts val="0"/>
              </a:spcAft>
              <a:buSzPts val="1400"/>
              <a:buChar char="●"/>
            </a:pPr>
            <a:r>
              <a:rPr lang="en-IE"/>
              <a:t>Think about your actions - How might my action impact the other person</a:t>
            </a:r>
            <a:endParaRPr/>
          </a:p>
          <a:p>
            <a:pPr marL="457200" lvl="0" indent="-317500" algn="l" rtl="0">
              <a:lnSpc>
                <a:spcPct val="100000"/>
              </a:lnSpc>
              <a:spcBef>
                <a:spcPts val="0"/>
              </a:spcBef>
              <a:spcAft>
                <a:spcPts val="0"/>
              </a:spcAft>
              <a:buSzPts val="1400"/>
              <a:buChar char="●"/>
            </a:pPr>
            <a:r>
              <a:rPr lang="en-IE"/>
              <a:t>Self-reflect - Am I being empathetic towards the other person</a:t>
            </a:r>
            <a:endParaRPr/>
          </a:p>
          <a:p>
            <a:pPr marL="457200" lvl="0" indent="-317500" algn="l" rtl="0">
              <a:lnSpc>
                <a:spcPct val="100000"/>
              </a:lnSpc>
              <a:spcBef>
                <a:spcPts val="0"/>
              </a:spcBef>
              <a:spcAft>
                <a:spcPts val="0"/>
              </a:spcAft>
              <a:buSzPts val="1400"/>
              <a:buChar char="●"/>
            </a:pPr>
            <a:r>
              <a:rPr lang="en-IE"/>
              <a:t>Ask yourself - Am I being a good friend online?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IE"/>
              <a:t>It is important to self-reflect on the following questions before you post something online about someone else:</a:t>
            </a:r>
            <a:endParaRPr/>
          </a:p>
          <a:p>
            <a:pPr marL="0" lvl="0" indent="0" algn="l" rtl="0">
              <a:lnSpc>
                <a:spcPct val="100000"/>
              </a:lnSpc>
              <a:spcBef>
                <a:spcPts val="0"/>
              </a:spcBef>
              <a:spcAft>
                <a:spcPts val="0"/>
              </a:spcAft>
              <a:buClr>
                <a:schemeClr val="dk1"/>
              </a:buClr>
              <a:buSzPts val="1400"/>
              <a:buFont typeface="Calibri"/>
              <a:buNone/>
            </a:pPr>
            <a:endParaRPr/>
          </a:p>
          <a:p>
            <a:pPr marL="457200" lvl="0" indent="-317500" algn="l" rtl="0">
              <a:lnSpc>
                <a:spcPct val="100000"/>
              </a:lnSpc>
              <a:spcBef>
                <a:spcPts val="0"/>
              </a:spcBef>
              <a:spcAft>
                <a:spcPts val="0"/>
              </a:spcAft>
              <a:buSzPts val="1400"/>
              <a:buChar char="❏"/>
            </a:pPr>
            <a:r>
              <a:rPr lang="en-IE"/>
              <a:t>Will I feel good or different about it later?</a:t>
            </a:r>
            <a:endParaRPr/>
          </a:p>
          <a:p>
            <a:pPr marL="457200" lvl="0" indent="-317500" algn="l" rtl="0">
              <a:lnSpc>
                <a:spcPct val="100000"/>
              </a:lnSpc>
              <a:spcBef>
                <a:spcPts val="0"/>
              </a:spcBef>
              <a:spcAft>
                <a:spcPts val="0"/>
              </a:spcAft>
              <a:buSzPts val="1400"/>
              <a:buChar char="❏"/>
            </a:pPr>
            <a:r>
              <a:rPr lang="en-IE"/>
              <a:t>Why am I posting?</a:t>
            </a:r>
            <a:endParaRPr/>
          </a:p>
          <a:p>
            <a:pPr marL="457200" lvl="0" indent="-317500" algn="l" rtl="0">
              <a:lnSpc>
                <a:spcPct val="100000"/>
              </a:lnSpc>
              <a:spcBef>
                <a:spcPts val="0"/>
              </a:spcBef>
              <a:spcAft>
                <a:spcPts val="0"/>
              </a:spcAft>
              <a:buSzPts val="1400"/>
              <a:buChar char="❏"/>
            </a:pPr>
            <a:r>
              <a:rPr lang="en-IE"/>
              <a:t>Am I being kind?</a:t>
            </a:r>
            <a:endParaRPr/>
          </a:p>
          <a:p>
            <a:pPr marL="457200" lvl="0" indent="-317500" algn="l" rtl="0">
              <a:lnSpc>
                <a:spcPct val="100000"/>
              </a:lnSpc>
              <a:spcBef>
                <a:spcPts val="0"/>
              </a:spcBef>
              <a:spcAft>
                <a:spcPts val="0"/>
              </a:spcAft>
              <a:buSzPts val="1400"/>
              <a:buChar char="❏"/>
            </a:pPr>
            <a:r>
              <a:rPr lang="en-IE"/>
              <a:t>Do I have permission?</a:t>
            </a:r>
            <a:endParaRPr/>
          </a:p>
          <a:p>
            <a:pPr marL="457200" lvl="0" indent="-317500" algn="l" rtl="0">
              <a:lnSpc>
                <a:spcPct val="100000"/>
              </a:lnSpc>
              <a:spcBef>
                <a:spcPts val="0"/>
              </a:spcBef>
              <a:spcAft>
                <a:spcPts val="0"/>
              </a:spcAft>
              <a:buSzPts val="1400"/>
              <a:buChar char="❏"/>
            </a:pPr>
            <a:r>
              <a:rPr lang="en-IE"/>
              <a:t>Would I be happy if this happened to me?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IE" sz="1100"/>
              <a:t>It is also important to remember however that not all disagreements or arguments constitute actual bullying or cyberbullying behaviour.</a:t>
            </a:r>
            <a:endParaRPr/>
          </a:p>
          <a:p>
            <a:pPr marL="0" lvl="0" indent="0" algn="l" rtl="0">
              <a:lnSpc>
                <a:spcPct val="100000"/>
              </a:lnSpc>
              <a:spcBef>
                <a:spcPts val="0"/>
              </a:spcBef>
              <a:spcAft>
                <a:spcPts val="0"/>
              </a:spcAft>
              <a:buClr>
                <a:schemeClr val="dk1"/>
              </a:buClr>
              <a:buSzPts val="1100"/>
              <a:buFont typeface="Arial"/>
              <a:buNone/>
            </a:pPr>
            <a:r>
              <a:rPr lang="en-IE" sz="1100"/>
              <a:t>Conflict happens in all relationships. We all have arguments with people from time to time.</a:t>
            </a:r>
            <a:endParaRPr/>
          </a:p>
          <a:p>
            <a:pPr marL="0" lvl="0" indent="0" algn="l" rtl="0">
              <a:lnSpc>
                <a:spcPct val="100000"/>
              </a:lnSpc>
              <a:spcBef>
                <a:spcPts val="0"/>
              </a:spcBef>
              <a:spcAft>
                <a:spcPts val="0"/>
              </a:spcAft>
              <a:buClr>
                <a:schemeClr val="dk1"/>
              </a:buClr>
              <a:buSzPts val="1100"/>
              <a:buFont typeface="Arial"/>
              <a:buNone/>
            </a:pPr>
            <a:r>
              <a:rPr lang="en-IE" sz="1100"/>
              <a:t>Bullying is different to having an argument or a fight.</a:t>
            </a:r>
            <a:endParaRPr/>
          </a:p>
          <a:p>
            <a:pPr marL="0" lvl="0" indent="0" algn="l" rtl="0">
              <a:lnSpc>
                <a:spcPct val="100000"/>
              </a:lnSpc>
              <a:spcBef>
                <a:spcPts val="0"/>
              </a:spcBef>
              <a:spcAft>
                <a:spcPts val="0"/>
              </a:spcAft>
              <a:buClr>
                <a:schemeClr val="dk1"/>
              </a:buClr>
              <a:buSzPts val="1100"/>
              <a:buFont typeface="Arial"/>
              <a:buNone/>
            </a:pPr>
            <a:r>
              <a:rPr lang="en-IE" sz="1100"/>
              <a:t>Conflict may progress / escalate  to bullying if we are trying to force someone to agree with us or if we are repeatedly picking an argument or targeting someone, therefore, it is equally important to learn how to deal with conflict which we will explore in our next workshop. </a:t>
            </a:r>
            <a:endParaRPr/>
          </a:p>
          <a:p>
            <a:pPr marL="0" lvl="0" indent="0" algn="l" rtl="0">
              <a:lnSpc>
                <a:spcPct val="100000"/>
              </a:lnSpc>
              <a:spcBef>
                <a:spcPts val="0"/>
              </a:spcBef>
              <a:spcAft>
                <a:spcPts val="0"/>
              </a:spcAft>
              <a:buSzPts val="1400"/>
              <a:buNone/>
            </a:pPr>
            <a:endParaRPr/>
          </a:p>
        </p:txBody>
      </p:sp>
      <p:sp>
        <p:nvSpPr>
          <p:cNvPr id="190" name="Google Shape;19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I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6521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244a4fd4e7_0_2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1244a4fd4e7_0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1200"/>
              </a:spcBef>
              <a:spcAft>
                <a:spcPts val="0"/>
              </a:spcAft>
              <a:buClr>
                <a:schemeClr val="dk1"/>
              </a:buClr>
              <a:buSzPts val="1100"/>
              <a:buFont typeface="Arial"/>
              <a:buNone/>
            </a:pPr>
            <a:r>
              <a:rPr lang="en-IE" sz="1200" b="1" u="sng"/>
              <a:t>Slide 2 - In this lesson we will learn</a:t>
            </a:r>
            <a:endParaRPr/>
          </a:p>
          <a:p>
            <a:pPr marL="0" lvl="0" indent="0" algn="l" rtl="0">
              <a:lnSpc>
                <a:spcPct val="115000"/>
              </a:lnSpc>
              <a:spcBef>
                <a:spcPts val="0"/>
              </a:spcBef>
              <a:spcAft>
                <a:spcPts val="0"/>
              </a:spcAft>
              <a:buClr>
                <a:schemeClr val="dk1"/>
              </a:buClr>
              <a:buSzPts val="1100"/>
              <a:buFont typeface="Arial"/>
              <a:buNone/>
            </a:pPr>
            <a:endParaRPr sz="1200" b="1"/>
          </a:p>
          <a:p>
            <a:pPr marL="457200" lvl="0" indent="-298450" algn="l" rtl="0">
              <a:lnSpc>
                <a:spcPct val="115000"/>
              </a:lnSpc>
              <a:spcBef>
                <a:spcPts val="0"/>
              </a:spcBef>
              <a:spcAft>
                <a:spcPts val="0"/>
              </a:spcAft>
              <a:buClr>
                <a:schemeClr val="dk1"/>
              </a:buClr>
              <a:buSzPts val="1100"/>
              <a:buFont typeface="Calibri"/>
              <a:buChar char="●"/>
            </a:pPr>
            <a:r>
              <a:rPr lang="en-IE" sz="1200"/>
              <a:t>What is Permission? </a:t>
            </a:r>
            <a:endParaRPr/>
          </a:p>
          <a:p>
            <a:pPr marL="457200" lvl="0" indent="-298450" algn="l" rtl="0">
              <a:lnSpc>
                <a:spcPct val="115000"/>
              </a:lnSpc>
              <a:spcBef>
                <a:spcPts val="0"/>
              </a:spcBef>
              <a:spcAft>
                <a:spcPts val="0"/>
              </a:spcAft>
              <a:buClr>
                <a:schemeClr val="dk1"/>
              </a:buClr>
              <a:buSzPts val="1100"/>
              <a:buFont typeface="Calibri"/>
              <a:buChar char="●"/>
            </a:pPr>
            <a:r>
              <a:rPr lang="en-IE" sz="1200"/>
              <a:t>What is responsible sharing of images and videos? </a:t>
            </a:r>
            <a:endParaRPr/>
          </a:p>
          <a:p>
            <a:pPr marL="457200" lvl="0" indent="-298450" algn="l" rtl="0">
              <a:lnSpc>
                <a:spcPct val="115000"/>
              </a:lnSpc>
              <a:spcBef>
                <a:spcPts val="0"/>
              </a:spcBef>
              <a:spcAft>
                <a:spcPts val="0"/>
              </a:spcAft>
              <a:buClr>
                <a:schemeClr val="dk1"/>
              </a:buClr>
              <a:buSzPts val="1100"/>
              <a:buFont typeface="Calibri"/>
              <a:buChar char="●"/>
            </a:pPr>
            <a:r>
              <a:rPr lang="en-IE" sz="1200"/>
              <a:t>What is Empathy?</a:t>
            </a:r>
            <a:endParaRPr/>
          </a:p>
          <a:p>
            <a:pPr marL="457200" lvl="0" indent="-298450" algn="l" rtl="0">
              <a:lnSpc>
                <a:spcPct val="115000"/>
              </a:lnSpc>
              <a:spcBef>
                <a:spcPts val="0"/>
              </a:spcBef>
              <a:spcAft>
                <a:spcPts val="0"/>
              </a:spcAft>
              <a:buClr>
                <a:schemeClr val="dk1"/>
              </a:buClr>
              <a:buSzPts val="1100"/>
              <a:buFont typeface="Calibri"/>
              <a:buChar char="●"/>
            </a:pPr>
            <a:r>
              <a:rPr lang="en-IE" sz="1200"/>
              <a:t>How to be a good friend online?</a:t>
            </a:r>
            <a:endParaRPr/>
          </a:p>
          <a:p>
            <a:pPr marL="0" lvl="0" indent="0" algn="l" rtl="0">
              <a:lnSpc>
                <a:spcPct val="107916"/>
              </a:lnSpc>
              <a:spcBef>
                <a:spcPts val="1200"/>
              </a:spcBef>
              <a:spcAft>
                <a:spcPts val="0"/>
              </a:spcAft>
              <a:buClr>
                <a:schemeClr val="dk1"/>
              </a:buClr>
              <a:buSzPts val="1100"/>
              <a:buFont typeface="Arial"/>
              <a:buNone/>
            </a:pPr>
            <a:r>
              <a:rPr lang="en-IE" sz="1200"/>
              <a:t>While the age of consent to access social media platforms is 13 years of age,  Irish based research indicates that 93% of 8 to 12 year olds own their own smart device. </a:t>
            </a:r>
            <a:endParaRPr/>
          </a:p>
          <a:p>
            <a:pPr marL="0" lvl="0" indent="0" algn="l" rtl="0">
              <a:lnSpc>
                <a:spcPct val="107916"/>
              </a:lnSpc>
              <a:spcBef>
                <a:spcPts val="1200"/>
              </a:spcBef>
              <a:spcAft>
                <a:spcPts val="0"/>
              </a:spcAft>
              <a:buClr>
                <a:schemeClr val="dk1"/>
              </a:buClr>
              <a:buSzPts val="1100"/>
              <a:buFont typeface="Arial"/>
              <a:buNone/>
            </a:pPr>
            <a:r>
              <a:rPr lang="en-IE" sz="1200"/>
              <a:t>Research indicates that pupils between the ages of  8 to 12 years are both creators and consumers of  social media platforms.  A crucial aspect of this age bracket is that they are </a:t>
            </a:r>
            <a:r>
              <a:rPr lang="en-IE" sz="1200" b="1"/>
              <a:t>digital natives </a:t>
            </a:r>
            <a:r>
              <a:rPr lang="en-IE" sz="1200"/>
              <a:t>who simultaneously navigate online and offline worlds, without necessarily making distinctions between both. </a:t>
            </a:r>
            <a:endParaRPr/>
          </a:p>
          <a:p>
            <a:pPr marL="0" lvl="0" indent="0" algn="l" rtl="0">
              <a:lnSpc>
                <a:spcPct val="107916"/>
              </a:lnSpc>
              <a:spcBef>
                <a:spcPts val="1200"/>
              </a:spcBef>
              <a:spcAft>
                <a:spcPts val="0"/>
              </a:spcAft>
              <a:buClr>
                <a:schemeClr val="dk1"/>
              </a:buClr>
              <a:buSzPts val="1100"/>
              <a:buFont typeface="Arial"/>
              <a:buNone/>
            </a:pPr>
            <a:r>
              <a:rPr lang="en-IE" sz="1200"/>
              <a:t>In light of this, this workshop aims to educate</a:t>
            </a:r>
            <a:r>
              <a:rPr lang="en-IE" sz="1200" i="1"/>
              <a:t> </a:t>
            </a:r>
            <a:r>
              <a:rPr lang="en-IE" sz="1200"/>
              <a:t>pupils in the fundamentals of </a:t>
            </a:r>
            <a:r>
              <a:rPr lang="en-IE" sz="1200" b="1"/>
              <a:t>permission</a:t>
            </a:r>
            <a:r>
              <a:rPr lang="en-IE" sz="1200"/>
              <a:t> when creating content that includes others. </a:t>
            </a:r>
            <a:endParaRPr/>
          </a:p>
          <a:p>
            <a:pPr marL="0" lvl="0" indent="0" algn="l" rtl="0">
              <a:lnSpc>
                <a:spcPct val="107916"/>
              </a:lnSpc>
              <a:spcBef>
                <a:spcPts val="1200"/>
              </a:spcBef>
              <a:spcAft>
                <a:spcPts val="0"/>
              </a:spcAft>
              <a:buClr>
                <a:schemeClr val="dk1"/>
              </a:buClr>
              <a:buSzPts val="1100"/>
              <a:buFont typeface="Arial"/>
              <a:buNone/>
            </a:pPr>
            <a:r>
              <a:rPr lang="en-IE" sz="1200"/>
              <a:t>This workshop will also look at the meaning of </a:t>
            </a:r>
            <a:r>
              <a:rPr lang="en-IE" sz="1200" b="1"/>
              <a:t>Empathy</a:t>
            </a:r>
            <a:r>
              <a:rPr lang="en-IE" sz="1200"/>
              <a:t> and </a:t>
            </a:r>
            <a:r>
              <a:rPr lang="en-IE" sz="1200" b="1"/>
              <a:t>How to be a good friend online.</a:t>
            </a:r>
            <a:endParaRPr/>
          </a:p>
          <a:p>
            <a:pPr marL="0" lvl="0" indent="0" algn="l" rtl="0">
              <a:lnSpc>
                <a:spcPct val="100000"/>
              </a:lnSpc>
              <a:spcBef>
                <a:spcPts val="1200"/>
              </a:spcBef>
              <a:spcAft>
                <a:spcPts val="0"/>
              </a:spcAft>
              <a:buSzPts val="1400"/>
              <a:buNone/>
            </a:pPr>
            <a:endParaRPr/>
          </a:p>
        </p:txBody>
      </p:sp>
      <p:sp>
        <p:nvSpPr>
          <p:cNvPr id="68" name="Google Shape;6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I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IE" sz="1100" b="1" u="sng"/>
              <a:t>Slide 3 - What is Permission?</a:t>
            </a:r>
            <a:endParaRPr/>
          </a:p>
          <a:p>
            <a:pPr marL="0" lvl="0" indent="0" algn="l" rtl="0">
              <a:lnSpc>
                <a:spcPct val="115000"/>
              </a:lnSpc>
              <a:spcBef>
                <a:spcPts val="0"/>
              </a:spcBef>
              <a:spcAft>
                <a:spcPts val="0"/>
              </a:spcAft>
              <a:buClr>
                <a:schemeClr val="dk1"/>
              </a:buClr>
              <a:buSzPts val="1100"/>
              <a:buFont typeface="Arial"/>
              <a:buNone/>
            </a:pPr>
            <a:endParaRPr sz="1100" b="1" u="sng"/>
          </a:p>
          <a:p>
            <a:pPr marL="0" lvl="0" indent="0" algn="l" rtl="0">
              <a:lnSpc>
                <a:spcPct val="115000"/>
              </a:lnSpc>
              <a:spcBef>
                <a:spcPts val="0"/>
              </a:spcBef>
              <a:spcAft>
                <a:spcPts val="0"/>
              </a:spcAft>
              <a:buClr>
                <a:schemeClr val="dk1"/>
              </a:buClr>
              <a:buSzPts val="1100"/>
              <a:buFont typeface="Arial"/>
              <a:buNone/>
            </a:pPr>
            <a:r>
              <a:rPr lang="en-IE" sz="1100"/>
              <a:t>Ask the students to define, in their own words  “ </a:t>
            </a:r>
            <a:r>
              <a:rPr lang="en-IE" sz="1100" b="1"/>
              <a:t>What is Permission?”</a:t>
            </a:r>
            <a:endParaRPr/>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15000"/>
              </a:lnSpc>
              <a:spcBef>
                <a:spcPts val="0"/>
              </a:spcBef>
              <a:spcAft>
                <a:spcPts val="0"/>
              </a:spcAft>
              <a:buClr>
                <a:schemeClr val="dk1"/>
              </a:buClr>
              <a:buSzPts val="1100"/>
              <a:buFont typeface="Arial"/>
              <a:buNone/>
            </a:pPr>
            <a:r>
              <a:rPr lang="en-IE" sz="1100" b="1" i="1"/>
              <a:t>Permission </a:t>
            </a:r>
            <a:r>
              <a:rPr lang="en-IE" sz="1100"/>
              <a:t>is the act of allowing someone to do something -  for example …</a:t>
            </a:r>
            <a:endParaRPr/>
          </a:p>
          <a:p>
            <a:pPr marL="0" lvl="0" indent="0" algn="l" rtl="0">
              <a:lnSpc>
                <a:spcPct val="115000"/>
              </a:lnSpc>
              <a:spcBef>
                <a:spcPts val="0"/>
              </a:spcBef>
              <a:spcAft>
                <a:spcPts val="0"/>
              </a:spcAft>
              <a:buClr>
                <a:schemeClr val="dk1"/>
              </a:buClr>
              <a:buSzPts val="1100"/>
              <a:buFont typeface="Arial"/>
              <a:buNone/>
            </a:pPr>
            <a:r>
              <a:rPr lang="en-IE" sz="1100"/>
              <a:t>Person “A” should ask Person “B” for their permission to do something such as - permission to borrow their book - and Person “B” gives their permission (agrees)</a:t>
            </a:r>
            <a:endParaRPr/>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IE" sz="1100" b="1" u="sng"/>
              <a:t>Class discussion</a:t>
            </a:r>
            <a:endParaRPr/>
          </a:p>
          <a:p>
            <a:pPr marL="0" lvl="0" indent="0" algn="l" rtl="0">
              <a:lnSpc>
                <a:spcPct val="100000"/>
              </a:lnSpc>
              <a:spcBef>
                <a:spcPts val="0"/>
              </a:spcBef>
              <a:spcAft>
                <a:spcPts val="0"/>
              </a:spcAft>
              <a:buSzPts val="1400"/>
              <a:buNone/>
            </a:pPr>
            <a:r>
              <a:rPr lang="en-IE" sz="1100"/>
              <a:t>Now ask the students to provide some everyday examples of situations where they might ask for permission.</a:t>
            </a:r>
            <a:endParaRPr/>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IE" sz="1100" b="1" i="1"/>
              <a:t>*Encourage examples that are not solely related to parental/guardian/teacher permission</a:t>
            </a:r>
            <a:endParaRPr/>
          </a:p>
        </p:txBody>
      </p:sp>
      <p:sp>
        <p:nvSpPr>
          <p:cNvPr id="79" name="Google Shape;7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200" b="1" u="sng"/>
              <a:t>Slide 4 - Things to think about</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IE" sz="1200"/>
              <a:t>Discuss with your students the following:</a:t>
            </a:r>
            <a:endParaRPr/>
          </a:p>
          <a:p>
            <a:pPr marL="0" lvl="0" indent="0" algn="l" rtl="0">
              <a:lnSpc>
                <a:spcPct val="100000"/>
              </a:lnSpc>
              <a:spcBef>
                <a:spcPts val="0"/>
              </a:spcBef>
              <a:spcAft>
                <a:spcPts val="0"/>
              </a:spcAft>
              <a:buSzPts val="1400"/>
              <a:buNone/>
            </a:pPr>
            <a:endParaRPr sz="1200"/>
          </a:p>
          <a:p>
            <a:pPr marL="457200" lvl="0" indent="-298450" algn="l" rtl="0">
              <a:lnSpc>
                <a:spcPct val="100000"/>
              </a:lnSpc>
              <a:spcBef>
                <a:spcPts val="0"/>
              </a:spcBef>
              <a:spcAft>
                <a:spcPts val="0"/>
              </a:spcAft>
              <a:buSzPts val="1100"/>
              <a:buChar char="❏"/>
            </a:pPr>
            <a:r>
              <a:rPr lang="en-IE" sz="1200"/>
              <a:t>We should always get permission before taking a picture or recording a video of someone else</a:t>
            </a:r>
            <a:endParaRPr/>
          </a:p>
          <a:p>
            <a:pPr marL="457200" lvl="0" indent="-298450" algn="l" rtl="0">
              <a:lnSpc>
                <a:spcPct val="100000"/>
              </a:lnSpc>
              <a:spcBef>
                <a:spcPts val="0"/>
              </a:spcBef>
              <a:spcAft>
                <a:spcPts val="0"/>
              </a:spcAft>
              <a:buSzPts val="1100"/>
              <a:buChar char="❏"/>
            </a:pPr>
            <a:r>
              <a:rPr lang="en-IE" sz="1200"/>
              <a:t>We should always get permission before sharing a picture or video of someone else</a:t>
            </a:r>
            <a:endParaRPr/>
          </a:p>
          <a:p>
            <a:pPr marL="457200" lvl="0" indent="-298450" algn="l" rtl="0">
              <a:lnSpc>
                <a:spcPct val="100000"/>
              </a:lnSpc>
              <a:spcBef>
                <a:spcPts val="0"/>
              </a:spcBef>
              <a:spcAft>
                <a:spcPts val="0"/>
              </a:spcAft>
              <a:buSzPts val="1100"/>
              <a:buChar char="❏"/>
            </a:pPr>
            <a:r>
              <a:rPr lang="en-IE" sz="1200"/>
              <a:t>Once you share an image or video online, you lose control of the content </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IE" sz="1200" b="1" i="1"/>
              <a:t>Once you share an image/video online you lose control of the content - </a:t>
            </a:r>
            <a:r>
              <a:rPr lang="en-IE" sz="1200"/>
              <a:t> this means that the image or video is out in the public domain, where it can be shared, saved, downloaded, and possibly even edited. </a:t>
            </a:r>
            <a:endParaRPr/>
          </a:p>
          <a:p>
            <a:pPr marL="0" lvl="0" indent="0" algn="l" rtl="0">
              <a:lnSpc>
                <a:spcPct val="115000"/>
              </a:lnSpc>
              <a:spcBef>
                <a:spcPts val="0"/>
              </a:spcBef>
              <a:spcAft>
                <a:spcPts val="0"/>
              </a:spcAft>
              <a:buClr>
                <a:schemeClr val="dk1"/>
              </a:buClr>
              <a:buSzPts val="1100"/>
              <a:buFont typeface="Arial"/>
              <a:buNone/>
            </a:pPr>
            <a:r>
              <a:rPr lang="en-IE" sz="1200"/>
              <a:t>The digital footprint will remain.</a:t>
            </a:r>
            <a:endParaRPr/>
          </a:p>
          <a:p>
            <a:pPr marL="0" lvl="0" indent="0" algn="l" rtl="0">
              <a:lnSpc>
                <a:spcPct val="115000"/>
              </a:lnSpc>
              <a:spcBef>
                <a:spcPts val="0"/>
              </a:spcBef>
              <a:spcAft>
                <a:spcPts val="0"/>
              </a:spcAft>
              <a:buClr>
                <a:schemeClr val="dk1"/>
              </a:buClr>
              <a:buSzPts val="1100"/>
              <a:buFont typeface="Arial"/>
              <a:buNone/>
            </a:pPr>
            <a:r>
              <a:rPr lang="en-IE" sz="1200"/>
              <a:t>When embarrassing personal images or videos fall into the wrong hands it can lead to bullying.</a:t>
            </a:r>
            <a:endParaRPr/>
          </a:p>
          <a:p>
            <a:pPr marL="0" lvl="0" indent="0" algn="l" rtl="0">
              <a:lnSpc>
                <a:spcPct val="115000"/>
              </a:lnSpc>
              <a:spcBef>
                <a:spcPts val="0"/>
              </a:spcBef>
              <a:spcAft>
                <a:spcPts val="0"/>
              </a:spcAft>
              <a:buClr>
                <a:schemeClr val="dk1"/>
              </a:buClr>
              <a:buSzPts val="1100"/>
              <a:buFont typeface="Arial"/>
              <a:buNone/>
            </a:pPr>
            <a:r>
              <a:rPr lang="en-IE" sz="1200"/>
              <a:t>Also it may appear in online search results. </a:t>
            </a:r>
            <a:endParaRPr/>
          </a:p>
          <a:p>
            <a:pPr marL="0" lvl="0" indent="0" algn="l" rtl="0">
              <a:lnSpc>
                <a:spcPct val="115000"/>
              </a:lnSpc>
              <a:spcBef>
                <a:spcPts val="0"/>
              </a:spcBef>
              <a:spcAft>
                <a:spcPts val="0"/>
              </a:spcAft>
              <a:buClr>
                <a:schemeClr val="dk1"/>
              </a:buClr>
              <a:buSzPts val="1100"/>
              <a:buFont typeface="Arial"/>
              <a:buNone/>
            </a:pPr>
            <a:r>
              <a:rPr lang="en-IE" sz="1200"/>
              <a:t>In addition, knowing that an image or video has been shared without permission can lead to anxiety, stress and a loss of self-confidence  for the person impacted.</a:t>
            </a:r>
            <a:endParaRPr/>
          </a:p>
          <a:p>
            <a:pPr marL="0" lvl="0" indent="0" algn="l" rtl="0">
              <a:lnSpc>
                <a:spcPct val="100000"/>
              </a:lnSpc>
              <a:spcBef>
                <a:spcPts val="0"/>
              </a:spcBef>
              <a:spcAft>
                <a:spcPts val="0"/>
              </a:spcAft>
              <a:buSzPts val="1400"/>
              <a:buNone/>
            </a:pPr>
            <a:endParaRPr sz="1200"/>
          </a:p>
        </p:txBody>
      </p:sp>
      <p:sp>
        <p:nvSpPr>
          <p:cNvPr id="90" name="Google Shape;9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I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E" sz="1200" b="1" u="sng">
                <a:solidFill>
                  <a:srgbClr val="000000"/>
                </a:solidFill>
              </a:rPr>
              <a:t>Slide 5 - Scenario -  About Maria</a:t>
            </a:r>
            <a:endParaRPr/>
          </a:p>
          <a:p>
            <a:pPr marL="0" lvl="0" indent="0" algn="l" rtl="0">
              <a:lnSpc>
                <a:spcPct val="100000"/>
              </a:lnSpc>
              <a:spcBef>
                <a:spcPts val="0"/>
              </a:spcBef>
              <a:spcAft>
                <a:spcPts val="0"/>
              </a:spcAft>
              <a:buClr>
                <a:schemeClr val="dk1"/>
              </a:buClr>
              <a:buSzPts val="1400"/>
              <a:buFont typeface="Arial"/>
              <a:buNone/>
            </a:pPr>
            <a:endParaRPr sz="1200"/>
          </a:p>
          <a:p>
            <a:pPr marL="0" lvl="0" indent="0" algn="l" rtl="0">
              <a:lnSpc>
                <a:spcPct val="100000"/>
              </a:lnSpc>
              <a:spcBef>
                <a:spcPts val="0"/>
              </a:spcBef>
              <a:spcAft>
                <a:spcPts val="0"/>
              </a:spcAft>
              <a:buClr>
                <a:schemeClr val="dk1"/>
              </a:buClr>
              <a:buSzPts val="1400"/>
              <a:buFont typeface="Arial"/>
              <a:buNone/>
            </a:pPr>
            <a:r>
              <a:rPr lang="en-IE"/>
              <a:t>In the next slide, we will explore the topics of</a:t>
            </a:r>
            <a:r>
              <a:rPr lang="en-IE" b="1"/>
              <a:t> permission</a:t>
            </a:r>
            <a:r>
              <a:rPr lang="en-IE"/>
              <a:t> and </a:t>
            </a:r>
            <a:r>
              <a:rPr lang="en-IE" b="1"/>
              <a:t>consent</a:t>
            </a:r>
            <a:r>
              <a:rPr lang="en-IE"/>
              <a:t> by discussing a fictitious scenario.</a:t>
            </a:r>
            <a:r>
              <a:rPr lang="en-IE" sz="1200"/>
              <a:t>.</a:t>
            </a:r>
            <a:endParaRPr/>
          </a:p>
          <a:p>
            <a:pPr marL="0" lvl="0" indent="0" algn="l" rtl="0">
              <a:lnSpc>
                <a:spcPct val="100000"/>
              </a:lnSpc>
              <a:spcBef>
                <a:spcPts val="0"/>
              </a:spcBef>
              <a:spcAft>
                <a:spcPts val="0"/>
              </a:spcAft>
              <a:buClr>
                <a:schemeClr val="dk1"/>
              </a:buClr>
              <a:buSzPts val="1400"/>
              <a:buFont typeface="Arial"/>
              <a:buNone/>
            </a:pPr>
            <a:endParaRPr sz="1200"/>
          </a:p>
          <a:p>
            <a:pPr marL="0" lvl="0" indent="0" algn="l" rtl="0">
              <a:lnSpc>
                <a:spcPct val="100000"/>
              </a:lnSpc>
              <a:spcBef>
                <a:spcPts val="0"/>
              </a:spcBef>
              <a:spcAft>
                <a:spcPts val="0"/>
              </a:spcAft>
              <a:buClr>
                <a:schemeClr val="dk1"/>
              </a:buClr>
              <a:buSzPts val="1400"/>
              <a:buFont typeface="Arial"/>
              <a:buNone/>
            </a:pPr>
            <a:endParaRPr sz="1200" b="1" i="1"/>
          </a:p>
          <a:p>
            <a:pPr marL="0" lvl="0" indent="0" algn="l" rtl="0">
              <a:lnSpc>
                <a:spcPct val="115000"/>
              </a:lnSpc>
              <a:spcBef>
                <a:spcPts val="0"/>
              </a:spcBef>
              <a:spcAft>
                <a:spcPts val="0"/>
              </a:spcAft>
              <a:buClr>
                <a:schemeClr val="dk1"/>
              </a:buClr>
              <a:buSzPts val="1100"/>
              <a:buFont typeface="Arial"/>
              <a:buNone/>
            </a:pPr>
            <a:r>
              <a:rPr lang="en-IE" sz="1200" b="1" i="1"/>
              <a:t>Permission </a:t>
            </a:r>
            <a:r>
              <a:rPr lang="en-IE" sz="1200" i="1"/>
              <a:t>is about obtaining approval or authorisation whereas </a:t>
            </a:r>
            <a:r>
              <a:rPr lang="en-IE" sz="1200" b="1" i="1"/>
              <a:t>consent</a:t>
            </a:r>
            <a:r>
              <a:rPr lang="en-IE" sz="1200" i="1"/>
              <a:t> means coming to a mutual (voluntary) agreement where either party can say yes or no.</a:t>
            </a:r>
            <a:endParaRPr sz="1200" b="1" i="1">
              <a:solidFill>
                <a:srgbClr val="000000"/>
              </a:solidFill>
            </a:endParaRPr>
          </a:p>
        </p:txBody>
      </p:sp>
      <p:sp>
        <p:nvSpPr>
          <p:cNvPr id="113" name="Google Shape;11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I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IE" sz="1200" b="1" u="sng"/>
              <a:t>Slide 6 - Activity 1.1  - About Maria</a:t>
            </a:r>
            <a:endParaRPr/>
          </a:p>
          <a:p>
            <a:pPr marL="457200" lvl="0" indent="-228600" algn="l" rtl="0">
              <a:lnSpc>
                <a:spcPct val="100000"/>
              </a:lnSpc>
              <a:spcBef>
                <a:spcPts val="0"/>
              </a:spcBef>
              <a:spcAft>
                <a:spcPts val="0"/>
              </a:spcAft>
              <a:buClr>
                <a:schemeClr val="dk1"/>
              </a:buClr>
              <a:buSzPts val="1400"/>
              <a:buFont typeface="Arial"/>
              <a:buNone/>
            </a:pPr>
            <a:endParaRPr sz="1200" b="1" u="sng"/>
          </a:p>
          <a:p>
            <a:pPr marL="457200" lvl="0" indent="-228600" algn="l" rtl="0">
              <a:lnSpc>
                <a:spcPct val="100000"/>
              </a:lnSpc>
              <a:spcBef>
                <a:spcPts val="0"/>
              </a:spcBef>
              <a:spcAft>
                <a:spcPts val="0"/>
              </a:spcAft>
              <a:buClr>
                <a:schemeClr val="dk1"/>
              </a:buClr>
              <a:buSzPts val="1400"/>
              <a:buFont typeface="Arial"/>
              <a:buNone/>
            </a:pPr>
            <a:r>
              <a:rPr lang="en-IE" sz="1200"/>
              <a:t>Please hand out Activity Sheet  1.1 </a:t>
            </a:r>
            <a:endParaRPr/>
          </a:p>
          <a:p>
            <a:pPr marL="457200" lvl="0" indent="-228600" algn="l" rtl="0">
              <a:lnSpc>
                <a:spcPct val="100000"/>
              </a:lnSpc>
              <a:spcBef>
                <a:spcPts val="0"/>
              </a:spcBef>
              <a:spcAft>
                <a:spcPts val="0"/>
              </a:spcAft>
              <a:buClr>
                <a:schemeClr val="dk1"/>
              </a:buClr>
              <a:buSzPts val="1400"/>
              <a:buFont typeface="Arial"/>
              <a:buNone/>
            </a:pPr>
            <a:endParaRPr sz="1200"/>
          </a:p>
          <a:p>
            <a:pPr marL="457200" lvl="0" indent="-228600" algn="l" rtl="0">
              <a:lnSpc>
                <a:spcPct val="100000"/>
              </a:lnSpc>
              <a:spcBef>
                <a:spcPts val="0"/>
              </a:spcBef>
              <a:spcAft>
                <a:spcPts val="0"/>
              </a:spcAft>
              <a:buClr>
                <a:schemeClr val="dk1"/>
              </a:buClr>
              <a:buSzPts val="1400"/>
              <a:buFont typeface="Arial"/>
              <a:buNone/>
            </a:pPr>
            <a:r>
              <a:rPr lang="en-IE" b="1" u="sng"/>
              <a:t>Scenario</a:t>
            </a:r>
            <a:r>
              <a:rPr lang="en-IE" sz="1200" b="1" u="sng"/>
              <a:t> Overview</a:t>
            </a:r>
            <a:endParaRPr/>
          </a:p>
          <a:p>
            <a:pPr marL="234000" lvl="0" indent="-3599" algn="l" rtl="0">
              <a:lnSpc>
                <a:spcPct val="100000"/>
              </a:lnSpc>
              <a:spcBef>
                <a:spcPts val="0"/>
              </a:spcBef>
              <a:spcAft>
                <a:spcPts val="0"/>
              </a:spcAft>
              <a:buClr>
                <a:schemeClr val="dk1"/>
              </a:buClr>
              <a:buSzPts val="1400"/>
              <a:buFont typeface="Arial"/>
              <a:buNone/>
            </a:pPr>
            <a:r>
              <a:rPr lang="en-IE" sz="1200"/>
              <a:t>Ruby &amp; Maria create a dance video together one afternoon. </a:t>
            </a:r>
            <a:endParaRPr/>
          </a:p>
          <a:p>
            <a:pPr marL="234000" lvl="0" indent="-3599" algn="l" rtl="0">
              <a:lnSpc>
                <a:spcPct val="100000"/>
              </a:lnSpc>
              <a:spcBef>
                <a:spcPts val="0"/>
              </a:spcBef>
              <a:spcAft>
                <a:spcPts val="0"/>
              </a:spcAft>
              <a:buClr>
                <a:schemeClr val="dk1"/>
              </a:buClr>
              <a:buSzPts val="1400"/>
              <a:buFont typeface="Arial"/>
              <a:buNone/>
            </a:pPr>
            <a:r>
              <a:rPr lang="en-IE" sz="1200"/>
              <a:t>Ruby is not happy with how she performed her dance moves and wants to spend the evening rehearsing the routine. </a:t>
            </a:r>
            <a:endParaRPr/>
          </a:p>
          <a:p>
            <a:pPr marL="234000" lvl="0" indent="-3599" algn="l" rtl="0">
              <a:lnSpc>
                <a:spcPct val="100000"/>
              </a:lnSpc>
              <a:spcBef>
                <a:spcPts val="0"/>
              </a:spcBef>
              <a:spcAft>
                <a:spcPts val="0"/>
              </a:spcAft>
              <a:buClr>
                <a:schemeClr val="dk1"/>
              </a:buClr>
              <a:buSzPts val="1400"/>
              <a:buFont typeface="Arial"/>
              <a:buNone/>
            </a:pPr>
            <a:r>
              <a:rPr lang="en-IE" sz="1200"/>
              <a:t>Both girls agree to meet the following day to film a new video. </a:t>
            </a:r>
            <a:endParaRPr/>
          </a:p>
          <a:p>
            <a:pPr marL="234000" lvl="0" indent="-3599" algn="l" rtl="0">
              <a:lnSpc>
                <a:spcPct val="100000"/>
              </a:lnSpc>
              <a:spcBef>
                <a:spcPts val="0"/>
              </a:spcBef>
              <a:spcAft>
                <a:spcPts val="0"/>
              </a:spcAft>
              <a:buClr>
                <a:schemeClr val="dk1"/>
              </a:buClr>
              <a:buSzPts val="1400"/>
              <a:buFont typeface="Arial"/>
              <a:buNone/>
            </a:pPr>
            <a:r>
              <a:rPr lang="en-IE" sz="1200"/>
              <a:t>That evening however, Maria posted the video to her social media account</a:t>
            </a:r>
            <a:r>
              <a:rPr lang="en-IE"/>
              <a:t> </a:t>
            </a:r>
            <a:r>
              <a:rPr lang="en-IE">
                <a:solidFill>
                  <a:srgbClr val="3C4043"/>
                </a:solidFill>
                <a:highlight>
                  <a:srgbClr val="FFFFFF"/>
                </a:highlight>
              </a:rPr>
              <a:t>account tagging Ruby. </a:t>
            </a:r>
            <a:endParaRPr>
              <a:solidFill>
                <a:srgbClr val="3C4043"/>
              </a:solidFill>
              <a:highlight>
                <a:srgbClr val="FFFFFF"/>
              </a:highlight>
            </a:endParaRPr>
          </a:p>
          <a:p>
            <a:pPr marL="234000" lvl="0" indent="-3599" algn="l" rtl="0">
              <a:lnSpc>
                <a:spcPct val="100000"/>
              </a:lnSpc>
              <a:spcBef>
                <a:spcPts val="0"/>
              </a:spcBef>
              <a:spcAft>
                <a:spcPts val="0"/>
              </a:spcAft>
              <a:buClr>
                <a:schemeClr val="dk1"/>
              </a:buClr>
              <a:buSzPts val="1400"/>
              <a:buFont typeface="Arial"/>
              <a:buNone/>
            </a:pPr>
            <a:r>
              <a:rPr lang="en-IE">
                <a:solidFill>
                  <a:srgbClr val="3C4043"/>
                </a:solidFill>
                <a:highlight>
                  <a:srgbClr val="FFFFFF"/>
                </a:highlight>
              </a:rPr>
              <a:t>Ruby sees the video was uploaded without her permission and is unhappy but then, she sees nasty comments posted on the video -  some laughing at her dance moves  -  e.g., " OMG, she thinks she can dance!, "This is so embarrassing - you are so bad !</a:t>
            </a:r>
            <a:endParaRPr>
              <a:solidFill>
                <a:srgbClr val="3C4043"/>
              </a:solidFill>
              <a:highlight>
                <a:srgbClr val="FFFFFF"/>
              </a:highlight>
            </a:endParaRPr>
          </a:p>
          <a:p>
            <a:pPr marL="234000" lvl="0" indent="-3599" algn="l" rtl="0">
              <a:lnSpc>
                <a:spcPct val="100000"/>
              </a:lnSpc>
              <a:spcBef>
                <a:spcPts val="0"/>
              </a:spcBef>
              <a:spcAft>
                <a:spcPts val="0"/>
              </a:spcAft>
              <a:buClr>
                <a:schemeClr val="dk1"/>
              </a:buClr>
              <a:buSzPts val="1400"/>
              <a:buFont typeface="Arial"/>
              <a:buNone/>
            </a:pPr>
            <a:r>
              <a:rPr lang="en-IE">
                <a:solidFill>
                  <a:srgbClr val="3C4043"/>
                </a:solidFill>
                <a:highlight>
                  <a:srgbClr val="FFFFFF"/>
                </a:highlight>
              </a:rPr>
              <a:t>This has upset Ruby even more.</a:t>
            </a:r>
            <a:endParaRPr/>
          </a:p>
          <a:p>
            <a:pPr marL="457200" lvl="0" indent="-228600" algn="l" rtl="0">
              <a:lnSpc>
                <a:spcPct val="100000"/>
              </a:lnSpc>
              <a:spcBef>
                <a:spcPts val="0"/>
              </a:spcBef>
              <a:spcAft>
                <a:spcPts val="0"/>
              </a:spcAft>
              <a:buClr>
                <a:schemeClr val="dk1"/>
              </a:buClr>
              <a:buSzPts val="1400"/>
              <a:buFont typeface="Arial"/>
              <a:buNone/>
            </a:pPr>
            <a:endParaRPr sz="1200"/>
          </a:p>
          <a:p>
            <a:pPr marL="457200" lvl="0" indent="-298450" algn="l" rtl="0">
              <a:lnSpc>
                <a:spcPct val="100000"/>
              </a:lnSpc>
              <a:spcBef>
                <a:spcPts val="0"/>
              </a:spcBef>
              <a:spcAft>
                <a:spcPts val="0"/>
              </a:spcAft>
              <a:buSzPts val="1100"/>
              <a:buChar char="●"/>
            </a:pPr>
            <a:r>
              <a:rPr lang="en-IE" sz="1200"/>
              <a:t>Split the class into pairs </a:t>
            </a:r>
            <a:endParaRPr/>
          </a:p>
          <a:p>
            <a:pPr marL="457200" lvl="0" indent="-298450" algn="l" rtl="0">
              <a:lnSpc>
                <a:spcPct val="100000"/>
              </a:lnSpc>
              <a:spcBef>
                <a:spcPts val="0"/>
              </a:spcBef>
              <a:spcAft>
                <a:spcPts val="0"/>
              </a:spcAft>
              <a:buSzPts val="1100"/>
              <a:buChar char="●"/>
            </a:pPr>
            <a:r>
              <a:rPr lang="en-IE" sz="1200"/>
              <a:t>You have just read the scenario,  now with your partner, answer the following questions.  We will discuss the responses when completed:</a:t>
            </a:r>
            <a:endParaRPr/>
          </a:p>
          <a:p>
            <a:pPr marL="457200" lvl="0" indent="-228600" algn="l" rtl="0">
              <a:lnSpc>
                <a:spcPct val="100000"/>
              </a:lnSpc>
              <a:spcBef>
                <a:spcPts val="0"/>
              </a:spcBef>
              <a:spcAft>
                <a:spcPts val="0"/>
              </a:spcAft>
              <a:buClr>
                <a:schemeClr val="dk1"/>
              </a:buClr>
              <a:buSzPts val="1400"/>
              <a:buFont typeface="Arial"/>
              <a:buNone/>
            </a:pPr>
            <a:endParaRPr sz="1200"/>
          </a:p>
          <a:p>
            <a:pPr marL="457200" lvl="0" indent="-311150" algn="l" rtl="0">
              <a:lnSpc>
                <a:spcPct val="100000"/>
              </a:lnSpc>
              <a:spcBef>
                <a:spcPts val="0"/>
              </a:spcBef>
              <a:spcAft>
                <a:spcPts val="0"/>
              </a:spcAft>
              <a:buClr>
                <a:schemeClr val="dk1"/>
              </a:buClr>
              <a:buSzPts val="1300"/>
              <a:buFont typeface="Calibri"/>
              <a:buAutoNum type="arabicPeriod"/>
            </a:pPr>
            <a:r>
              <a:rPr lang="en-IE" sz="1200" b="1"/>
              <a:t>What was decided between Maria and Ruby after creating the dance video? </a:t>
            </a:r>
            <a:endParaRPr/>
          </a:p>
          <a:p>
            <a:pPr marL="457200" lvl="0" indent="0" algn="l" rtl="0">
              <a:lnSpc>
                <a:spcPct val="100000"/>
              </a:lnSpc>
              <a:spcBef>
                <a:spcPts val="0"/>
              </a:spcBef>
              <a:spcAft>
                <a:spcPts val="0"/>
              </a:spcAft>
              <a:buSzPts val="1400"/>
              <a:buNone/>
            </a:pPr>
            <a:r>
              <a:rPr lang="en-IE" sz="1200" b="1"/>
              <a:t>Answer:</a:t>
            </a:r>
            <a:r>
              <a:rPr lang="en-IE" sz="1200"/>
              <a:t>  Maria and Ruby agreed to meet the next day after rehearsing the dance and to film it again before posting  the video to either of their accounts</a:t>
            </a:r>
            <a:endParaRPr/>
          </a:p>
          <a:p>
            <a:pPr marL="45720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IE" sz="1200"/>
              <a:t> </a:t>
            </a:r>
            <a:r>
              <a:rPr lang="en-IE" sz="1200" b="1"/>
              <a:t>  2.</a:t>
            </a:r>
            <a:r>
              <a:rPr lang="en-IE" sz="1200"/>
              <a:t>	</a:t>
            </a:r>
            <a:r>
              <a:rPr lang="en-IE" sz="1200" b="1"/>
              <a:t>What did Maria do? </a:t>
            </a:r>
            <a:endParaRPr/>
          </a:p>
          <a:p>
            <a:pPr marL="457200" lvl="0" indent="0" algn="l" rtl="0">
              <a:lnSpc>
                <a:spcPct val="100000"/>
              </a:lnSpc>
              <a:spcBef>
                <a:spcPts val="0"/>
              </a:spcBef>
              <a:spcAft>
                <a:spcPts val="0"/>
              </a:spcAft>
              <a:buSzPts val="1400"/>
              <a:buNone/>
            </a:pPr>
            <a:r>
              <a:rPr lang="en-IE" sz="1200" b="1"/>
              <a:t>Answer:</a:t>
            </a:r>
            <a:r>
              <a:rPr lang="en-IE" sz="1200"/>
              <a:t> Maria went ahead and posted the video to her social media account anyway without seeking Ruby’s permission.</a:t>
            </a:r>
            <a:endParaRPr/>
          </a:p>
          <a:p>
            <a:pPr marL="45720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IE" sz="1200" b="1"/>
              <a:t>   3.	What should Maria have done? </a:t>
            </a:r>
            <a:endParaRPr/>
          </a:p>
          <a:p>
            <a:pPr marL="457200" lvl="0" indent="0" algn="l" rtl="0">
              <a:lnSpc>
                <a:spcPct val="100000"/>
              </a:lnSpc>
              <a:spcBef>
                <a:spcPts val="0"/>
              </a:spcBef>
              <a:spcAft>
                <a:spcPts val="0"/>
              </a:spcAft>
              <a:buSzPts val="1400"/>
              <a:buNone/>
            </a:pPr>
            <a:r>
              <a:rPr lang="en-IE" sz="1200" b="1"/>
              <a:t>Answer:</a:t>
            </a:r>
            <a:r>
              <a:rPr lang="en-IE" sz="1200"/>
              <a:t> Maria should have asked Ruby in advance of posting the video for her </a:t>
            </a:r>
            <a:r>
              <a:rPr lang="en-IE" sz="1200" b="1"/>
              <a:t>permission</a:t>
            </a:r>
            <a:r>
              <a:rPr lang="en-IE" sz="1200"/>
              <a:t> to do so,  which means Maria should have checked with Ruby if she would be happy for the video to be posted. </a:t>
            </a:r>
            <a:endParaRPr/>
          </a:p>
          <a:p>
            <a:pPr marL="457200" lvl="0" indent="0" algn="l" rtl="0">
              <a:lnSpc>
                <a:spcPct val="100000"/>
              </a:lnSpc>
              <a:spcBef>
                <a:spcPts val="0"/>
              </a:spcBef>
              <a:spcAft>
                <a:spcPts val="0"/>
              </a:spcAft>
              <a:buSzPts val="1400"/>
              <a:buNone/>
            </a:pPr>
            <a:r>
              <a:rPr lang="en-IE" sz="1200"/>
              <a:t>Then, after asking Ruby for her </a:t>
            </a:r>
            <a:r>
              <a:rPr lang="en-IE" sz="1200" b="1"/>
              <a:t>permission</a:t>
            </a:r>
            <a:r>
              <a:rPr lang="en-IE" sz="1200"/>
              <a:t>,  Maria should have waited for Ruby to confirm her agreement (</a:t>
            </a:r>
            <a:r>
              <a:rPr lang="en-IE" sz="1200" b="1"/>
              <a:t>consent</a:t>
            </a:r>
            <a:r>
              <a:rPr lang="en-IE" sz="1200"/>
              <a:t>) to post the video before uploading it to her social media account </a:t>
            </a:r>
            <a:endParaRPr/>
          </a:p>
          <a:p>
            <a:pPr marL="45720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IE" sz="1200" b="1"/>
              <a:t>4. 	What should Maria do now?</a:t>
            </a:r>
            <a:endParaRPr/>
          </a:p>
          <a:p>
            <a:pPr marL="0" lvl="0" indent="0" algn="l" rtl="0">
              <a:lnSpc>
                <a:spcPct val="100000"/>
              </a:lnSpc>
              <a:spcBef>
                <a:spcPts val="0"/>
              </a:spcBef>
              <a:spcAft>
                <a:spcPts val="0"/>
              </a:spcAft>
              <a:buSzPts val="1400"/>
              <a:buNone/>
            </a:pPr>
            <a:r>
              <a:rPr lang="en-IE" sz="1200" b="1"/>
              <a:t>	Answer: </a:t>
            </a:r>
            <a:r>
              <a:rPr lang="en-IE" sz="1200"/>
              <a:t>Maria should remove the video immediately and apologise to Ruby for breaking their agreement &amp; ignoring Ruby’s wishes.</a:t>
            </a:r>
            <a:endParaRPr/>
          </a:p>
          <a:p>
            <a:pPr marL="234000" lvl="0" indent="-3599" algn="l" rtl="0">
              <a:lnSpc>
                <a:spcPct val="100000"/>
              </a:lnSpc>
              <a:spcBef>
                <a:spcPts val="0"/>
              </a:spcBef>
              <a:spcAft>
                <a:spcPts val="0"/>
              </a:spcAft>
              <a:buClr>
                <a:schemeClr val="dk1"/>
              </a:buClr>
              <a:buSzPts val="1400"/>
              <a:buFont typeface="Arial"/>
              <a:buNone/>
            </a:pPr>
            <a:endParaRPr/>
          </a:p>
        </p:txBody>
      </p:sp>
      <p:sp>
        <p:nvSpPr>
          <p:cNvPr id="120" name="Google Shape;12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I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IE" b="1" u="sng"/>
              <a:t>Slide 7 - Activity 1.2 - About Ruby</a:t>
            </a:r>
            <a:endParaRPr/>
          </a:p>
          <a:p>
            <a:pPr marL="0" lvl="0" indent="0" algn="l" rtl="0">
              <a:lnSpc>
                <a:spcPct val="100000"/>
              </a:lnSpc>
              <a:spcBef>
                <a:spcPts val="0"/>
              </a:spcBef>
              <a:spcAft>
                <a:spcPts val="0"/>
              </a:spcAft>
              <a:buClr>
                <a:schemeClr val="dk1"/>
              </a:buClr>
              <a:buSzPts val="1100"/>
              <a:buFont typeface="Arial"/>
              <a:buNone/>
            </a:pPr>
            <a:endParaRPr b="1" u="sng"/>
          </a:p>
          <a:p>
            <a:pPr marL="0" lvl="0" indent="0" algn="l" rtl="0">
              <a:lnSpc>
                <a:spcPct val="100000"/>
              </a:lnSpc>
              <a:spcBef>
                <a:spcPts val="0"/>
              </a:spcBef>
              <a:spcAft>
                <a:spcPts val="0"/>
              </a:spcAft>
              <a:buClr>
                <a:schemeClr val="dk1"/>
              </a:buClr>
              <a:buSzPts val="1100"/>
              <a:buFont typeface="Arial"/>
              <a:buNone/>
            </a:pPr>
            <a:r>
              <a:rPr lang="en-IE"/>
              <a:t>Please hand out Activity Sheet 1.2</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IE" b="1" u="sng"/>
              <a:t>Scenario Overview </a:t>
            </a:r>
            <a:endParaRPr/>
          </a:p>
          <a:p>
            <a:pPr marL="0" lvl="0" indent="0" algn="l" rtl="0">
              <a:lnSpc>
                <a:spcPct val="100000"/>
              </a:lnSpc>
              <a:spcBef>
                <a:spcPts val="0"/>
              </a:spcBef>
              <a:spcAft>
                <a:spcPts val="0"/>
              </a:spcAft>
              <a:buClr>
                <a:schemeClr val="dk1"/>
              </a:buClr>
              <a:buSzPts val="1100"/>
              <a:buFont typeface="Arial"/>
              <a:buNone/>
            </a:pPr>
            <a:r>
              <a:rPr lang="en-IE" sz="1200"/>
              <a:t>Ruby &amp; Maria create a dance video together one afternoon. </a:t>
            </a:r>
            <a:endParaRPr/>
          </a:p>
          <a:p>
            <a:pPr marL="0" lvl="0" indent="0" algn="l" rtl="0">
              <a:lnSpc>
                <a:spcPct val="100000"/>
              </a:lnSpc>
              <a:spcBef>
                <a:spcPts val="0"/>
              </a:spcBef>
              <a:spcAft>
                <a:spcPts val="0"/>
              </a:spcAft>
              <a:buClr>
                <a:schemeClr val="dk1"/>
              </a:buClr>
              <a:buSzPts val="1100"/>
              <a:buFont typeface="Arial"/>
              <a:buNone/>
            </a:pPr>
            <a:r>
              <a:rPr lang="en-IE" sz="1200"/>
              <a:t>Ruby is not happy with how she performed her moves and wants to spend the evening rehearsing the routine. </a:t>
            </a:r>
            <a:endParaRPr/>
          </a:p>
          <a:p>
            <a:pPr marL="0" lvl="0" indent="0" algn="l" rtl="0">
              <a:lnSpc>
                <a:spcPct val="100000"/>
              </a:lnSpc>
              <a:spcBef>
                <a:spcPts val="0"/>
              </a:spcBef>
              <a:spcAft>
                <a:spcPts val="0"/>
              </a:spcAft>
              <a:buClr>
                <a:schemeClr val="dk1"/>
              </a:buClr>
              <a:buSzPts val="1100"/>
              <a:buFont typeface="Arial"/>
              <a:buNone/>
            </a:pPr>
            <a:r>
              <a:rPr lang="en-IE" sz="1200"/>
              <a:t>Both girls agree to meet the following day to film a new video. </a:t>
            </a:r>
            <a:endParaRPr/>
          </a:p>
          <a:p>
            <a:pPr marL="0" lvl="0" indent="0" algn="l" rtl="0">
              <a:lnSpc>
                <a:spcPct val="100000"/>
              </a:lnSpc>
              <a:spcBef>
                <a:spcPts val="0"/>
              </a:spcBef>
              <a:spcAft>
                <a:spcPts val="0"/>
              </a:spcAft>
              <a:buClr>
                <a:schemeClr val="dk1"/>
              </a:buClr>
              <a:buSzPts val="1100"/>
              <a:buFont typeface="Arial"/>
              <a:buNone/>
            </a:pPr>
            <a:r>
              <a:rPr lang="en-IE" sz="1200"/>
              <a:t>That evening however,  Maria posted the video on her social media account</a:t>
            </a:r>
            <a:r>
              <a:rPr lang="en-IE"/>
              <a:t> </a:t>
            </a:r>
            <a:r>
              <a:rPr lang="en-IE">
                <a:solidFill>
                  <a:srgbClr val="3C4043"/>
                </a:solidFill>
                <a:highlight>
                  <a:srgbClr val="FFFFFF"/>
                </a:highlight>
              </a:rPr>
              <a:t>tagging Ruby. </a:t>
            </a:r>
            <a:endParaRPr>
              <a:solidFill>
                <a:srgbClr val="3C4043"/>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IE">
                <a:solidFill>
                  <a:srgbClr val="3C4043"/>
                </a:solidFill>
                <a:highlight>
                  <a:srgbClr val="FFFFFF"/>
                </a:highlight>
              </a:rPr>
              <a:t>Ruby sees the video was uploaded without her permission and is unhappy but then, she sees nasty comments posted on the video -  some laughing at her dance moves  -  " OMG, she thinks she can dance!, "This is so embarrassing - you are so bad !</a:t>
            </a:r>
            <a:endParaRPr>
              <a:solidFill>
                <a:srgbClr val="3C4043"/>
              </a:solidFill>
              <a:highlight>
                <a:srgbClr val="FFFFFF"/>
              </a:highlight>
            </a:endParaRPr>
          </a:p>
          <a:p>
            <a:pPr marL="0" lvl="0" indent="0" algn="l" rtl="0">
              <a:spcBef>
                <a:spcPts val="0"/>
              </a:spcBef>
              <a:spcAft>
                <a:spcPts val="0"/>
              </a:spcAft>
              <a:buClr>
                <a:schemeClr val="dk1"/>
              </a:buClr>
              <a:buSzPts val="1400"/>
              <a:buFont typeface="Arial"/>
              <a:buNone/>
            </a:pPr>
            <a:r>
              <a:rPr lang="en-IE">
                <a:solidFill>
                  <a:srgbClr val="3C4043"/>
                </a:solidFill>
                <a:highlight>
                  <a:srgbClr val="FFFFFF"/>
                </a:highlight>
              </a:rPr>
              <a:t>This has upset Ruby even more.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457200" lvl="0" indent="-298450" algn="l" rtl="0">
              <a:lnSpc>
                <a:spcPct val="100000"/>
              </a:lnSpc>
              <a:spcBef>
                <a:spcPts val="0"/>
              </a:spcBef>
              <a:spcAft>
                <a:spcPts val="0"/>
              </a:spcAft>
              <a:buSzPts val="1100"/>
              <a:buChar char="●"/>
            </a:pPr>
            <a:r>
              <a:rPr lang="en-IE" sz="1200"/>
              <a:t>Split the class into pairs</a:t>
            </a:r>
            <a:endParaRPr/>
          </a:p>
          <a:p>
            <a:pPr marL="457200" lvl="0" indent="-298450" algn="l" rtl="0">
              <a:lnSpc>
                <a:spcPct val="100000"/>
              </a:lnSpc>
              <a:spcBef>
                <a:spcPts val="0"/>
              </a:spcBef>
              <a:spcAft>
                <a:spcPts val="0"/>
              </a:spcAft>
              <a:buSzPts val="1100"/>
              <a:buChar char="●"/>
            </a:pPr>
            <a:r>
              <a:rPr lang="en-IE" sz="1200"/>
              <a:t>You have just read the scenario, now, with your partner answer the following questions and we will discuss the responses in the classroom when completed:</a:t>
            </a:r>
            <a:endParaRPr/>
          </a:p>
          <a:p>
            <a:pPr marL="457200" lvl="0" indent="-228600" algn="l" rtl="0">
              <a:lnSpc>
                <a:spcPct val="100000"/>
              </a:lnSpc>
              <a:spcBef>
                <a:spcPts val="0"/>
              </a:spcBef>
              <a:spcAft>
                <a:spcPts val="0"/>
              </a:spcAft>
              <a:buClr>
                <a:schemeClr val="dk1"/>
              </a:buClr>
              <a:buSzPts val="1100"/>
              <a:buFont typeface="Arial"/>
              <a:buNone/>
            </a:pPr>
            <a:endParaRPr sz="1200"/>
          </a:p>
          <a:p>
            <a:pPr marL="457200" lvl="0" indent="-298450" algn="l" rtl="0">
              <a:lnSpc>
                <a:spcPct val="100000"/>
              </a:lnSpc>
              <a:spcBef>
                <a:spcPts val="0"/>
              </a:spcBef>
              <a:spcAft>
                <a:spcPts val="0"/>
              </a:spcAft>
              <a:buSzPts val="1100"/>
              <a:buAutoNum type="arabicPeriod"/>
            </a:pPr>
            <a:r>
              <a:rPr lang="en-IE" sz="1200" b="1"/>
              <a:t>How did Ruby feel after seeing the video?</a:t>
            </a:r>
            <a:endParaRPr/>
          </a:p>
          <a:p>
            <a:pPr marL="0" lvl="0" indent="0" algn="l" rtl="0">
              <a:lnSpc>
                <a:spcPct val="115000"/>
              </a:lnSpc>
              <a:spcBef>
                <a:spcPts val="0"/>
              </a:spcBef>
              <a:spcAft>
                <a:spcPts val="0"/>
              </a:spcAft>
              <a:buSzPts val="1400"/>
              <a:buNone/>
            </a:pPr>
            <a:r>
              <a:rPr lang="en-IE" sz="1200"/>
              <a:t> 	</a:t>
            </a:r>
            <a:r>
              <a:rPr lang="en-IE" sz="1200" b="1"/>
              <a:t>Answer</a:t>
            </a:r>
            <a:r>
              <a:rPr lang="en-IE" sz="1200"/>
              <a:t>: Ruby feels upset, unhappy and let-down by her friend Maria. Ruby also feels embarrassed after seeing the video of herself posted online. </a:t>
            </a:r>
            <a:endParaRPr/>
          </a:p>
          <a:p>
            <a:pPr marL="45720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IE" sz="1200"/>
              <a:t> </a:t>
            </a:r>
            <a:r>
              <a:rPr lang="en-IE" sz="1200" b="1"/>
              <a:t>  2</a:t>
            </a:r>
            <a:r>
              <a:rPr lang="en-IE" sz="1200"/>
              <a:t>	</a:t>
            </a:r>
            <a:r>
              <a:rPr lang="en-IE" sz="1200" b="1"/>
              <a:t>Why is Ruby feeling this way?  </a:t>
            </a:r>
            <a:endParaRPr/>
          </a:p>
          <a:p>
            <a:pPr marL="457200" lvl="0" indent="0" algn="l" rtl="0">
              <a:lnSpc>
                <a:spcPct val="100000"/>
              </a:lnSpc>
              <a:spcBef>
                <a:spcPts val="0"/>
              </a:spcBef>
              <a:spcAft>
                <a:spcPts val="0"/>
              </a:spcAft>
              <a:buSzPts val="1400"/>
              <a:buNone/>
            </a:pPr>
            <a:r>
              <a:rPr lang="en-IE" sz="1200" b="1"/>
              <a:t>Answer: </a:t>
            </a:r>
            <a:r>
              <a:rPr lang="en-IE" sz="1200"/>
              <a:t>Ruby feels disappointed and let-down by her friend Maria as Maria had agreed to hold off posting the video. They had both agreed to meet the next day instead to make a new video after Ruby had an opportunity to rehearse her dance moves however Maria posted the original video anyhow, (tagging Ruby) without Ruby’s </a:t>
            </a:r>
            <a:r>
              <a:rPr lang="en-IE" sz="1200" b="1" i="1"/>
              <a:t>permission.</a:t>
            </a:r>
            <a:endParaRPr sz="1200" b="1"/>
          </a:p>
          <a:p>
            <a:pPr marL="45720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IE" sz="1200" b="1"/>
              <a:t>3. </a:t>
            </a:r>
            <a:r>
              <a:rPr lang="en-IE" sz="1200"/>
              <a:t>         </a:t>
            </a:r>
            <a:r>
              <a:rPr lang="en-IE" sz="1200" b="1"/>
              <a:t> What could Ruby do about the situation? </a:t>
            </a:r>
            <a:endParaRPr/>
          </a:p>
          <a:p>
            <a:pPr marL="0" lvl="0" indent="0" algn="l" rtl="0">
              <a:lnSpc>
                <a:spcPct val="100000"/>
              </a:lnSpc>
              <a:spcBef>
                <a:spcPts val="0"/>
              </a:spcBef>
              <a:spcAft>
                <a:spcPts val="0"/>
              </a:spcAft>
              <a:buSzPts val="1400"/>
              <a:buNone/>
            </a:pPr>
            <a:r>
              <a:rPr lang="en-IE" sz="1200" b="1"/>
              <a:t>	Answer: </a:t>
            </a:r>
            <a:r>
              <a:rPr lang="en-IE" sz="1200"/>
              <a:t>There are lots of actions Ruby could take about the situation</a:t>
            </a:r>
            <a:endParaRPr/>
          </a:p>
          <a:p>
            <a:pPr marL="0" lvl="0" indent="457200" algn="l" rtl="0">
              <a:lnSpc>
                <a:spcPct val="100000"/>
              </a:lnSpc>
              <a:spcBef>
                <a:spcPts val="0"/>
              </a:spcBef>
              <a:spcAft>
                <a:spcPts val="0"/>
              </a:spcAft>
              <a:buSzPts val="1400"/>
              <a:buNone/>
            </a:pPr>
            <a:r>
              <a:rPr lang="en-IE" sz="1200"/>
              <a:t>•Ruby could ask Maria to remove the video </a:t>
            </a:r>
            <a:endParaRPr/>
          </a:p>
          <a:p>
            <a:pPr marL="0" lvl="0" indent="457200" algn="l" rtl="0">
              <a:lnSpc>
                <a:spcPct val="100000"/>
              </a:lnSpc>
              <a:spcBef>
                <a:spcPts val="0"/>
              </a:spcBef>
              <a:spcAft>
                <a:spcPts val="0"/>
              </a:spcAft>
              <a:buSzPts val="1400"/>
              <a:buNone/>
            </a:pPr>
            <a:r>
              <a:rPr lang="en-IE" sz="1200"/>
              <a:t>•She could get in contact with the social media platform and complain that the video was posted without her permission</a:t>
            </a:r>
            <a:endParaRPr/>
          </a:p>
          <a:p>
            <a:pPr marL="0" lvl="0" indent="457200" algn="l" rtl="0">
              <a:lnSpc>
                <a:spcPct val="115000"/>
              </a:lnSpc>
              <a:spcBef>
                <a:spcPts val="0"/>
              </a:spcBef>
              <a:spcAft>
                <a:spcPts val="0"/>
              </a:spcAft>
              <a:buClr>
                <a:schemeClr val="dk1"/>
              </a:buClr>
              <a:buSzPts val="1100"/>
              <a:buFont typeface="Arial"/>
              <a:buNone/>
            </a:pPr>
            <a:r>
              <a:rPr lang="en-IE" sz="1200"/>
              <a:t>•She could also try to untag herself (to remove the tag identifying herself in the video). </a:t>
            </a:r>
            <a:endParaRPr/>
          </a:p>
          <a:p>
            <a:pPr marL="0" lvl="0" indent="457200" algn="l" rtl="0">
              <a:lnSpc>
                <a:spcPct val="115000"/>
              </a:lnSpc>
              <a:spcBef>
                <a:spcPts val="0"/>
              </a:spcBef>
              <a:spcAft>
                <a:spcPts val="0"/>
              </a:spcAft>
              <a:buClr>
                <a:schemeClr val="dk1"/>
              </a:buClr>
              <a:buSzPts val="1100"/>
              <a:buFont typeface="Arial"/>
              <a:buNone/>
            </a:pPr>
            <a:r>
              <a:rPr lang="en-IE" sz="1200"/>
              <a:t>•Ruby could also tell her parents / guardians about the situation</a:t>
            </a:r>
            <a:endParaRPr/>
          </a:p>
          <a:p>
            <a:pPr marL="0" lvl="0" indent="0" algn="l" rtl="0">
              <a:lnSpc>
                <a:spcPct val="100000"/>
              </a:lnSpc>
              <a:spcBef>
                <a:spcPts val="0"/>
              </a:spcBef>
              <a:spcAft>
                <a:spcPts val="0"/>
              </a:spcAft>
              <a:buSzPts val="1400"/>
              <a:buNone/>
            </a:pPr>
            <a:endParaRPr sz="1200" b="1"/>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sz="1200"/>
          </a:p>
        </p:txBody>
      </p:sp>
      <p:sp>
        <p:nvSpPr>
          <p:cNvPr id="133" name="Google Shape;13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I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200" b="1" u="sng"/>
              <a:t>Slide 8 - Empathy is….</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IE" sz="1200"/>
              <a:t>Explain to the class what </a:t>
            </a:r>
            <a:r>
              <a:rPr lang="en-IE" sz="1200" b="1"/>
              <a:t>empathy</a:t>
            </a:r>
            <a:r>
              <a:rPr lang="en-IE" sz="1200"/>
              <a:t> is. </a:t>
            </a:r>
            <a:endParaRPr/>
          </a:p>
          <a:p>
            <a:pPr marL="0" lvl="0" indent="0" algn="l" rtl="0">
              <a:lnSpc>
                <a:spcPct val="100000"/>
              </a:lnSpc>
              <a:spcBef>
                <a:spcPts val="0"/>
              </a:spcBef>
              <a:spcAft>
                <a:spcPts val="0"/>
              </a:spcAft>
              <a:buSzPts val="1400"/>
              <a:buNone/>
            </a:pPr>
            <a:r>
              <a:rPr lang="en-IE" sz="1200" b="1"/>
              <a:t>Empathy</a:t>
            </a:r>
            <a:r>
              <a:rPr lang="en-IE" sz="1200"/>
              <a:t> </a:t>
            </a:r>
            <a:r>
              <a:rPr lang="en-IE" sz="1200" b="1"/>
              <a:t>is the ability to sense other people’s emotions, coupled with the ability to imagine what someone else might be thinking or feeling.</a:t>
            </a:r>
            <a:endParaRPr/>
          </a:p>
          <a:p>
            <a:pPr marL="0" lvl="0" indent="0" algn="l" rtl="0">
              <a:lnSpc>
                <a:spcPct val="100000"/>
              </a:lnSpc>
              <a:spcBef>
                <a:spcPts val="0"/>
              </a:spcBef>
              <a:spcAft>
                <a:spcPts val="0"/>
              </a:spcAft>
              <a:buSzPts val="1400"/>
              <a:buNone/>
            </a:pPr>
            <a:r>
              <a:rPr lang="en-IE" sz="1200"/>
              <a:t>It is about actively listening, relating to one another, and </a:t>
            </a:r>
            <a:r>
              <a:rPr lang="en-IE" sz="1200" b="1"/>
              <a:t>putting yourself in someone else’s shoes.</a:t>
            </a:r>
            <a:endParaRPr/>
          </a:p>
          <a:p>
            <a:pPr marL="0" lvl="0" indent="0" algn="l" rtl="0">
              <a:lnSpc>
                <a:spcPct val="100000"/>
              </a:lnSpc>
              <a:spcBef>
                <a:spcPts val="0"/>
              </a:spcBef>
              <a:spcAft>
                <a:spcPts val="0"/>
              </a:spcAft>
              <a:buSzPts val="1400"/>
              <a:buNone/>
            </a:pPr>
            <a:endParaRPr sz="1200"/>
          </a:p>
          <a:p>
            <a:pPr marL="0" lvl="0" indent="0" algn="l" rtl="0">
              <a:lnSpc>
                <a:spcPct val="115000"/>
              </a:lnSpc>
              <a:spcBef>
                <a:spcPts val="0"/>
              </a:spcBef>
              <a:spcAft>
                <a:spcPts val="0"/>
              </a:spcAft>
              <a:buSzPts val="1100"/>
              <a:buNone/>
            </a:pPr>
            <a:r>
              <a:rPr lang="en-IE" sz="1200"/>
              <a:t>Ask the students to think about </a:t>
            </a:r>
            <a:r>
              <a:rPr lang="en-IE" sz="1200" b="1" i="1"/>
              <a:t>Empathy</a:t>
            </a:r>
            <a:r>
              <a:rPr lang="en-IE" sz="1200"/>
              <a:t> from both Maria and Ruby’s perspective - some possible questions to consider might include….</a:t>
            </a:r>
            <a:endParaRPr/>
          </a:p>
          <a:p>
            <a:pPr marL="0" lvl="0" indent="0" algn="l" rtl="0">
              <a:lnSpc>
                <a:spcPct val="115000"/>
              </a:lnSpc>
              <a:spcBef>
                <a:spcPts val="0"/>
              </a:spcBef>
              <a:spcAft>
                <a:spcPts val="0"/>
              </a:spcAft>
              <a:buSzPts val="1100"/>
              <a:buNone/>
            </a:pPr>
            <a:endParaRPr sz="1200"/>
          </a:p>
          <a:p>
            <a:pPr marL="0" lvl="0" indent="0" algn="l" rtl="0">
              <a:lnSpc>
                <a:spcPct val="115000"/>
              </a:lnSpc>
              <a:spcBef>
                <a:spcPts val="0"/>
              </a:spcBef>
              <a:spcAft>
                <a:spcPts val="0"/>
              </a:spcAft>
              <a:buSzPts val="1100"/>
              <a:buNone/>
            </a:pPr>
            <a:r>
              <a:rPr lang="en-IE" sz="1200"/>
              <a:t>•Did Maria show empathy towards Ruby?</a:t>
            </a:r>
            <a:endParaRPr/>
          </a:p>
          <a:p>
            <a:pPr marL="0" lvl="0" indent="0" algn="l" rtl="0">
              <a:lnSpc>
                <a:spcPct val="115000"/>
              </a:lnSpc>
              <a:spcBef>
                <a:spcPts val="0"/>
              </a:spcBef>
              <a:spcAft>
                <a:spcPts val="0"/>
              </a:spcAft>
              <a:buSzPts val="1100"/>
              <a:buNone/>
            </a:pPr>
            <a:r>
              <a:rPr lang="en-IE" sz="1200"/>
              <a:t>•Was Maria being kind in her action and did she show respect for Ruby’s wishes? </a:t>
            </a:r>
            <a:endParaRPr/>
          </a:p>
          <a:p>
            <a:pPr marL="0" lvl="0" indent="0" algn="l" rtl="0">
              <a:lnSpc>
                <a:spcPct val="115000"/>
              </a:lnSpc>
              <a:spcBef>
                <a:spcPts val="0"/>
              </a:spcBef>
              <a:spcAft>
                <a:spcPts val="0"/>
              </a:spcAft>
              <a:buSzPts val="1100"/>
              <a:buNone/>
            </a:pPr>
            <a:r>
              <a:rPr lang="en-IE" sz="1200"/>
              <a:t>•Did Maria consider Ruby’s feelings before posting the video?</a:t>
            </a:r>
            <a:endParaRPr/>
          </a:p>
          <a:p>
            <a:pPr marL="0" lvl="0" indent="0" algn="l" rtl="0">
              <a:lnSpc>
                <a:spcPct val="115000"/>
              </a:lnSpc>
              <a:spcBef>
                <a:spcPts val="0"/>
              </a:spcBef>
              <a:spcAft>
                <a:spcPts val="0"/>
              </a:spcAft>
              <a:buSzPts val="1100"/>
              <a:buNone/>
            </a:pPr>
            <a:r>
              <a:rPr lang="en-IE" sz="1200"/>
              <a:t>•Did Maria actively listen to Ruby?</a:t>
            </a:r>
            <a:endParaRPr/>
          </a:p>
          <a:p>
            <a:pPr marL="0" lvl="0" indent="0" algn="l" rtl="0">
              <a:lnSpc>
                <a:spcPct val="115000"/>
              </a:lnSpc>
              <a:spcBef>
                <a:spcPts val="0"/>
              </a:spcBef>
              <a:spcAft>
                <a:spcPts val="0"/>
              </a:spcAft>
              <a:buSzPts val="1100"/>
              <a:buNone/>
            </a:pPr>
            <a:r>
              <a:rPr lang="en-IE" sz="1200"/>
              <a:t>•Did Maria think about how her behaviour in posting the video might affect Ruby?</a:t>
            </a:r>
            <a:endParaRPr/>
          </a:p>
          <a:p>
            <a:pPr marL="0" lvl="0" indent="0" algn="l" rtl="0">
              <a:lnSpc>
                <a:spcPct val="115000"/>
              </a:lnSpc>
              <a:spcBef>
                <a:spcPts val="0"/>
              </a:spcBef>
              <a:spcAft>
                <a:spcPts val="0"/>
              </a:spcAft>
              <a:buSzPts val="1100"/>
              <a:buNone/>
            </a:pPr>
            <a:endParaRPr sz="1200"/>
          </a:p>
          <a:p>
            <a:pPr marL="0" lvl="0" indent="0" algn="l" rtl="0">
              <a:lnSpc>
                <a:spcPct val="115000"/>
              </a:lnSpc>
              <a:spcBef>
                <a:spcPts val="0"/>
              </a:spcBef>
              <a:spcAft>
                <a:spcPts val="0"/>
              </a:spcAft>
              <a:buSzPts val="1100"/>
              <a:buNone/>
            </a:pPr>
            <a:endParaRPr sz="1200"/>
          </a:p>
        </p:txBody>
      </p:sp>
      <p:sp>
        <p:nvSpPr>
          <p:cNvPr id="145" name="Google Shape;1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I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100" b="1" u="sng"/>
              <a:t>Slide 9 - How can you be a good friend online </a:t>
            </a:r>
            <a:endParaRPr/>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IE" sz="1100"/>
              <a:t>The teacher will ask the class for their ideas on </a:t>
            </a:r>
            <a:r>
              <a:rPr lang="en-IE" sz="1100" b="1" i="1"/>
              <a:t>“How to be a good friend online”</a:t>
            </a:r>
            <a:r>
              <a:rPr lang="en-IE" sz="1100" i="1"/>
              <a:t> and complete the activity outlined in the next slide</a:t>
            </a:r>
            <a:endParaRPr/>
          </a:p>
        </p:txBody>
      </p:sp>
      <p:sp>
        <p:nvSpPr>
          <p:cNvPr id="156" name="Google Shape;15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17" name="Google Shape;17;p25"/>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
        <p:cNvGrpSpPr/>
        <p:nvPr/>
      </p:nvGrpSpPr>
      <p:grpSpPr>
        <a:xfrm>
          <a:off x="0" y="0"/>
          <a:ext cx="0" cy="0"/>
          <a:chOff x="0" y="0"/>
          <a:chExt cx="0" cy="0"/>
        </a:xfrm>
      </p:grpSpPr>
      <p:sp>
        <p:nvSpPr>
          <p:cNvPr id="19" name="Google Shape;1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body" idx="1"/>
          </p:nvPr>
        </p:nvSpPr>
        <p:spPr>
          <a:xfrm>
            <a:off x="838200" y="1825625"/>
            <a:ext cx="5181600" cy="42068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3"/>
          <p:cNvSpPr txBox="1">
            <a:spLocks noGrp="1"/>
          </p:cNvSpPr>
          <p:nvPr>
            <p:ph type="body" idx="2"/>
          </p:nvPr>
        </p:nvSpPr>
        <p:spPr>
          <a:xfrm>
            <a:off x="6172200" y="1825625"/>
            <a:ext cx="5181600" cy="42068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23" name="Google Shape;23;p33"/>
          <p:cNvSpPr/>
          <p:nvPr/>
        </p:nvSpPr>
        <p:spPr>
          <a:xfrm rot="10800000" flipH="1">
            <a:off x="838199" y="1614032"/>
            <a:ext cx="10515600" cy="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33"/>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type="title">
  <p:cSld name="TITLE">
    <p:spTree>
      <p:nvGrpSpPr>
        <p:cNvPr id="1" name="Shape 25"/>
        <p:cNvGrpSpPr/>
        <p:nvPr/>
      </p:nvGrpSpPr>
      <p:grpSpPr>
        <a:xfrm>
          <a:off x="0" y="0"/>
          <a:ext cx="0" cy="0"/>
          <a:chOff x="0" y="0"/>
          <a:chExt cx="0" cy="0"/>
        </a:xfrm>
      </p:grpSpPr>
      <p:pic>
        <p:nvPicPr>
          <p:cNvPr id="26" name="Google Shape;26;p13"/>
          <p:cNvPicPr preferRelativeResize="0"/>
          <p:nvPr/>
        </p:nvPicPr>
        <p:blipFill rotWithShape="1">
          <a:blip r:embed="rId2">
            <a:alphaModFix/>
          </a:blip>
          <a:srcRect/>
          <a:stretch/>
        </p:blipFill>
        <p:spPr>
          <a:xfrm rot="5400000">
            <a:off x="2569725" y="-2801041"/>
            <a:ext cx="7062539" cy="12411859"/>
          </a:xfrm>
          <a:prstGeom prst="rect">
            <a:avLst/>
          </a:prstGeom>
          <a:noFill/>
          <a:ln>
            <a:noFill/>
          </a:ln>
        </p:spPr>
      </p:pic>
      <p:sp>
        <p:nvSpPr>
          <p:cNvPr id="27" name="Google Shape;27;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4400"/>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2800"/>
              <a:buNone/>
              <a:defRPr sz="2400">
                <a:solidFill>
                  <a:schemeClr val="lt1"/>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29" name="Google Shape;2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200"/>
              <a:buNone/>
              <a:defRPr sz="1200" b="1"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200"/>
              <a:buNone/>
              <a:defRPr sz="1200" b="1"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200"/>
              <a:buNone/>
              <a:defRPr sz="1200" b="1"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200"/>
              <a:buNone/>
              <a:defRPr sz="1200" b="1"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200"/>
              <a:buNone/>
              <a:defRPr sz="1200" b="1"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200"/>
              <a:buNone/>
              <a:defRPr sz="1200" b="1"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200"/>
              <a:buNone/>
              <a:defRPr sz="1200" b="1"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200"/>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30" name="Google Shape;30;p13"/>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2F2F2"/>
        </a:solidFill>
        <a:effectLst/>
      </p:bgPr>
    </p:bg>
    <p:spTree>
      <p:nvGrpSpPr>
        <p:cNvPr id="1" name="Shape 34"/>
        <p:cNvGrpSpPr/>
        <p:nvPr/>
      </p:nvGrpSpPr>
      <p:grpSpPr>
        <a:xfrm>
          <a:off x="0" y="0"/>
          <a:ext cx="0" cy="0"/>
          <a:chOff x="0" y="0"/>
          <a:chExt cx="0" cy="0"/>
        </a:xfrm>
      </p:grpSpPr>
      <p:sp>
        <p:nvSpPr>
          <p:cNvPr id="35" name="Google Shape;35;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6000"/>
              <a:buFont typeface="Calibri"/>
              <a:buNone/>
              <a:defRPr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38" name="Google Shape;38;p31"/>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9"/>
        <p:cNvGrpSpPr/>
        <p:nvPr/>
      </p:nvGrpSpPr>
      <p:grpSpPr>
        <a:xfrm>
          <a:off x="0" y="0"/>
          <a:ext cx="0" cy="0"/>
          <a:chOff x="0" y="0"/>
          <a:chExt cx="0" cy="0"/>
        </a:xfrm>
      </p:grpSpPr>
      <p:sp>
        <p:nvSpPr>
          <p:cNvPr id="40" name="Google Shape;4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41" name="Google Shape;41;p28"/>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 name="Google Shape;42;p28"/>
          <p:cNvPicPr preferRelativeResize="0"/>
          <p:nvPr/>
        </p:nvPicPr>
        <p:blipFill rotWithShape="1">
          <a:blip r:embed="rId2">
            <a:alphaModFix/>
          </a:blip>
          <a:srcRect/>
          <a:stretch/>
        </p:blipFill>
        <p:spPr>
          <a:xfrm rot="10800000">
            <a:off x="-63500" y="-58930"/>
            <a:ext cx="5207000" cy="6975859"/>
          </a:xfrm>
          <a:prstGeom prst="rect">
            <a:avLst/>
          </a:prstGeom>
          <a:noFill/>
          <a:ln>
            <a:noFill/>
          </a:ln>
        </p:spPr>
      </p:pic>
      <p:cxnSp>
        <p:nvCxnSpPr>
          <p:cNvPr id="43" name="Google Shape;43;p28"/>
          <p:cNvCxnSpPr/>
          <p:nvPr/>
        </p:nvCxnSpPr>
        <p:spPr>
          <a:xfrm rot="10800000">
            <a:off x="838200" y="6197600"/>
            <a:ext cx="4305300" cy="0"/>
          </a:xfrm>
          <a:prstGeom prst="straightConnector1">
            <a:avLst/>
          </a:prstGeom>
          <a:noFill/>
          <a:ln w="9525" cap="flat" cmpd="sng">
            <a:solidFill>
              <a:schemeClr val="lt1"/>
            </a:solidFill>
            <a:prstDash val="solid"/>
            <a:miter lim="800000"/>
            <a:headEnd type="none" w="sm" len="sm"/>
            <a:tailEnd type="none" w="sm" len="sm"/>
          </a:ln>
        </p:spPr>
      </p:cxnSp>
      <p:sp>
        <p:nvSpPr>
          <p:cNvPr id="44" name="Google Shape;44;p28"/>
          <p:cNvSpPr txBox="1"/>
          <p:nvPr/>
        </p:nvSpPr>
        <p:spPr>
          <a:xfrm>
            <a:off x="838200" y="6374703"/>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IE" sz="900" b="1" i="0" u="none" strike="noStrike" cap="none">
                <a:solidFill>
                  <a:schemeClr val="lt1"/>
                </a:solidFill>
                <a:latin typeface="Calibri"/>
                <a:ea typeface="Calibri"/>
                <a:cs typeface="Calibri"/>
                <a:sym typeface="Calibri"/>
              </a:rPr>
              <a:t>FUSE</a:t>
            </a:r>
            <a:r>
              <a:rPr lang="en-IE" sz="900" b="0" i="0" u="none" strike="noStrike" cap="none">
                <a:solidFill>
                  <a:schemeClr val="lt1"/>
                </a:solidFill>
                <a:latin typeface="Calibri"/>
                <a:ea typeface="Calibri"/>
                <a:cs typeface="Calibri"/>
                <a:sym typeface="Calibri"/>
              </a:rPr>
              <a:t>  |  ANTI- BULLYING &amp; ONLINE SAFETY PROGRAMME</a:t>
            </a:r>
            <a:endParaRPr sz="1400" b="0" i="0" u="none" strike="noStrike" cap="none">
              <a:solidFill>
                <a:srgbClr val="000000"/>
              </a:solidFill>
              <a:latin typeface="Arial"/>
              <a:ea typeface="Arial"/>
              <a:cs typeface="Arial"/>
              <a:sym typeface="Arial"/>
            </a:endParaRPr>
          </a:p>
        </p:txBody>
      </p:sp>
      <p:sp>
        <p:nvSpPr>
          <p:cNvPr id="45" name="Google Shape;45;p28"/>
          <p:cNvSpPr txBox="1">
            <a:spLocks noGrp="1"/>
          </p:cNvSpPr>
          <p:nvPr>
            <p:ph type="body" idx="1"/>
          </p:nvPr>
        </p:nvSpPr>
        <p:spPr>
          <a:xfrm>
            <a:off x="838200" y="785814"/>
            <a:ext cx="3843338" cy="5208202"/>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a:spLocks noGrp="1"/>
          </p:cNvSpPr>
          <p:nvPr>
            <p:ph type="pic" idx="2"/>
          </p:nvPr>
        </p:nvSpPr>
        <p:spPr>
          <a:xfrm>
            <a:off x="5645150" y="785813"/>
            <a:ext cx="5708650" cy="484981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50" name="Google Shape;50;p32"/>
          <p:cNvSpPr/>
          <p:nvPr/>
        </p:nvSpPr>
        <p:spPr>
          <a:xfrm rot="10800000" flipH="1">
            <a:off x="838199" y="1614032"/>
            <a:ext cx="10515600" cy="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2"/>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vice mockups">
  <p:cSld name="Device mockups">
    <p:spTree>
      <p:nvGrpSpPr>
        <p:cNvPr id="1" name="Shape 31"/>
        <p:cNvGrpSpPr/>
        <p:nvPr/>
      </p:nvGrpSpPr>
      <p:grpSpPr>
        <a:xfrm>
          <a:off x="0" y="0"/>
          <a:ext cx="0" cy="0"/>
          <a:chOff x="0" y="0"/>
          <a:chExt cx="0" cy="0"/>
        </a:xfrm>
      </p:grpSpPr>
      <p:sp>
        <p:nvSpPr>
          <p:cNvPr id="32" name="Google Shape;32;p16"/>
          <p:cNvSpPr/>
          <p:nvPr/>
        </p:nvSpPr>
        <p:spPr>
          <a:xfrm>
            <a:off x="11564828" y="6374395"/>
            <a:ext cx="3705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IE" sz="1100" b="1" i="0" u="none" strike="noStrike" cap="none">
                <a:solidFill>
                  <a:schemeClr val="dk1"/>
                </a:solidFill>
                <a:latin typeface="Arial Black"/>
                <a:ea typeface="Arial Black"/>
                <a:cs typeface="Arial Black"/>
                <a:sym typeface="Arial Black"/>
              </a:rPr>
              <a:t>‹#›</a:t>
            </a:fld>
            <a:endParaRPr sz="1100" b="1" i="0" u="none" strike="noStrike" cap="none">
              <a:solidFill>
                <a:schemeClr val="dk1"/>
              </a:solidFill>
              <a:latin typeface="Arial Black"/>
              <a:ea typeface="Arial Black"/>
              <a:cs typeface="Arial Black"/>
              <a:sym typeface="Arial Black"/>
            </a:endParaRPr>
          </a:p>
        </p:txBody>
      </p:sp>
    </p:spTree>
    <p:extLst>
      <p:ext uri="{BB962C8B-B14F-4D97-AF65-F5344CB8AC3E}">
        <p14:creationId xmlns:p14="http://schemas.microsoft.com/office/powerpoint/2010/main" val="114057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14" name="Google Shape;14;p24"/>
          <p:cNvSpPr/>
          <p:nvPr/>
        </p:nvSpPr>
        <p:spPr>
          <a:xfrm rot="10800000" flipH="1">
            <a:off x="838199" y="6202361"/>
            <a:ext cx="10515600" cy="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2123"/>
        </a:solidFill>
        <a:effectLst/>
      </p:bgPr>
    </p:bg>
    <p:spTree>
      <p:nvGrpSpPr>
        <p:cNvPr id="1" name="Shape 55"/>
        <p:cNvGrpSpPr/>
        <p:nvPr/>
      </p:nvGrpSpPr>
      <p:grpSpPr>
        <a:xfrm>
          <a:off x="0" y="0"/>
          <a:ext cx="0" cy="0"/>
          <a:chOff x="0" y="0"/>
          <a:chExt cx="0" cy="0"/>
        </a:xfrm>
      </p:grpSpPr>
      <p:pic>
        <p:nvPicPr>
          <p:cNvPr id="56" name="Google Shape;56;p1" descr="Icon&#10;&#10;Description automatically generated"/>
          <p:cNvPicPr preferRelativeResize="0"/>
          <p:nvPr/>
        </p:nvPicPr>
        <p:blipFill rotWithShape="1">
          <a:blip r:embed="rId3">
            <a:alphaModFix/>
          </a:blip>
          <a:srcRect/>
          <a:stretch/>
        </p:blipFill>
        <p:spPr>
          <a:xfrm>
            <a:off x="0" y="0"/>
            <a:ext cx="12192000" cy="6904814"/>
          </a:xfrm>
          <a:prstGeom prst="rect">
            <a:avLst/>
          </a:prstGeom>
          <a:noFill/>
          <a:ln>
            <a:noFill/>
          </a:ln>
        </p:spPr>
      </p:pic>
      <p:pic>
        <p:nvPicPr>
          <p:cNvPr id="57" name="Google Shape;57;p1" descr="A picture containing logo&#10;&#10;Description automatically generated"/>
          <p:cNvPicPr preferRelativeResize="0"/>
          <p:nvPr/>
        </p:nvPicPr>
        <p:blipFill rotWithShape="1">
          <a:blip r:embed="rId4">
            <a:alphaModFix/>
          </a:blip>
          <a:srcRect/>
          <a:stretch/>
        </p:blipFill>
        <p:spPr>
          <a:xfrm>
            <a:off x="0" y="-273050"/>
            <a:ext cx="5867400" cy="3821144"/>
          </a:xfrm>
          <a:prstGeom prst="rect">
            <a:avLst/>
          </a:prstGeom>
          <a:noFill/>
          <a:ln>
            <a:noFill/>
          </a:ln>
        </p:spPr>
      </p:pic>
      <p:sp>
        <p:nvSpPr>
          <p:cNvPr id="58" name="Google Shape;58;p1"/>
          <p:cNvSpPr/>
          <p:nvPr/>
        </p:nvSpPr>
        <p:spPr>
          <a:xfrm>
            <a:off x="580697" y="2773567"/>
            <a:ext cx="479140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a:solidFill>
                  <a:schemeClr val="lt2"/>
                </a:solidFill>
                <a:latin typeface="Arial"/>
                <a:ea typeface="Arial"/>
                <a:cs typeface="Arial"/>
                <a:sym typeface="Arial"/>
              </a:rPr>
              <a:t>Anti-Bullying and Online Safety</a:t>
            </a:r>
            <a:endParaRPr sz="10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None/>
            </a:pPr>
            <a:r>
              <a:rPr lang="en-IE" sz="1400" b="0" i="0" u="none" strike="noStrike" cap="none">
                <a:solidFill>
                  <a:schemeClr val="lt2"/>
                </a:solidFill>
                <a:latin typeface="Arial"/>
                <a:ea typeface="Arial"/>
                <a:cs typeface="Arial"/>
                <a:sym typeface="Arial"/>
              </a:rPr>
              <a:t>Primary School Programme</a:t>
            </a:r>
            <a:endParaRPr sz="1000" b="0" i="0" u="none" strike="noStrike" cap="none">
              <a:solidFill>
                <a:schemeClr val="lt2"/>
              </a:solidFill>
              <a:latin typeface="Arial"/>
              <a:ea typeface="Arial"/>
              <a:cs typeface="Arial"/>
              <a:sym typeface="Arial"/>
            </a:endParaRPr>
          </a:p>
        </p:txBody>
      </p:sp>
      <p:sp>
        <p:nvSpPr>
          <p:cNvPr id="59" name="Google Shape;59;p1"/>
          <p:cNvSpPr/>
          <p:nvPr/>
        </p:nvSpPr>
        <p:spPr>
          <a:xfrm>
            <a:off x="0" y="3995526"/>
            <a:ext cx="4431323" cy="1417301"/>
          </a:xfrm>
          <a:prstGeom prst="rect">
            <a:avLst/>
          </a:prstGeom>
          <a:gradFill>
            <a:gsLst>
              <a:gs pos="0">
                <a:schemeClr val="accent1"/>
              </a:gs>
              <a:gs pos="33000">
                <a:schemeClr val="accent2"/>
              </a:gs>
              <a:gs pos="67000">
                <a:schemeClr val="accent3"/>
              </a:gs>
              <a:gs pos="100000">
                <a:schemeClr val="accent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 name="Google Shape;60;p1"/>
          <p:cNvSpPr/>
          <p:nvPr/>
        </p:nvSpPr>
        <p:spPr>
          <a:xfrm>
            <a:off x="197174" y="4084095"/>
            <a:ext cx="414248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2400" b="1" i="0" u="none" strike="noStrike" cap="none" dirty="0">
                <a:solidFill>
                  <a:schemeClr val="lt1"/>
                </a:solidFill>
                <a:latin typeface="Calibri"/>
                <a:ea typeface="Calibri"/>
                <a:cs typeface="Calibri"/>
                <a:sym typeface="Calibri"/>
              </a:rPr>
              <a:t>WORKSHOP 1:</a:t>
            </a:r>
            <a:endParaRPr dirty="0"/>
          </a:p>
          <a:p>
            <a:pPr marL="0" marR="0" lvl="0" indent="0" algn="l" rtl="0">
              <a:lnSpc>
                <a:spcPct val="100000"/>
              </a:lnSpc>
              <a:spcBef>
                <a:spcPts val="0"/>
              </a:spcBef>
              <a:spcAft>
                <a:spcPts val="0"/>
              </a:spcAft>
              <a:buNone/>
            </a:pPr>
            <a:r>
              <a:rPr lang="en-IE" sz="2400" b="0" i="0" u="none" strike="noStrike" cap="none" dirty="0">
                <a:solidFill>
                  <a:schemeClr val="lt1"/>
                </a:solidFill>
                <a:latin typeface="Calibri"/>
                <a:ea typeface="Calibri"/>
                <a:cs typeface="Calibri"/>
                <a:sym typeface="Calibri"/>
              </a:rPr>
              <a:t>Cyberbullying Part 1</a:t>
            </a:r>
            <a:endParaRPr dirty="0"/>
          </a:p>
          <a:p>
            <a:pPr marL="0" marR="0" lvl="0" indent="0" algn="l" rtl="0">
              <a:lnSpc>
                <a:spcPct val="100000"/>
              </a:lnSpc>
              <a:spcBef>
                <a:spcPts val="0"/>
              </a:spcBef>
              <a:spcAft>
                <a:spcPts val="0"/>
              </a:spcAft>
              <a:buNone/>
            </a:pPr>
            <a:r>
              <a:rPr lang="en-IE" sz="2400" b="0" i="0" u="none" strike="noStrike" cap="none" dirty="0">
                <a:solidFill>
                  <a:schemeClr val="lt1"/>
                </a:solidFill>
                <a:latin typeface="Calibri"/>
                <a:ea typeface="Calibri"/>
                <a:cs typeface="Calibri"/>
                <a:sym typeface="Calibri"/>
              </a:rPr>
              <a:t>How to be a good friend online</a:t>
            </a:r>
            <a:endParaRPr dirty="0"/>
          </a:p>
        </p:txBody>
      </p:sp>
      <p:pic>
        <p:nvPicPr>
          <p:cNvPr id="61" name="Google Shape;61;p1" descr="A picture containing logo&#10;&#10;Description automatically generated"/>
          <p:cNvPicPr preferRelativeResize="0"/>
          <p:nvPr/>
        </p:nvPicPr>
        <p:blipFill rotWithShape="1">
          <a:blip r:embed="rId5">
            <a:alphaModFix/>
          </a:blip>
          <a:srcRect/>
          <a:stretch/>
        </p:blipFill>
        <p:spPr>
          <a:xfrm>
            <a:off x="0" y="-273050"/>
            <a:ext cx="5867400" cy="3821144"/>
          </a:xfrm>
          <a:prstGeom prst="rect">
            <a:avLst/>
          </a:prstGeom>
          <a:noFill/>
          <a:ln>
            <a:noFill/>
          </a:ln>
        </p:spPr>
      </p:pic>
      <p:pic>
        <p:nvPicPr>
          <p:cNvPr id="64" name="Google Shape;64;p1"/>
          <p:cNvPicPr preferRelativeResize="0"/>
          <p:nvPr/>
        </p:nvPicPr>
        <p:blipFill>
          <a:blip r:embed="rId6">
            <a:alphaModFix/>
          </a:blip>
          <a:stretch>
            <a:fillRect/>
          </a:stretch>
        </p:blipFill>
        <p:spPr>
          <a:xfrm>
            <a:off x="9901473" y="5541448"/>
            <a:ext cx="2290535" cy="1017025"/>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a:t>
            </a:fld>
            <a:endParaRPr lang="en-I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p:nvPr/>
        </p:nvSpPr>
        <p:spPr>
          <a:xfrm>
            <a:off x="0" y="-77840"/>
            <a:ext cx="5413513" cy="6935840"/>
          </a:xfrm>
          <a:prstGeom prst="roundRect">
            <a:avLst>
              <a:gd name="adj" fmla="val 0"/>
            </a:avLst>
          </a:prstGeom>
          <a:gradFill>
            <a:gsLst>
              <a:gs pos="0">
                <a:schemeClr val="accent1"/>
              </a:gs>
              <a:gs pos="33000">
                <a:schemeClr val="accent2"/>
              </a:gs>
              <a:gs pos="67000">
                <a:schemeClr val="accent3"/>
              </a:gs>
              <a:gs pos="100000">
                <a:schemeClr val="accent4"/>
              </a:gs>
            </a:gsLst>
            <a:lin ang="189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0" name="Google Shape;170;p10"/>
          <p:cNvSpPr/>
          <p:nvPr/>
        </p:nvSpPr>
        <p:spPr>
          <a:xfrm>
            <a:off x="6884783" y="4116644"/>
            <a:ext cx="3790591" cy="1421928"/>
          </a:xfrm>
          <a:prstGeom prst="rect">
            <a:avLst/>
          </a:prstGeom>
          <a:noFill/>
          <a:ln>
            <a:noFill/>
          </a:ln>
        </p:spPr>
        <p:txBody>
          <a:bodyPr spcFirstLastPara="1" wrap="square" lIns="91425" tIns="45700" rIns="91425" bIns="45700" anchor="t" anchorCtr="0">
            <a:spAutoFit/>
          </a:bodyPr>
          <a:lstStyle/>
          <a:p>
            <a:pPr marL="114300" marR="0" lvl="0" indent="0" algn="ctr" rtl="0">
              <a:lnSpc>
                <a:spcPct val="90000"/>
              </a:lnSpc>
              <a:spcBef>
                <a:spcPts val="0"/>
              </a:spcBef>
              <a:spcAft>
                <a:spcPts val="0"/>
              </a:spcAft>
              <a:buNone/>
            </a:pPr>
            <a:r>
              <a:rPr lang="en-IE" sz="3200" b="1" i="0" u="none" strike="noStrike" cap="none">
                <a:solidFill>
                  <a:schemeClr val="accent5"/>
                </a:solidFill>
                <a:latin typeface="Calibri"/>
                <a:ea typeface="Calibri"/>
                <a:cs typeface="Calibri"/>
                <a:sym typeface="Calibri"/>
              </a:rPr>
              <a:t>Complete the activity and discuss your answers</a:t>
            </a:r>
            <a:endParaRPr sz="3200" b="0" i="0" u="none" strike="noStrike" cap="none">
              <a:solidFill>
                <a:schemeClr val="accent5"/>
              </a:solidFill>
              <a:latin typeface="Arial"/>
              <a:ea typeface="Arial"/>
              <a:cs typeface="Arial"/>
              <a:sym typeface="Arial"/>
            </a:endParaRPr>
          </a:p>
        </p:txBody>
      </p:sp>
      <p:sp>
        <p:nvSpPr>
          <p:cNvPr id="171" name="Google Shape;171;p10"/>
          <p:cNvSpPr txBox="1"/>
          <p:nvPr/>
        </p:nvSpPr>
        <p:spPr>
          <a:xfrm>
            <a:off x="1" y="2161192"/>
            <a:ext cx="5413512" cy="3377380"/>
          </a:xfrm>
          <a:prstGeom prst="rect">
            <a:avLst/>
          </a:prstGeom>
          <a:noFill/>
          <a:ln>
            <a:noFill/>
          </a:ln>
        </p:spPr>
        <p:txBody>
          <a:bodyPr spcFirstLastPara="1" wrap="square" lIns="91425" tIns="45700" rIns="91425" bIns="45700" anchor="t" anchorCtr="0">
            <a:normAutofit/>
          </a:bodyPr>
          <a:lstStyle/>
          <a:p>
            <a:pPr marL="114300" marR="0" lvl="0" indent="0" algn="ctr" rtl="0">
              <a:lnSpc>
                <a:spcPct val="90000"/>
              </a:lnSpc>
              <a:spcBef>
                <a:spcPts val="0"/>
              </a:spcBef>
              <a:spcAft>
                <a:spcPts val="0"/>
              </a:spcAft>
              <a:buClr>
                <a:srgbClr val="000000"/>
              </a:buClr>
              <a:buSzPts val="1800"/>
              <a:buFont typeface="Arial"/>
              <a:buNone/>
            </a:pPr>
            <a:r>
              <a:rPr lang="en-IE" sz="4400" b="1" i="0" u="none" strike="noStrike" cap="none">
                <a:solidFill>
                  <a:schemeClr val="lt1"/>
                </a:solidFill>
                <a:latin typeface="Calibri"/>
                <a:ea typeface="Calibri"/>
                <a:cs typeface="Calibri"/>
                <a:sym typeface="Calibri"/>
              </a:rPr>
              <a:t>Activity 1.3 (A) &amp; (B)</a:t>
            </a:r>
            <a:endParaRPr/>
          </a:p>
          <a:p>
            <a:pPr marL="114300" marR="0" lvl="0" indent="0" algn="ctr" rtl="0">
              <a:lnSpc>
                <a:spcPct val="90000"/>
              </a:lnSpc>
              <a:spcBef>
                <a:spcPts val="0"/>
              </a:spcBef>
              <a:spcAft>
                <a:spcPts val="0"/>
              </a:spcAft>
              <a:buClr>
                <a:srgbClr val="000000"/>
              </a:buClr>
              <a:buSzPts val="1800"/>
              <a:buFont typeface="Arial"/>
              <a:buNone/>
            </a:pPr>
            <a:endParaRPr sz="4400" b="0" i="0" u="none" strike="noStrike" cap="none">
              <a:solidFill>
                <a:schemeClr val="lt1"/>
              </a:solidFill>
              <a:latin typeface="Calibri"/>
              <a:ea typeface="Calibri"/>
              <a:cs typeface="Calibri"/>
              <a:sym typeface="Calibri"/>
            </a:endParaRPr>
          </a:p>
          <a:p>
            <a:pPr marL="114300" marR="0" lvl="0" indent="0" algn="ctr" rtl="0">
              <a:lnSpc>
                <a:spcPct val="90000"/>
              </a:lnSpc>
              <a:spcBef>
                <a:spcPts val="0"/>
              </a:spcBef>
              <a:spcAft>
                <a:spcPts val="0"/>
              </a:spcAft>
              <a:buClr>
                <a:srgbClr val="000000"/>
              </a:buClr>
              <a:buSzPts val="1800"/>
              <a:buFont typeface="Arial"/>
              <a:buNone/>
            </a:pPr>
            <a:r>
              <a:rPr lang="en-IE" sz="4400" b="0" i="0" u="none" strike="noStrike" cap="none">
                <a:solidFill>
                  <a:schemeClr val="lt1"/>
                </a:solidFill>
                <a:latin typeface="Calibri"/>
                <a:ea typeface="Calibri"/>
                <a:cs typeface="Calibri"/>
                <a:sym typeface="Calibri"/>
              </a:rPr>
              <a:t>How to be a Good Friend Online</a:t>
            </a:r>
            <a:endParaRPr/>
          </a:p>
        </p:txBody>
      </p:sp>
      <p:sp>
        <p:nvSpPr>
          <p:cNvPr id="173" name="Google Shape;173;p10"/>
          <p:cNvSpPr txBox="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IE" sz="900" b="1" i="0" u="none" strike="noStrike" cap="none">
                <a:solidFill>
                  <a:schemeClr val="accent1"/>
                </a:solidFill>
                <a:latin typeface="Calibri"/>
                <a:ea typeface="Calibri"/>
                <a:cs typeface="Calibri"/>
                <a:sym typeface="Calibri"/>
              </a:rPr>
              <a:t>F</a:t>
            </a:r>
            <a:r>
              <a:rPr lang="en-IE" sz="900" b="1" i="0" u="none" strike="noStrike" cap="none">
                <a:solidFill>
                  <a:schemeClr val="accent2"/>
                </a:solidFill>
                <a:latin typeface="Calibri"/>
                <a:ea typeface="Calibri"/>
                <a:cs typeface="Calibri"/>
                <a:sym typeface="Calibri"/>
              </a:rPr>
              <a:t>U</a:t>
            </a:r>
            <a:r>
              <a:rPr lang="en-IE" sz="900" b="1" i="0" u="none" strike="noStrike" cap="none">
                <a:solidFill>
                  <a:schemeClr val="accent3"/>
                </a:solidFill>
                <a:latin typeface="Calibri"/>
                <a:ea typeface="Calibri"/>
                <a:cs typeface="Calibri"/>
                <a:sym typeface="Calibri"/>
              </a:rPr>
              <a:t>S</a:t>
            </a:r>
            <a:r>
              <a:rPr lang="en-IE" sz="900" b="1" i="0" u="none" strike="noStrike" cap="none">
                <a:solidFill>
                  <a:schemeClr val="accent4"/>
                </a:solidFill>
                <a:latin typeface="Calibri"/>
                <a:ea typeface="Calibri"/>
                <a:cs typeface="Calibri"/>
                <a:sym typeface="Calibri"/>
              </a:rPr>
              <a:t>E</a:t>
            </a:r>
            <a:r>
              <a:rPr lang="en-IE" sz="900" b="0" i="0" u="none" strike="noStrike" cap="none">
                <a:solidFill>
                  <a:srgbClr val="000000"/>
                </a:solidFill>
                <a:latin typeface="Calibri"/>
                <a:ea typeface="Calibri"/>
                <a:cs typeface="Calibri"/>
                <a:sym typeface="Calibri"/>
              </a:rPr>
              <a:t>  </a:t>
            </a:r>
            <a:r>
              <a:rPr lang="en-IE" sz="900" b="0" i="0" u="none" strike="noStrike" cap="none">
                <a:solidFill>
                  <a:schemeClr val="lt1"/>
                </a:solidFill>
                <a:latin typeface="Calibri"/>
                <a:ea typeface="Calibri"/>
                <a:cs typeface="Calibri"/>
                <a:sym typeface="Calibri"/>
              </a:rPr>
              <a:t>|  ANTI- BULLYING &amp; ONLINE SAFETY PROGRAMME</a:t>
            </a:r>
            <a:endParaRPr/>
          </a:p>
        </p:txBody>
      </p:sp>
      <p:pic>
        <p:nvPicPr>
          <p:cNvPr id="174" name="Google Shape;174;p10" descr="Speech"/>
          <p:cNvPicPr preferRelativeResize="0"/>
          <p:nvPr/>
        </p:nvPicPr>
        <p:blipFill rotWithShape="1">
          <a:blip r:embed="rId3">
            <a:alphaModFix/>
          </a:blip>
          <a:srcRect/>
          <a:stretch/>
        </p:blipFill>
        <p:spPr>
          <a:xfrm flipH="1">
            <a:off x="7932551" y="1476620"/>
            <a:ext cx="3155402" cy="2829909"/>
          </a:xfrm>
          <a:prstGeom prst="rect">
            <a:avLst/>
          </a:prstGeom>
          <a:noFill/>
          <a:ln>
            <a:noFill/>
          </a:ln>
          <a:effectLst>
            <a:outerShdw blurRad="50800" dist="38100" dir="2700000" algn="tl" rotWithShape="0">
              <a:srgbClr val="000000">
                <a:alpha val="40000"/>
              </a:srgbClr>
            </a:outerShdw>
          </a:effectLst>
        </p:spPr>
      </p:pic>
      <p:pic>
        <p:nvPicPr>
          <p:cNvPr id="175" name="Google Shape;175;p10" descr="Speech"/>
          <p:cNvPicPr preferRelativeResize="0"/>
          <p:nvPr/>
        </p:nvPicPr>
        <p:blipFill rotWithShape="1">
          <a:blip r:embed="rId4">
            <a:alphaModFix/>
          </a:blip>
          <a:srcRect/>
          <a:stretch/>
        </p:blipFill>
        <p:spPr>
          <a:xfrm flipH="1">
            <a:off x="6096000" y="312380"/>
            <a:ext cx="4126714" cy="3701026"/>
          </a:xfrm>
          <a:prstGeom prst="rect">
            <a:avLst/>
          </a:prstGeom>
          <a:noFill/>
          <a:ln>
            <a:noFill/>
          </a:ln>
          <a:effectLst>
            <a:outerShdw blurRad="50800" dist="38100" dir="2700000" algn="tl" rotWithShape="0">
              <a:srgbClr val="000000">
                <a:alpha val="40000"/>
              </a:srgbClr>
            </a:outerShdw>
          </a:effectLst>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10</a:t>
            </a:fld>
            <a:endParaRPr lang="en-I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None/>
            </a:pPr>
            <a:r>
              <a:rPr lang="en-IE">
                <a:solidFill>
                  <a:schemeClr val="accent5"/>
                </a:solidFill>
              </a:rPr>
              <a:t>How can you be a good friend online?</a:t>
            </a:r>
            <a:endParaRPr>
              <a:solidFill>
                <a:schemeClr val="accent5"/>
              </a:solidFill>
            </a:endParaRPr>
          </a:p>
        </p:txBody>
      </p:sp>
      <p:sp>
        <p:nvSpPr>
          <p:cNvPr id="182" name="Google Shape;182;p11"/>
          <p:cNvSpPr txBox="1">
            <a:spLocks noGrp="1"/>
          </p:cNvSpPr>
          <p:nvPr>
            <p:ph type="body" idx="1"/>
          </p:nvPr>
        </p:nvSpPr>
        <p:spPr>
          <a:xfrm>
            <a:off x="905916" y="1976502"/>
            <a:ext cx="9312504" cy="3280804"/>
          </a:xfrm>
          <a:prstGeom prst="rect">
            <a:avLst/>
          </a:prstGeom>
          <a:noFill/>
          <a:ln>
            <a:noFill/>
          </a:ln>
        </p:spPr>
        <p:txBody>
          <a:bodyPr spcFirstLastPara="1" wrap="square" lIns="91425" tIns="45700" rIns="91425" bIns="45700" anchor="t" anchorCtr="0">
            <a:normAutofit fontScale="55000" lnSpcReduction="20000"/>
          </a:bodyPr>
          <a:lstStyle/>
          <a:p>
            <a:pPr marL="679450" lvl="0" indent="-571500" algn="l" rtl="0">
              <a:lnSpc>
                <a:spcPct val="90000"/>
              </a:lnSpc>
              <a:spcBef>
                <a:spcPts val="0"/>
              </a:spcBef>
              <a:spcAft>
                <a:spcPts val="0"/>
              </a:spcAft>
              <a:buClr>
                <a:schemeClr val="accent5"/>
              </a:buClr>
              <a:buSzPct val="95959"/>
              <a:buFont typeface="Arial"/>
              <a:buChar char="•"/>
            </a:pPr>
            <a:r>
              <a:rPr lang="en-IE" sz="3600">
                <a:solidFill>
                  <a:schemeClr val="accent1"/>
                </a:solidFill>
              </a:rPr>
              <a:t>If you have said something mean about someone online, say or do something kind instead to show that you value their friendship </a:t>
            </a:r>
            <a:endParaRPr/>
          </a:p>
          <a:p>
            <a:pPr marL="1028700" lvl="0" indent="-450850" algn="l" rtl="0">
              <a:lnSpc>
                <a:spcPct val="90000"/>
              </a:lnSpc>
              <a:spcBef>
                <a:spcPts val="0"/>
              </a:spcBef>
              <a:spcAft>
                <a:spcPts val="0"/>
              </a:spcAft>
              <a:buClr>
                <a:schemeClr val="accent5"/>
              </a:buClr>
              <a:buSzPct val="95959"/>
              <a:buFont typeface="Arial"/>
              <a:buNone/>
            </a:pPr>
            <a:endParaRPr sz="3600">
              <a:solidFill>
                <a:schemeClr val="accent1"/>
              </a:solidFill>
            </a:endParaRPr>
          </a:p>
          <a:p>
            <a:pPr marL="679450" lvl="0" indent="-571500" algn="l" rtl="0">
              <a:lnSpc>
                <a:spcPct val="90000"/>
              </a:lnSpc>
              <a:spcBef>
                <a:spcPts val="0"/>
              </a:spcBef>
              <a:spcAft>
                <a:spcPts val="0"/>
              </a:spcAft>
              <a:buClr>
                <a:schemeClr val="accent5"/>
              </a:buClr>
              <a:buSzPct val="95959"/>
              <a:buFont typeface="Arial"/>
              <a:buChar char="•"/>
            </a:pPr>
            <a:r>
              <a:rPr lang="en-IE" sz="3600">
                <a:solidFill>
                  <a:schemeClr val="accent1"/>
                </a:solidFill>
              </a:rPr>
              <a:t>If you have excluded someone online - find a way to include them by adding them to the game or to the group</a:t>
            </a:r>
            <a:endParaRPr/>
          </a:p>
          <a:p>
            <a:pPr marL="1028700" lvl="0" indent="-450850" algn="l" rtl="0">
              <a:lnSpc>
                <a:spcPct val="90000"/>
              </a:lnSpc>
              <a:spcBef>
                <a:spcPts val="0"/>
              </a:spcBef>
              <a:spcAft>
                <a:spcPts val="0"/>
              </a:spcAft>
              <a:buClr>
                <a:schemeClr val="accent5"/>
              </a:buClr>
              <a:buSzPct val="95959"/>
              <a:buFont typeface="Arial"/>
              <a:buNone/>
            </a:pPr>
            <a:endParaRPr sz="3600">
              <a:solidFill>
                <a:schemeClr val="accent1"/>
              </a:solidFill>
            </a:endParaRPr>
          </a:p>
          <a:p>
            <a:pPr marL="679450" lvl="0" indent="-571500" algn="l" rtl="0">
              <a:lnSpc>
                <a:spcPct val="90000"/>
              </a:lnSpc>
              <a:spcBef>
                <a:spcPts val="0"/>
              </a:spcBef>
              <a:spcAft>
                <a:spcPts val="0"/>
              </a:spcAft>
              <a:buClr>
                <a:schemeClr val="accent5"/>
              </a:buClr>
              <a:buSzPct val="95959"/>
              <a:buFont typeface="Arial"/>
              <a:buChar char="•"/>
            </a:pPr>
            <a:r>
              <a:rPr lang="en-IE" sz="3600">
                <a:solidFill>
                  <a:schemeClr val="accent1"/>
                </a:solidFill>
              </a:rPr>
              <a:t>If you shared something that you shouldn’t have - take it down asap - if you do not know how to, talk to an adult for help and guidance</a:t>
            </a:r>
            <a:endParaRPr/>
          </a:p>
          <a:p>
            <a:pPr marL="1028700" lvl="0" indent="-457200" algn="l" rtl="0">
              <a:lnSpc>
                <a:spcPct val="90000"/>
              </a:lnSpc>
              <a:spcBef>
                <a:spcPts val="0"/>
              </a:spcBef>
              <a:spcAft>
                <a:spcPts val="0"/>
              </a:spcAft>
              <a:buClr>
                <a:schemeClr val="accent5"/>
              </a:buClr>
              <a:buSzPct val="90909"/>
              <a:buFont typeface="Arial"/>
              <a:buNone/>
            </a:pPr>
            <a:endParaRPr sz="3600">
              <a:solidFill>
                <a:schemeClr val="accent1"/>
              </a:solidFill>
            </a:endParaRPr>
          </a:p>
          <a:p>
            <a:pPr marL="679450" lvl="0" indent="-571500" algn="l" rtl="0">
              <a:lnSpc>
                <a:spcPct val="100000"/>
              </a:lnSpc>
              <a:spcBef>
                <a:spcPts val="0"/>
              </a:spcBef>
              <a:spcAft>
                <a:spcPts val="0"/>
              </a:spcAft>
              <a:buClr>
                <a:schemeClr val="accent5"/>
              </a:buClr>
              <a:buSzPct val="95959"/>
              <a:buFont typeface="Arial"/>
              <a:buChar char="•"/>
            </a:pPr>
            <a:r>
              <a:rPr lang="en-IE" sz="3600">
                <a:solidFill>
                  <a:schemeClr val="accent1"/>
                </a:solidFill>
              </a:rPr>
              <a:t>Always feel confident to ask an adult for help and encourage your friends to do the same if someone or something upsets you/them online</a:t>
            </a:r>
            <a:endParaRPr/>
          </a:p>
          <a:p>
            <a:pPr marL="1028700" lvl="0" indent="-450850" algn="l" rtl="0">
              <a:lnSpc>
                <a:spcPct val="100000"/>
              </a:lnSpc>
              <a:spcBef>
                <a:spcPts val="0"/>
              </a:spcBef>
              <a:spcAft>
                <a:spcPts val="0"/>
              </a:spcAft>
              <a:buClr>
                <a:schemeClr val="accent5"/>
              </a:buClr>
              <a:buSzPct val="95959"/>
              <a:buFont typeface="Arial"/>
              <a:buNone/>
            </a:pPr>
            <a:endParaRPr sz="3600">
              <a:solidFill>
                <a:schemeClr val="accent1"/>
              </a:solidFill>
            </a:endParaRPr>
          </a:p>
          <a:p>
            <a:pPr marL="679450" lvl="0" indent="-571500" algn="l" rtl="0">
              <a:lnSpc>
                <a:spcPct val="100000"/>
              </a:lnSpc>
              <a:spcBef>
                <a:spcPts val="0"/>
              </a:spcBef>
              <a:spcAft>
                <a:spcPts val="0"/>
              </a:spcAft>
              <a:buClr>
                <a:schemeClr val="accent5"/>
              </a:buClr>
              <a:buSzPct val="95959"/>
              <a:buFont typeface="Arial"/>
              <a:buChar char="•"/>
            </a:pPr>
            <a:r>
              <a:rPr lang="en-IE" sz="3600">
                <a:solidFill>
                  <a:schemeClr val="accent1"/>
                </a:solidFill>
              </a:rPr>
              <a:t>Always think BEFORE you post online and consider the impact and consequences of the content you share whether a joke, photo, video or message</a:t>
            </a:r>
            <a:endParaRPr/>
          </a:p>
        </p:txBody>
      </p:sp>
      <p:sp>
        <p:nvSpPr>
          <p:cNvPr id="183" name="Google Shape;183;p11"/>
          <p:cNvSpPr/>
          <p:nvPr/>
        </p:nvSpPr>
        <p:spPr>
          <a:xfrm rot="10800000" flipH="1">
            <a:off x="838199" y="1614032"/>
            <a:ext cx="10515600" cy="3600"/>
          </a:xfrm>
          <a:prstGeom prst="rect">
            <a:avLst/>
          </a:prstGeom>
          <a:solidFill>
            <a:srgbClr val="FFFFFF"/>
          </a:solidFill>
          <a:ln>
            <a:noFill/>
          </a:ln>
        </p:spPr>
      </p:sp>
      <p:sp>
        <p:nvSpPr>
          <p:cNvPr id="184" name="Google Shape;184;p11"/>
          <p:cNvSpPr/>
          <p:nvPr/>
        </p:nvSpPr>
        <p:spPr>
          <a:xfrm rot="10800000" flipH="1">
            <a:off x="838199" y="6041252"/>
            <a:ext cx="10515600" cy="3600"/>
          </a:xfrm>
          <a:prstGeom prst="rect">
            <a:avLst/>
          </a:prstGeom>
          <a:solidFill>
            <a:srgbClr val="FFFFFF"/>
          </a:solidFill>
          <a:ln>
            <a:noFill/>
          </a:ln>
        </p:spPr>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11</a:t>
            </a:fld>
            <a:endParaRPr lang="en-I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2" descr="Idea"/>
          <p:cNvPicPr preferRelativeResize="0"/>
          <p:nvPr/>
        </p:nvPicPr>
        <p:blipFill rotWithShape="1">
          <a:blip r:embed="rId3">
            <a:alphaModFix/>
          </a:blip>
          <a:srcRect/>
          <a:stretch/>
        </p:blipFill>
        <p:spPr>
          <a:xfrm>
            <a:off x="2560235" y="-54538"/>
            <a:ext cx="7738601" cy="7738601"/>
          </a:xfrm>
          <a:prstGeom prst="rect">
            <a:avLst/>
          </a:prstGeom>
          <a:noFill/>
          <a:ln>
            <a:noFill/>
          </a:ln>
        </p:spPr>
      </p:pic>
      <p:sp>
        <p:nvSpPr>
          <p:cNvPr id="193" name="Google Shape;193;p12"/>
          <p:cNvSpPr txBox="1">
            <a:spLocks noGrp="1"/>
          </p:cNvSpPr>
          <p:nvPr>
            <p:ph type="ctrTitle"/>
          </p:nvPr>
        </p:nvSpPr>
        <p:spPr>
          <a:xfrm>
            <a:off x="1520031" y="937404"/>
            <a:ext cx="9144000" cy="103822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400"/>
              <a:buNone/>
            </a:pPr>
            <a:r>
              <a:rPr lang="en-IE" b="1"/>
              <a:t>Remember to always...</a:t>
            </a:r>
            <a:endParaRPr b="1"/>
          </a:p>
        </p:txBody>
      </p:sp>
      <p:grpSp>
        <p:nvGrpSpPr>
          <p:cNvPr id="194" name="Google Shape;194;p12"/>
          <p:cNvGrpSpPr/>
          <p:nvPr/>
        </p:nvGrpSpPr>
        <p:grpSpPr>
          <a:xfrm>
            <a:off x="775437" y="2967571"/>
            <a:ext cx="10633188" cy="3015220"/>
            <a:chOff x="-787194" y="2532063"/>
            <a:chExt cx="14322206" cy="4061303"/>
          </a:xfrm>
        </p:grpSpPr>
        <p:grpSp>
          <p:nvGrpSpPr>
            <p:cNvPr id="195" name="Google Shape;195;p12"/>
            <p:cNvGrpSpPr/>
            <p:nvPr/>
          </p:nvGrpSpPr>
          <p:grpSpPr>
            <a:xfrm>
              <a:off x="-131247" y="2532063"/>
              <a:ext cx="13177488" cy="1282700"/>
              <a:chOff x="2049463" y="2364846"/>
              <a:chExt cx="10450110" cy="1036638"/>
            </a:xfrm>
          </p:grpSpPr>
          <p:sp>
            <p:nvSpPr>
              <p:cNvPr id="196" name="Google Shape;196;p12"/>
              <p:cNvSpPr/>
              <p:nvPr/>
            </p:nvSpPr>
            <p:spPr>
              <a:xfrm>
                <a:off x="2049463" y="2364846"/>
                <a:ext cx="1116013" cy="1036638"/>
              </a:xfrm>
              <a:custGeom>
                <a:avLst/>
                <a:gdLst/>
                <a:ahLst/>
                <a:cxnLst/>
                <a:rect l="l" t="t" r="r" b="b"/>
                <a:pathLst>
                  <a:path w="154" h="140" extrusionOk="0">
                    <a:moveTo>
                      <a:pt x="148" y="54"/>
                    </a:moveTo>
                    <a:cubicBezTo>
                      <a:pt x="127" y="17"/>
                      <a:pt x="127" y="17"/>
                      <a:pt x="127" y="17"/>
                    </a:cubicBezTo>
                    <a:cubicBezTo>
                      <a:pt x="121" y="6"/>
                      <a:pt x="110" y="0"/>
                      <a:pt x="98" y="0"/>
                    </a:cubicBezTo>
                    <a:cubicBezTo>
                      <a:pt x="56" y="0"/>
                      <a:pt x="56" y="0"/>
                      <a:pt x="56" y="0"/>
                    </a:cubicBezTo>
                    <a:cubicBezTo>
                      <a:pt x="44" y="0"/>
                      <a:pt x="33" y="6"/>
                      <a:pt x="27" y="17"/>
                    </a:cubicBezTo>
                    <a:cubicBezTo>
                      <a:pt x="6" y="54"/>
                      <a:pt x="6" y="54"/>
                      <a:pt x="6" y="54"/>
                    </a:cubicBezTo>
                    <a:cubicBezTo>
                      <a:pt x="0" y="64"/>
                      <a:pt x="0" y="76"/>
                      <a:pt x="6" y="87"/>
                    </a:cubicBezTo>
                    <a:cubicBezTo>
                      <a:pt x="27" y="124"/>
                      <a:pt x="27" y="124"/>
                      <a:pt x="27" y="124"/>
                    </a:cubicBezTo>
                    <a:cubicBezTo>
                      <a:pt x="33" y="134"/>
                      <a:pt x="44" y="140"/>
                      <a:pt x="56" y="140"/>
                    </a:cubicBezTo>
                    <a:cubicBezTo>
                      <a:pt x="98" y="140"/>
                      <a:pt x="98" y="140"/>
                      <a:pt x="98" y="140"/>
                    </a:cubicBezTo>
                    <a:cubicBezTo>
                      <a:pt x="110" y="140"/>
                      <a:pt x="121" y="134"/>
                      <a:pt x="127" y="124"/>
                    </a:cubicBezTo>
                    <a:cubicBezTo>
                      <a:pt x="148" y="87"/>
                      <a:pt x="148" y="87"/>
                      <a:pt x="148" y="87"/>
                    </a:cubicBezTo>
                    <a:cubicBezTo>
                      <a:pt x="154" y="76"/>
                      <a:pt x="154" y="64"/>
                      <a:pt x="148" y="5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12"/>
              <p:cNvSpPr/>
              <p:nvPr/>
            </p:nvSpPr>
            <p:spPr>
              <a:xfrm>
                <a:off x="4376738" y="2364846"/>
                <a:ext cx="1123950" cy="1036638"/>
              </a:xfrm>
              <a:custGeom>
                <a:avLst/>
                <a:gdLst/>
                <a:ahLst/>
                <a:cxnLst/>
                <a:rect l="l" t="t" r="r" b="b"/>
                <a:pathLst>
                  <a:path w="155" h="140" extrusionOk="0">
                    <a:moveTo>
                      <a:pt x="149" y="54"/>
                    </a:moveTo>
                    <a:cubicBezTo>
                      <a:pt x="128" y="17"/>
                      <a:pt x="128" y="17"/>
                      <a:pt x="128" y="17"/>
                    </a:cubicBezTo>
                    <a:cubicBezTo>
                      <a:pt x="122" y="6"/>
                      <a:pt x="111" y="0"/>
                      <a:pt x="99" y="0"/>
                    </a:cubicBezTo>
                    <a:cubicBezTo>
                      <a:pt x="56" y="0"/>
                      <a:pt x="56" y="0"/>
                      <a:pt x="56" y="0"/>
                    </a:cubicBezTo>
                    <a:cubicBezTo>
                      <a:pt x="44" y="0"/>
                      <a:pt x="33" y="6"/>
                      <a:pt x="27" y="17"/>
                    </a:cubicBezTo>
                    <a:cubicBezTo>
                      <a:pt x="6" y="54"/>
                      <a:pt x="6" y="54"/>
                      <a:pt x="6" y="54"/>
                    </a:cubicBezTo>
                    <a:cubicBezTo>
                      <a:pt x="0" y="64"/>
                      <a:pt x="0" y="76"/>
                      <a:pt x="6" y="87"/>
                    </a:cubicBezTo>
                    <a:cubicBezTo>
                      <a:pt x="27" y="124"/>
                      <a:pt x="27" y="124"/>
                      <a:pt x="27" y="124"/>
                    </a:cubicBezTo>
                    <a:cubicBezTo>
                      <a:pt x="33" y="134"/>
                      <a:pt x="44" y="140"/>
                      <a:pt x="56" y="140"/>
                    </a:cubicBezTo>
                    <a:cubicBezTo>
                      <a:pt x="99" y="140"/>
                      <a:pt x="99" y="140"/>
                      <a:pt x="99" y="140"/>
                    </a:cubicBezTo>
                    <a:cubicBezTo>
                      <a:pt x="111" y="140"/>
                      <a:pt x="122" y="134"/>
                      <a:pt x="128" y="124"/>
                    </a:cubicBezTo>
                    <a:cubicBezTo>
                      <a:pt x="149" y="87"/>
                      <a:pt x="149" y="87"/>
                      <a:pt x="149" y="87"/>
                    </a:cubicBezTo>
                    <a:cubicBezTo>
                      <a:pt x="155" y="76"/>
                      <a:pt x="155" y="64"/>
                      <a:pt x="149" y="5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12"/>
              <p:cNvSpPr/>
              <p:nvPr/>
            </p:nvSpPr>
            <p:spPr>
              <a:xfrm>
                <a:off x="6705601" y="2364846"/>
                <a:ext cx="1123950" cy="1036638"/>
              </a:xfrm>
              <a:custGeom>
                <a:avLst/>
                <a:gdLst/>
                <a:ahLst/>
                <a:cxnLst/>
                <a:rect l="l" t="t" r="r" b="b"/>
                <a:pathLst>
                  <a:path w="155" h="140" extrusionOk="0">
                    <a:moveTo>
                      <a:pt x="149" y="54"/>
                    </a:moveTo>
                    <a:cubicBezTo>
                      <a:pt x="128" y="17"/>
                      <a:pt x="128" y="17"/>
                      <a:pt x="128" y="17"/>
                    </a:cubicBezTo>
                    <a:cubicBezTo>
                      <a:pt x="122" y="6"/>
                      <a:pt x="111" y="0"/>
                      <a:pt x="99" y="0"/>
                    </a:cubicBezTo>
                    <a:cubicBezTo>
                      <a:pt x="56" y="0"/>
                      <a:pt x="56" y="0"/>
                      <a:pt x="56" y="0"/>
                    </a:cubicBezTo>
                    <a:cubicBezTo>
                      <a:pt x="45" y="0"/>
                      <a:pt x="34" y="6"/>
                      <a:pt x="28" y="17"/>
                    </a:cubicBezTo>
                    <a:cubicBezTo>
                      <a:pt x="6" y="54"/>
                      <a:pt x="6" y="54"/>
                      <a:pt x="6" y="54"/>
                    </a:cubicBezTo>
                    <a:cubicBezTo>
                      <a:pt x="0" y="64"/>
                      <a:pt x="0" y="76"/>
                      <a:pt x="6" y="87"/>
                    </a:cubicBezTo>
                    <a:cubicBezTo>
                      <a:pt x="28" y="124"/>
                      <a:pt x="28" y="124"/>
                      <a:pt x="28" y="124"/>
                    </a:cubicBezTo>
                    <a:cubicBezTo>
                      <a:pt x="34" y="134"/>
                      <a:pt x="45" y="140"/>
                      <a:pt x="56" y="140"/>
                    </a:cubicBezTo>
                    <a:cubicBezTo>
                      <a:pt x="99" y="140"/>
                      <a:pt x="99" y="140"/>
                      <a:pt x="99" y="140"/>
                    </a:cubicBezTo>
                    <a:cubicBezTo>
                      <a:pt x="111" y="140"/>
                      <a:pt x="122" y="134"/>
                      <a:pt x="128" y="124"/>
                    </a:cubicBezTo>
                    <a:cubicBezTo>
                      <a:pt x="149" y="87"/>
                      <a:pt x="149" y="87"/>
                      <a:pt x="149" y="87"/>
                    </a:cubicBezTo>
                    <a:cubicBezTo>
                      <a:pt x="155" y="76"/>
                      <a:pt x="155" y="64"/>
                      <a:pt x="149" y="5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12"/>
              <p:cNvSpPr/>
              <p:nvPr/>
            </p:nvSpPr>
            <p:spPr>
              <a:xfrm>
                <a:off x="9040813" y="2364846"/>
                <a:ext cx="1123950" cy="1036638"/>
              </a:xfrm>
              <a:custGeom>
                <a:avLst/>
                <a:gdLst/>
                <a:ahLst/>
                <a:cxnLst/>
                <a:rect l="l" t="t" r="r" b="b"/>
                <a:pathLst>
                  <a:path w="155" h="140" extrusionOk="0">
                    <a:moveTo>
                      <a:pt x="149" y="54"/>
                    </a:moveTo>
                    <a:cubicBezTo>
                      <a:pt x="127" y="17"/>
                      <a:pt x="127" y="17"/>
                      <a:pt x="127" y="17"/>
                    </a:cubicBezTo>
                    <a:cubicBezTo>
                      <a:pt x="121" y="6"/>
                      <a:pt x="110" y="0"/>
                      <a:pt x="99" y="0"/>
                    </a:cubicBezTo>
                    <a:cubicBezTo>
                      <a:pt x="56" y="0"/>
                      <a:pt x="56" y="0"/>
                      <a:pt x="56" y="0"/>
                    </a:cubicBezTo>
                    <a:cubicBezTo>
                      <a:pt x="44" y="0"/>
                      <a:pt x="33" y="6"/>
                      <a:pt x="27" y="17"/>
                    </a:cubicBezTo>
                    <a:cubicBezTo>
                      <a:pt x="6" y="54"/>
                      <a:pt x="6" y="54"/>
                      <a:pt x="6" y="54"/>
                    </a:cubicBezTo>
                    <a:cubicBezTo>
                      <a:pt x="0" y="64"/>
                      <a:pt x="0" y="76"/>
                      <a:pt x="6" y="87"/>
                    </a:cubicBezTo>
                    <a:cubicBezTo>
                      <a:pt x="27" y="124"/>
                      <a:pt x="27" y="124"/>
                      <a:pt x="27" y="124"/>
                    </a:cubicBezTo>
                    <a:cubicBezTo>
                      <a:pt x="33" y="134"/>
                      <a:pt x="44" y="140"/>
                      <a:pt x="56" y="140"/>
                    </a:cubicBezTo>
                    <a:cubicBezTo>
                      <a:pt x="99" y="140"/>
                      <a:pt x="99" y="140"/>
                      <a:pt x="99" y="140"/>
                    </a:cubicBezTo>
                    <a:cubicBezTo>
                      <a:pt x="110" y="140"/>
                      <a:pt x="121" y="134"/>
                      <a:pt x="127" y="124"/>
                    </a:cubicBezTo>
                    <a:cubicBezTo>
                      <a:pt x="149" y="87"/>
                      <a:pt x="149" y="87"/>
                      <a:pt x="149" y="87"/>
                    </a:cubicBezTo>
                    <a:cubicBezTo>
                      <a:pt x="155" y="76"/>
                      <a:pt x="155" y="64"/>
                      <a:pt x="149" y="5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12"/>
              <p:cNvSpPr/>
              <p:nvPr/>
            </p:nvSpPr>
            <p:spPr>
              <a:xfrm>
                <a:off x="3703638" y="2845859"/>
                <a:ext cx="144463" cy="14922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12"/>
              <p:cNvSpPr/>
              <p:nvPr/>
            </p:nvSpPr>
            <p:spPr>
              <a:xfrm>
                <a:off x="3238501" y="2906184"/>
                <a:ext cx="1066800" cy="22225"/>
              </a:xfrm>
              <a:custGeom>
                <a:avLst/>
                <a:gdLst/>
                <a:ahLst/>
                <a:cxnLst/>
                <a:rect l="l" t="t" r="r" b="b"/>
                <a:pathLst>
                  <a:path w="147" h="3" extrusionOk="0">
                    <a:moveTo>
                      <a:pt x="146" y="3"/>
                    </a:moveTo>
                    <a:cubicBezTo>
                      <a:pt x="2" y="3"/>
                      <a:pt x="2" y="3"/>
                      <a:pt x="2" y="3"/>
                    </a:cubicBezTo>
                    <a:cubicBezTo>
                      <a:pt x="1" y="3"/>
                      <a:pt x="0" y="3"/>
                      <a:pt x="0" y="2"/>
                    </a:cubicBezTo>
                    <a:cubicBezTo>
                      <a:pt x="0" y="1"/>
                      <a:pt x="1" y="0"/>
                      <a:pt x="2" y="0"/>
                    </a:cubicBezTo>
                    <a:cubicBezTo>
                      <a:pt x="146" y="0"/>
                      <a:pt x="146" y="0"/>
                      <a:pt x="146" y="0"/>
                    </a:cubicBezTo>
                    <a:cubicBezTo>
                      <a:pt x="146" y="0"/>
                      <a:pt x="147" y="1"/>
                      <a:pt x="147" y="2"/>
                    </a:cubicBezTo>
                    <a:cubicBezTo>
                      <a:pt x="147" y="3"/>
                      <a:pt x="146" y="3"/>
                      <a:pt x="146"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12"/>
              <p:cNvSpPr/>
              <p:nvPr/>
            </p:nvSpPr>
            <p:spPr>
              <a:xfrm>
                <a:off x="6030913" y="2845859"/>
                <a:ext cx="144463" cy="14922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12"/>
              <p:cNvSpPr/>
              <p:nvPr/>
            </p:nvSpPr>
            <p:spPr>
              <a:xfrm>
                <a:off x="5573713" y="2906184"/>
                <a:ext cx="1058863" cy="22225"/>
              </a:xfrm>
              <a:custGeom>
                <a:avLst/>
                <a:gdLst/>
                <a:ahLst/>
                <a:cxnLst/>
                <a:rect l="l" t="t" r="r" b="b"/>
                <a:pathLst>
                  <a:path w="146" h="3" extrusionOk="0">
                    <a:moveTo>
                      <a:pt x="145" y="3"/>
                    </a:moveTo>
                    <a:cubicBezTo>
                      <a:pt x="1" y="3"/>
                      <a:pt x="1" y="3"/>
                      <a:pt x="1" y="3"/>
                    </a:cubicBezTo>
                    <a:cubicBezTo>
                      <a:pt x="0" y="3"/>
                      <a:pt x="0" y="3"/>
                      <a:pt x="0" y="2"/>
                    </a:cubicBezTo>
                    <a:cubicBezTo>
                      <a:pt x="0" y="1"/>
                      <a:pt x="0" y="0"/>
                      <a:pt x="1" y="0"/>
                    </a:cubicBezTo>
                    <a:cubicBezTo>
                      <a:pt x="145" y="0"/>
                      <a:pt x="145" y="0"/>
                      <a:pt x="145" y="0"/>
                    </a:cubicBezTo>
                    <a:cubicBezTo>
                      <a:pt x="146" y="0"/>
                      <a:pt x="146" y="1"/>
                      <a:pt x="146" y="2"/>
                    </a:cubicBezTo>
                    <a:cubicBezTo>
                      <a:pt x="146" y="3"/>
                      <a:pt x="146" y="3"/>
                      <a:pt x="145"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 name="Google Shape;204;p12"/>
              <p:cNvSpPr/>
              <p:nvPr/>
            </p:nvSpPr>
            <p:spPr>
              <a:xfrm>
                <a:off x="8366126" y="2845859"/>
                <a:ext cx="138113" cy="14922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 name="Google Shape;205;p12"/>
              <p:cNvSpPr/>
              <p:nvPr/>
            </p:nvSpPr>
            <p:spPr>
              <a:xfrm>
                <a:off x="7900988" y="2906184"/>
                <a:ext cx="1066800" cy="22225"/>
              </a:xfrm>
              <a:custGeom>
                <a:avLst/>
                <a:gdLst/>
                <a:ahLst/>
                <a:cxnLst/>
                <a:rect l="l" t="t" r="r" b="b"/>
                <a:pathLst>
                  <a:path w="147" h="3" extrusionOk="0">
                    <a:moveTo>
                      <a:pt x="145" y="3"/>
                    </a:moveTo>
                    <a:cubicBezTo>
                      <a:pt x="2" y="3"/>
                      <a:pt x="2" y="3"/>
                      <a:pt x="2" y="3"/>
                    </a:cubicBezTo>
                    <a:cubicBezTo>
                      <a:pt x="1" y="3"/>
                      <a:pt x="0" y="3"/>
                      <a:pt x="0" y="2"/>
                    </a:cubicBezTo>
                    <a:cubicBezTo>
                      <a:pt x="0" y="1"/>
                      <a:pt x="1" y="0"/>
                      <a:pt x="2" y="0"/>
                    </a:cubicBezTo>
                    <a:cubicBezTo>
                      <a:pt x="145" y="0"/>
                      <a:pt x="145" y="0"/>
                      <a:pt x="145" y="0"/>
                    </a:cubicBezTo>
                    <a:cubicBezTo>
                      <a:pt x="146" y="0"/>
                      <a:pt x="147" y="1"/>
                      <a:pt x="147" y="2"/>
                    </a:cubicBezTo>
                    <a:cubicBezTo>
                      <a:pt x="147" y="3"/>
                      <a:pt x="146" y="3"/>
                      <a:pt x="145"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12"/>
              <p:cNvSpPr/>
              <p:nvPr/>
            </p:nvSpPr>
            <p:spPr>
              <a:xfrm>
                <a:off x="11383560" y="2364846"/>
                <a:ext cx="1116013" cy="1036638"/>
              </a:xfrm>
              <a:custGeom>
                <a:avLst/>
                <a:gdLst/>
                <a:ahLst/>
                <a:cxnLst/>
                <a:rect l="l" t="t" r="r" b="b"/>
                <a:pathLst>
                  <a:path w="154" h="140" extrusionOk="0">
                    <a:moveTo>
                      <a:pt x="148" y="54"/>
                    </a:moveTo>
                    <a:cubicBezTo>
                      <a:pt x="127" y="17"/>
                      <a:pt x="127" y="17"/>
                      <a:pt x="127" y="17"/>
                    </a:cubicBezTo>
                    <a:cubicBezTo>
                      <a:pt x="121" y="6"/>
                      <a:pt x="110" y="0"/>
                      <a:pt x="98" y="0"/>
                    </a:cubicBezTo>
                    <a:cubicBezTo>
                      <a:pt x="56" y="0"/>
                      <a:pt x="56" y="0"/>
                      <a:pt x="56" y="0"/>
                    </a:cubicBezTo>
                    <a:cubicBezTo>
                      <a:pt x="44" y="0"/>
                      <a:pt x="33" y="6"/>
                      <a:pt x="27" y="17"/>
                    </a:cubicBezTo>
                    <a:cubicBezTo>
                      <a:pt x="6" y="54"/>
                      <a:pt x="6" y="54"/>
                      <a:pt x="6" y="54"/>
                    </a:cubicBezTo>
                    <a:cubicBezTo>
                      <a:pt x="0" y="64"/>
                      <a:pt x="0" y="76"/>
                      <a:pt x="6" y="87"/>
                    </a:cubicBezTo>
                    <a:cubicBezTo>
                      <a:pt x="27" y="124"/>
                      <a:pt x="27" y="124"/>
                      <a:pt x="27" y="124"/>
                    </a:cubicBezTo>
                    <a:cubicBezTo>
                      <a:pt x="33" y="134"/>
                      <a:pt x="44" y="140"/>
                      <a:pt x="56" y="140"/>
                    </a:cubicBezTo>
                    <a:cubicBezTo>
                      <a:pt x="98" y="140"/>
                      <a:pt x="98" y="140"/>
                      <a:pt x="98" y="140"/>
                    </a:cubicBezTo>
                    <a:cubicBezTo>
                      <a:pt x="110" y="140"/>
                      <a:pt x="121" y="134"/>
                      <a:pt x="127" y="124"/>
                    </a:cubicBezTo>
                    <a:cubicBezTo>
                      <a:pt x="148" y="87"/>
                      <a:pt x="148" y="87"/>
                      <a:pt x="148" y="87"/>
                    </a:cubicBezTo>
                    <a:cubicBezTo>
                      <a:pt x="154" y="76"/>
                      <a:pt x="154" y="64"/>
                      <a:pt x="148" y="5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12"/>
              <p:cNvSpPr/>
              <p:nvPr/>
            </p:nvSpPr>
            <p:spPr>
              <a:xfrm>
                <a:off x="10702926" y="2845859"/>
                <a:ext cx="138113" cy="14922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12"/>
              <p:cNvSpPr/>
              <p:nvPr/>
            </p:nvSpPr>
            <p:spPr>
              <a:xfrm>
                <a:off x="10237788" y="2906184"/>
                <a:ext cx="1066801" cy="22225"/>
              </a:xfrm>
              <a:custGeom>
                <a:avLst/>
                <a:gdLst/>
                <a:ahLst/>
                <a:cxnLst/>
                <a:rect l="l" t="t" r="r" b="b"/>
                <a:pathLst>
                  <a:path w="147" h="3" extrusionOk="0">
                    <a:moveTo>
                      <a:pt x="145" y="3"/>
                    </a:moveTo>
                    <a:cubicBezTo>
                      <a:pt x="2" y="3"/>
                      <a:pt x="2" y="3"/>
                      <a:pt x="2" y="3"/>
                    </a:cubicBezTo>
                    <a:cubicBezTo>
                      <a:pt x="1" y="3"/>
                      <a:pt x="0" y="3"/>
                      <a:pt x="0" y="2"/>
                    </a:cubicBezTo>
                    <a:cubicBezTo>
                      <a:pt x="0" y="1"/>
                      <a:pt x="1" y="0"/>
                      <a:pt x="2" y="0"/>
                    </a:cubicBezTo>
                    <a:cubicBezTo>
                      <a:pt x="145" y="0"/>
                      <a:pt x="145" y="0"/>
                      <a:pt x="145" y="0"/>
                    </a:cubicBezTo>
                    <a:cubicBezTo>
                      <a:pt x="146" y="0"/>
                      <a:pt x="147" y="1"/>
                      <a:pt x="147" y="2"/>
                    </a:cubicBezTo>
                    <a:cubicBezTo>
                      <a:pt x="147" y="3"/>
                      <a:pt x="146" y="3"/>
                      <a:pt x="145"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9" name="Google Shape;209;p12"/>
            <p:cNvSpPr txBox="1"/>
            <p:nvPr/>
          </p:nvSpPr>
          <p:spPr>
            <a:xfrm>
              <a:off x="-787194" y="3997864"/>
              <a:ext cx="2691149" cy="2474892"/>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None/>
              </a:pPr>
              <a:r>
                <a:rPr lang="en-IE" sz="1800" b="1" i="0" u="none" strike="noStrike" cap="none">
                  <a:solidFill>
                    <a:schemeClr val="lt1"/>
                  </a:solidFill>
                  <a:latin typeface="Calibri"/>
                  <a:ea typeface="Calibri"/>
                  <a:cs typeface="Calibri"/>
                  <a:sym typeface="Calibri"/>
                </a:rPr>
                <a:t>Ask for permission!</a:t>
              </a:r>
              <a:endParaRPr/>
            </a:p>
            <a:p>
              <a:pPr marL="0" marR="0" lvl="0" indent="0" algn="ctr" rtl="0">
                <a:lnSpc>
                  <a:spcPct val="90000"/>
                </a:lnSpc>
                <a:spcBef>
                  <a:spcPts val="0"/>
                </a:spcBef>
                <a:spcAft>
                  <a:spcPts val="0"/>
                </a:spcAft>
                <a:buNone/>
              </a:pPr>
              <a:endParaRPr sz="1800" b="1"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r>
                <a:rPr lang="en-IE" sz="1800" b="1" i="0" u="none" strike="noStrike" cap="none">
                  <a:solidFill>
                    <a:schemeClr val="lt1"/>
                  </a:solidFill>
                  <a:latin typeface="Calibri"/>
                  <a:ea typeface="Calibri"/>
                  <a:cs typeface="Calibri"/>
                  <a:sym typeface="Calibri"/>
                </a:rPr>
                <a:t> </a:t>
              </a:r>
              <a:r>
                <a:rPr lang="en-IE" sz="1800" b="0" i="0" u="none" strike="noStrike" cap="none">
                  <a:solidFill>
                    <a:schemeClr val="lt1"/>
                  </a:solidFill>
                  <a:latin typeface="Calibri"/>
                  <a:ea typeface="Calibri"/>
                  <a:cs typeface="Calibri"/>
                  <a:sym typeface="Calibri"/>
                </a:rPr>
                <a:t>BEFORE taking or sharing a picture, image or video of someone else</a:t>
              </a:r>
              <a:endParaRPr/>
            </a:p>
          </p:txBody>
        </p:sp>
        <p:sp>
          <p:nvSpPr>
            <p:cNvPr id="210" name="Google Shape;210;p12"/>
            <p:cNvSpPr txBox="1"/>
            <p:nvPr/>
          </p:nvSpPr>
          <p:spPr>
            <a:xfrm>
              <a:off x="2060588" y="4012442"/>
              <a:ext cx="2828736" cy="2139103"/>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None/>
              </a:pPr>
              <a:r>
                <a:rPr lang="en-IE" sz="1800" b="1" i="0" u="none" strike="noStrike" cap="none">
                  <a:solidFill>
                    <a:schemeClr val="lt1"/>
                  </a:solidFill>
                  <a:latin typeface="Calibri"/>
                  <a:ea typeface="Calibri"/>
                  <a:cs typeface="Calibri"/>
                  <a:sym typeface="Calibri"/>
                </a:rPr>
                <a:t>Consider the consequences ! </a:t>
              </a:r>
              <a:endParaRPr/>
            </a:p>
            <a:p>
              <a:pPr marL="0" marR="0" lvl="0" indent="0" algn="ctr" rtl="0">
                <a:lnSpc>
                  <a:spcPct val="90000"/>
                </a:lnSpc>
                <a:spcBef>
                  <a:spcPts val="0"/>
                </a:spcBef>
                <a:spcAft>
                  <a:spcPts val="0"/>
                </a:spcAft>
                <a:buNone/>
              </a:pPr>
              <a:endParaRPr sz="1800" b="1"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r>
                <a:rPr lang="en-IE" sz="1800" b="1" i="0" u="none" strike="noStrike" cap="none">
                  <a:solidFill>
                    <a:schemeClr val="lt1"/>
                  </a:solidFill>
                  <a:latin typeface="Calibri"/>
                  <a:ea typeface="Calibri"/>
                  <a:cs typeface="Calibri"/>
                  <a:sym typeface="Calibri"/>
                </a:rPr>
                <a:t> </a:t>
              </a:r>
              <a:r>
                <a:rPr lang="en-IE" sz="1800" b="0" i="0" u="none" strike="noStrike" cap="none">
                  <a:solidFill>
                    <a:schemeClr val="lt1"/>
                  </a:solidFill>
                  <a:latin typeface="Calibri"/>
                  <a:ea typeface="Calibri"/>
                  <a:cs typeface="Calibri"/>
                  <a:sym typeface="Calibri"/>
                </a:rPr>
                <a:t>Once you post you lose control of the content</a:t>
              </a:r>
              <a:endParaRPr/>
            </a:p>
          </p:txBody>
        </p:sp>
        <p:sp>
          <p:nvSpPr>
            <p:cNvPr id="211" name="Google Shape;211;p12"/>
            <p:cNvSpPr txBox="1"/>
            <p:nvPr/>
          </p:nvSpPr>
          <p:spPr>
            <a:xfrm>
              <a:off x="4925537" y="3773540"/>
              <a:ext cx="3046411" cy="2474892"/>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None/>
              </a:pPr>
              <a:endParaRPr sz="1800" b="1"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r>
                <a:rPr lang="en-IE" sz="1800" b="1" i="0" u="none" strike="noStrike" cap="none">
                  <a:solidFill>
                    <a:schemeClr val="lt1"/>
                  </a:solidFill>
                  <a:latin typeface="Calibri"/>
                  <a:ea typeface="Calibri"/>
                  <a:cs typeface="Calibri"/>
                  <a:sym typeface="Calibri"/>
                </a:rPr>
                <a:t>Think about your actions!</a:t>
              </a:r>
              <a:endParaRPr/>
            </a:p>
            <a:p>
              <a:pPr marL="0" marR="0" lvl="0" indent="0" algn="ctr" rtl="0">
                <a:lnSpc>
                  <a:spcPct val="90000"/>
                </a:lnSpc>
                <a:spcBef>
                  <a:spcPts val="0"/>
                </a:spcBef>
                <a:spcAft>
                  <a:spcPts val="0"/>
                </a:spcAft>
                <a:buNone/>
              </a:pPr>
              <a:endParaRPr sz="1800" b="1"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r>
                <a:rPr lang="en-IE" sz="1800" b="0" i="0" u="none" strike="noStrike" cap="none">
                  <a:solidFill>
                    <a:schemeClr val="lt1"/>
                  </a:solidFill>
                  <a:latin typeface="Calibri"/>
                  <a:ea typeface="Calibri"/>
                  <a:cs typeface="Calibri"/>
                  <a:sym typeface="Calibri"/>
                </a:rPr>
                <a:t>How might my action impact the other person?</a:t>
              </a:r>
              <a:endParaRPr/>
            </a:p>
          </p:txBody>
        </p:sp>
        <p:sp>
          <p:nvSpPr>
            <p:cNvPr id="212" name="Google Shape;212;p12"/>
            <p:cNvSpPr txBox="1"/>
            <p:nvPr/>
          </p:nvSpPr>
          <p:spPr>
            <a:xfrm>
              <a:off x="8122835" y="4118474"/>
              <a:ext cx="2468403" cy="2474892"/>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None/>
              </a:pPr>
              <a:r>
                <a:rPr lang="en-IE" sz="1800" b="1" i="0" u="none" strike="noStrike" cap="none">
                  <a:solidFill>
                    <a:schemeClr val="lt1"/>
                  </a:solidFill>
                  <a:latin typeface="Calibri"/>
                  <a:ea typeface="Calibri"/>
                  <a:cs typeface="Calibri"/>
                  <a:sym typeface="Calibri"/>
                </a:rPr>
                <a:t>Self-reflect !</a:t>
              </a:r>
              <a:endParaRPr/>
            </a:p>
            <a:p>
              <a:pPr marL="0" marR="0" lvl="0" indent="0" algn="ctr" rtl="0">
                <a:lnSpc>
                  <a:spcPct val="90000"/>
                </a:lnSpc>
                <a:spcBef>
                  <a:spcPts val="0"/>
                </a:spcBef>
                <a:spcAft>
                  <a:spcPts val="0"/>
                </a:spcAft>
                <a:buNone/>
              </a:pPr>
              <a:endParaRPr sz="1800" b="1"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endParaRPr sz="1800" b="1"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r>
                <a:rPr lang="en-IE" sz="1800" b="0" i="0" u="none" strike="noStrike" cap="none">
                  <a:solidFill>
                    <a:schemeClr val="lt1"/>
                  </a:solidFill>
                  <a:latin typeface="Calibri"/>
                  <a:ea typeface="Calibri"/>
                  <a:cs typeface="Calibri"/>
                  <a:sym typeface="Calibri"/>
                </a:rPr>
                <a:t>Am I being empathetic towards the other person?</a:t>
              </a:r>
              <a:endParaRPr/>
            </a:p>
          </p:txBody>
        </p:sp>
        <p:pic>
          <p:nvPicPr>
            <p:cNvPr id="213" name="Google Shape;213;p12" descr="Lightbulb"/>
            <p:cNvPicPr preferRelativeResize="0"/>
            <p:nvPr/>
          </p:nvPicPr>
          <p:blipFill rotWithShape="1">
            <a:blip r:embed="rId4">
              <a:alphaModFix/>
            </a:blip>
            <a:srcRect/>
            <a:stretch/>
          </p:blipFill>
          <p:spPr>
            <a:xfrm>
              <a:off x="135883" y="2716213"/>
              <a:ext cx="914400" cy="914400"/>
            </a:xfrm>
            <a:prstGeom prst="rect">
              <a:avLst/>
            </a:prstGeom>
            <a:noFill/>
            <a:ln>
              <a:noFill/>
            </a:ln>
          </p:spPr>
        </p:pic>
        <p:pic>
          <p:nvPicPr>
            <p:cNvPr id="214" name="Google Shape;214;p12" descr="Lightbulb"/>
            <p:cNvPicPr preferRelativeResize="0"/>
            <p:nvPr/>
          </p:nvPicPr>
          <p:blipFill rotWithShape="1">
            <a:blip r:embed="rId4">
              <a:alphaModFix/>
            </a:blip>
            <a:srcRect/>
            <a:stretch/>
          </p:blipFill>
          <p:spPr>
            <a:xfrm>
              <a:off x="3082283" y="2716213"/>
              <a:ext cx="914400" cy="914400"/>
            </a:xfrm>
            <a:prstGeom prst="rect">
              <a:avLst/>
            </a:prstGeom>
            <a:noFill/>
            <a:ln>
              <a:noFill/>
            </a:ln>
          </p:spPr>
        </p:pic>
        <p:pic>
          <p:nvPicPr>
            <p:cNvPr id="215" name="Google Shape;215;p12" descr="Lightbulb"/>
            <p:cNvPicPr preferRelativeResize="0"/>
            <p:nvPr/>
          </p:nvPicPr>
          <p:blipFill rotWithShape="1">
            <a:blip r:embed="rId4">
              <a:alphaModFix/>
            </a:blip>
            <a:srcRect/>
            <a:stretch/>
          </p:blipFill>
          <p:spPr>
            <a:xfrm>
              <a:off x="6028683" y="2716213"/>
              <a:ext cx="914400" cy="914400"/>
            </a:xfrm>
            <a:prstGeom prst="rect">
              <a:avLst/>
            </a:prstGeom>
            <a:noFill/>
            <a:ln>
              <a:noFill/>
            </a:ln>
          </p:spPr>
        </p:pic>
        <p:pic>
          <p:nvPicPr>
            <p:cNvPr id="216" name="Google Shape;216;p12" descr="Lightbulb"/>
            <p:cNvPicPr preferRelativeResize="0"/>
            <p:nvPr/>
          </p:nvPicPr>
          <p:blipFill rotWithShape="1">
            <a:blip r:embed="rId4">
              <a:alphaModFix/>
            </a:blip>
            <a:srcRect/>
            <a:stretch/>
          </p:blipFill>
          <p:spPr>
            <a:xfrm>
              <a:off x="8949683" y="2716213"/>
              <a:ext cx="914400" cy="914400"/>
            </a:xfrm>
            <a:prstGeom prst="rect">
              <a:avLst/>
            </a:prstGeom>
            <a:noFill/>
            <a:ln>
              <a:noFill/>
            </a:ln>
          </p:spPr>
        </p:pic>
        <p:pic>
          <p:nvPicPr>
            <p:cNvPr id="217" name="Google Shape;217;p12" descr="Lightbulb"/>
            <p:cNvPicPr preferRelativeResize="0"/>
            <p:nvPr/>
          </p:nvPicPr>
          <p:blipFill rotWithShape="1">
            <a:blip r:embed="rId4">
              <a:alphaModFix/>
            </a:blip>
            <a:srcRect/>
            <a:stretch/>
          </p:blipFill>
          <p:spPr>
            <a:xfrm>
              <a:off x="11906089" y="2716213"/>
              <a:ext cx="914400" cy="914400"/>
            </a:xfrm>
            <a:prstGeom prst="rect">
              <a:avLst/>
            </a:prstGeom>
            <a:noFill/>
            <a:ln>
              <a:noFill/>
            </a:ln>
          </p:spPr>
        </p:pic>
        <p:sp>
          <p:nvSpPr>
            <p:cNvPr id="218" name="Google Shape;218;p12"/>
            <p:cNvSpPr txBox="1"/>
            <p:nvPr/>
          </p:nvSpPr>
          <p:spPr>
            <a:xfrm>
              <a:off x="11066611" y="4095386"/>
              <a:ext cx="2468401" cy="2362962"/>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IE" sz="1800" b="1" i="0" u="none" strike="noStrike" cap="none">
                  <a:solidFill>
                    <a:schemeClr val="lt1"/>
                  </a:solidFill>
                  <a:latin typeface="Calibri"/>
                  <a:ea typeface="Calibri"/>
                  <a:cs typeface="Calibri"/>
                  <a:sym typeface="Calibri"/>
                </a:rPr>
                <a:t>Ask yourself !</a:t>
              </a:r>
              <a:endParaRPr/>
            </a:p>
            <a:p>
              <a:pPr marL="0" marR="0" lvl="0" indent="0" algn="ctr" rtl="0">
                <a:lnSpc>
                  <a:spcPct val="100000"/>
                </a:lnSpc>
                <a:spcBef>
                  <a:spcPts val="0"/>
                </a:spcBef>
                <a:spcAft>
                  <a:spcPts val="0"/>
                </a:spcAft>
                <a:buNone/>
              </a:pPr>
              <a:endParaRPr sz="18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IE" sz="1800" b="0" i="0" u="none" strike="noStrike" cap="none">
                  <a:solidFill>
                    <a:schemeClr val="lt1"/>
                  </a:solidFill>
                  <a:latin typeface="Calibri"/>
                  <a:ea typeface="Calibri"/>
                  <a:cs typeface="Calibri"/>
                  <a:sym typeface="Calibri"/>
                </a:rPr>
                <a:t>Am I being a good friend online?</a:t>
              </a:r>
              <a:endParaRPr/>
            </a:p>
          </p:txBody>
        </p:sp>
      </p:gr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12</a:t>
            </a:fld>
            <a:endParaRPr lang="en-I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2"/>
          <p:cNvPicPr preferRelativeResize="0"/>
          <p:nvPr/>
        </p:nvPicPr>
        <p:blipFill rotWithShape="1">
          <a:blip r:embed="rId3">
            <a:alphaModFix/>
          </a:blip>
          <a:srcRect/>
          <a:stretch/>
        </p:blipFill>
        <p:spPr>
          <a:xfrm>
            <a:off x="945473" y="197950"/>
            <a:ext cx="10301054" cy="6462099"/>
          </a:xfrm>
          <a:prstGeom prst="rect">
            <a:avLst/>
          </a:prstGeom>
          <a:noFill/>
          <a:ln>
            <a:noFill/>
          </a:ln>
        </p:spPr>
      </p:pic>
      <p:sp>
        <p:nvSpPr>
          <p:cNvPr id="306" name="Google Shape;306;p22"/>
          <p:cNvSpPr txBox="1"/>
          <p:nvPr/>
        </p:nvSpPr>
        <p:spPr>
          <a:xfrm>
            <a:off x="2199503" y="593124"/>
            <a:ext cx="7784756" cy="93631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IE" sz="4400" b="0" i="0" u="none" strike="noStrike" cap="none">
                <a:solidFill>
                  <a:schemeClr val="accent1"/>
                </a:solidFill>
                <a:latin typeface="Calibri"/>
                <a:ea typeface="Calibri"/>
                <a:cs typeface="Calibri"/>
                <a:sym typeface="Calibri"/>
              </a:rPr>
              <a:t>Help &amp; Support</a:t>
            </a:r>
            <a:endParaRPr sz="1400" b="0" i="0" u="none" strike="noStrike" cap="none">
              <a:solidFill>
                <a:srgbClr val="000000"/>
              </a:solidFill>
              <a:latin typeface="Arial"/>
              <a:ea typeface="Arial"/>
              <a:cs typeface="Arial"/>
              <a:sym typeface="Arial"/>
            </a:endParaRPr>
          </a:p>
        </p:txBody>
      </p:sp>
      <p:pic>
        <p:nvPicPr>
          <p:cNvPr id="307" name="Google Shape;307;p22"/>
          <p:cNvPicPr preferRelativeResize="0"/>
          <p:nvPr/>
        </p:nvPicPr>
        <p:blipFill rotWithShape="1">
          <a:blip r:embed="rId4">
            <a:alphaModFix/>
          </a:blip>
          <a:srcRect t="18745" b="18743"/>
          <a:stretch/>
        </p:blipFill>
        <p:spPr>
          <a:xfrm>
            <a:off x="4838968" y="3162696"/>
            <a:ext cx="1654531" cy="1034235"/>
          </a:xfrm>
          <a:prstGeom prst="rect">
            <a:avLst/>
          </a:prstGeom>
          <a:noFill/>
          <a:ln>
            <a:noFill/>
          </a:ln>
        </p:spPr>
      </p:pic>
      <p:pic>
        <p:nvPicPr>
          <p:cNvPr id="308" name="Google Shape;308;p22"/>
          <p:cNvPicPr preferRelativeResize="0"/>
          <p:nvPr/>
        </p:nvPicPr>
        <p:blipFill rotWithShape="1">
          <a:blip r:embed="rId5">
            <a:alphaModFix/>
          </a:blip>
          <a:srcRect/>
          <a:stretch/>
        </p:blipFill>
        <p:spPr>
          <a:xfrm rot="-502850">
            <a:off x="2962047" y="3257703"/>
            <a:ext cx="1365528" cy="844221"/>
          </a:xfrm>
          <a:prstGeom prst="rect">
            <a:avLst/>
          </a:prstGeom>
          <a:noFill/>
          <a:ln>
            <a:noFill/>
          </a:ln>
        </p:spPr>
      </p:pic>
      <p:pic>
        <p:nvPicPr>
          <p:cNvPr id="309" name="Google Shape;309;p22"/>
          <p:cNvPicPr preferRelativeResize="0"/>
          <p:nvPr/>
        </p:nvPicPr>
        <p:blipFill rotWithShape="1">
          <a:blip r:embed="rId6">
            <a:alphaModFix/>
          </a:blip>
          <a:srcRect/>
          <a:stretch/>
        </p:blipFill>
        <p:spPr>
          <a:xfrm>
            <a:off x="6934444" y="3436303"/>
            <a:ext cx="2491257" cy="519605"/>
          </a:xfrm>
          <a:prstGeom prst="rect">
            <a:avLst/>
          </a:prstGeom>
          <a:noFill/>
          <a:ln>
            <a:noFill/>
          </a:ln>
        </p:spPr>
      </p:pic>
      <p:pic>
        <p:nvPicPr>
          <p:cNvPr id="310" name="Google Shape;310;p22"/>
          <p:cNvPicPr preferRelativeResize="0"/>
          <p:nvPr/>
        </p:nvPicPr>
        <p:blipFill rotWithShape="1">
          <a:blip r:embed="rId7">
            <a:alphaModFix/>
          </a:blip>
          <a:srcRect/>
          <a:stretch/>
        </p:blipFill>
        <p:spPr>
          <a:xfrm>
            <a:off x="8196288" y="4417764"/>
            <a:ext cx="1322285" cy="765785"/>
          </a:xfrm>
          <a:prstGeom prst="rect">
            <a:avLst/>
          </a:prstGeom>
          <a:noFill/>
          <a:ln>
            <a:noFill/>
          </a:ln>
        </p:spPr>
      </p:pic>
      <p:pic>
        <p:nvPicPr>
          <p:cNvPr id="311" name="Google Shape;311;p22"/>
          <p:cNvPicPr preferRelativeResize="0"/>
          <p:nvPr/>
        </p:nvPicPr>
        <p:blipFill rotWithShape="1">
          <a:blip r:embed="rId8">
            <a:alphaModFix/>
          </a:blip>
          <a:srcRect/>
          <a:stretch/>
        </p:blipFill>
        <p:spPr>
          <a:xfrm>
            <a:off x="2548187" y="4517546"/>
            <a:ext cx="2636671" cy="733066"/>
          </a:xfrm>
          <a:prstGeom prst="rect">
            <a:avLst/>
          </a:prstGeom>
          <a:noFill/>
          <a:ln>
            <a:noFill/>
          </a:ln>
        </p:spPr>
      </p:pic>
      <p:cxnSp>
        <p:nvCxnSpPr>
          <p:cNvPr id="313" name="Google Shape;313;p22"/>
          <p:cNvCxnSpPr/>
          <p:nvPr/>
        </p:nvCxnSpPr>
        <p:spPr>
          <a:xfrm>
            <a:off x="4381808" y="1561670"/>
            <a:ext cx="3427662" cy="0"/>
          </a:xfrm>
          <a:prstGeom prst="straightConnector1">
            <a:avLst/>
          </a:prstGeom>
          <a:noFill/>
          <a:ln w="19050" cap="flat" cmpd="sng">
            <a:solidFill>
              <a:schemeClr val="accent2"/>
            </a:solidFill>
            <a:prstDash val="solid"/>
            <a:miter lim="800000"/>
            <a:headEnd type="none" w="sm" len="sm"/>
            <a:tailEnd type="none" w="sm" len="sm"/>
          </a:ln>
        </p:spPr>
      </p:cxnSp>
      <p:sp>
        <p:nvSpPr>
          <p:cNvPr id="314" name="Google Shape;314;p22"/>
          <p:cNvSpPr txBox="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IE" sz="900" b="1" i="0" u="none" strike="noStrike" cap="none">
                <a:solidFill>
                  <a:srgbClr val="99459A"/>
                </a:solidFill>
                <a:latin typeface="Calibri"/>
                <a:ea typeface="Calibri"/>
                <a:cs typeface="Calibri"/>
                <a:sym typeface="Calibri"/>
              </a:rPr>
              <a:t>F</a:t>
            </a:r>
            <a:r>
              <a:rPr lang="en-IE" sz="900" b="1" i="0" u="none" strike="noStrike" cap="none">
                <a:solidFill>
                  <a:srgbClr val="DB156F"/>
                </a:solidFill>
                <a:latin typeface="Calibri"/>
                <a:ea typeface="Calibri"/>
                <a:cs typeface="Calibri"/>
                <a:sym typeface="Calibri"/>
              </a:rPr>
              <a:t>U</a:t>
            </a:r>
            <a:r>
              <a:rPr lang="en-IE" sz="900" b="1" i="0" u="none" strike="noStrike" cap="none">
                <a:solidFill>
                  <a:srgbClr val="ED1C27"/>
                </a:solidFill>
                <a:latin typeface="Calibri"/>
                <a:ea typeface="Calibri"/>
                <a:cs typeface="Calibri"/>
                <a:sym typeface="Calibri"/>
              </a:rPr>
              <a:t>S</a:t>
            </a:r>
            <a:r>
              <a:rPr lang="en-IE" sz="900" b="1" i="0" u="none" strike="noStrike" cap="none">
                <a:solidFill>
                  <a:srgbClr val="FFC000"/>
                </a:solidFill>
                <a:latin typeface="Calibri"/>
                <a:ea typeface="Calibri"/>
                <a:cs typeface="Calibri"/>
                <a:sym typeface="Calibri"/>
              </a:rPr>
              <a:t>E</a:t>
            </a:r>
            <a:r>
              <a:rPr lang="en-IE" sz="900" b="0" i="0" u="none" strike="noStrike" cap="none">
                <a:solidFill>
                  <a:srgbClr val="898989"/>
                </a:solidFill>
                <a:latin typeface="Calibri"/>
                <a:ea typeface="Calibri"/>
                <a:cs typeface="Calibri"/>
                <a:sym typeface="Calibri"/>
              </a:rPr>
              <a:t>  </a:t>
            </a:r>
            <a:r>
              <a:rPr lang="en-IE" sz="900" b="0" i="0" u="none" strike="noStrike" cap="none">
                <a:solidFill>
                  <a:srgbClr val="4C4D4C"/>
                </a:solidFill>
                <a:latin typeface="Calibri"/>
                <a:ea typeface="Calibri"/>
                <a:cs typeface="Calibri"/>
                <a:sym typeface="Calibri"/>
              </a:rPr>
              <a:t>|  ANTI- BULLYING &amp; ONLINE SAFETY PROGRAMME</a:t>
            </a:r>
            <a:endParaRPr sz="900" b="0" i="0" u="none" strike="noStrike" cap="none">
              <a:solidFill>
                <a:srgbClr val="4C4D4C"/>
              </a:solidFill>
              <a:latin typeface="Calibri"/>
              <a:ea typeface="Calibri"/>
              <a:cs typeface="Calibri"/>
              <a:sym typeface="Calibri"/>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2756" y="4301168"/>
            <a:ext cx="1951364" cy="890840"/>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4390" y="1395148"/>
            <a:ext cx="3835682" cy="1695895"/>
          </a:xfrm>
          <a:prstGeom prst="rect">
            <a:avLst/>
          </a:prstGeom>
        </p:spPr>
      </p:pic>
    </p:spTree>
    <p:extLst>
      <p:ext uri="{BB962C8B-B14F-4D97-AF65-F5344CB8AC3E}">
        <p14:creationId xmlns:p14="http://schemas.microsoft.com/office/powerpoint/2010/main" val="876741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g1244a4fd4e7_0_261"/>
          <p:cNvSpPr txBox="1">
            <a:spLocks noGrp="1"/>
          </p:cNvSpPr>
          <p:nvPr>
            <p:ph type="ctrTitle"/>
          </p:nvPr>
        </p:nvSpPr>
        <p:spPr>
          <a:xfrm>
            <a:off x="1524000" y="118433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7200"/>
              <a:buFont typeface="Calibri"/>
              <a:buNone/>
            </a:pPr>
            <a:r>
              <a:rPr lang="en-IE" sz="7200">
                <a:solidFill>
                  <a:schemeClr val="accent1"/>
                </a:solidFill>
                <a:latin typeface="Calibri"/>
                <a:ea typeface="Calibri"/>
                <a:cs typeface="Calibri"/>
                <a:sym typeface="Calibri"/>
              </a:rPr>
              <a:t>TH</a:t>
            </a:r>
            <a:r>
              <a:rPr lang="en-IE" sz="7200">
                <a:solidFill>
                  <a:schemeClr val="accent2"/>
                </a:solidFill>
                <a:latin typeface="Calibri"/>
                <a:ea typeface="Calibri"/>
                <a:cs typeface="Calibri"/>
                <a:sym typeface="Calibri"/>
              </a:rPr>
              <a:t>AN</a:t>
            </a:r>
            <a:r>
              <a:rPr lang="en-IE" sz="7200">
                <a:solidFill>
                  <a:schemeClr val="accent3"/>
                </a:solidFill>
                <a:latin typeface="Calibri"/>
                <a:ea typeface="Calibri"/>
                <a:cs typeface="Calibri"/>
                <a:sym typeface="Calibri"/>
              </a:rPr>
              <a:t>K</a:t>
            </a:r>
            <a:r>
              <a:rPr lang="en-IE" sz="7200">
                <a:solidFill>
                  <a:schemeClr val="accent4"/>
                </a:solidFill>
                <a:latin typeface="Calibri"/>
                <a:ea typeface="Calibri"/>
                <a:cs typeface="Calibri"/>
                <a:sym typeface="Calibri"/>
              </a:rPr>
              <a:t> </a:t>
            </a:r>
            <a:r>
              <a:rPr lang="en-IE" sz="7200">
                <a:solidFill>
                  <a:schemeClr val="accent3"/>
                </a:solidFill>
                <a:latin typeface="Calibri"/>
                <a:ea typeface="Calibri"/>
                <a:cs typeface="Calibri"/>
                <a:sym typeface="Calibri"/>
              </a:rPr>
              <a:t>Y</a:t>
            </a:r>
            <a:r>
              <a:rPr lang="en-IE" sz="7200">
                <a:solidFill>
                  <a:schemeClr val="accent4"/>
                </a:solidFill>
                <a:latin typeface="Calibri"/>
                <a:ea typeface="Calibri"/>
                <a:cs typeface="Calibri"/>
                <a:sym typeface="Calibri"/>
              </a:rPr>
              <a:t>OU</a:t>
            </a:r>
            <a:endParaRPr>
              <a:latin typeface="Calibri"/>
              <a:ea typeface="Calibri"/>
              <a:cs typeface="Calibri"/>
              <a:sym typeface="Calibri"/>
            </a:endParaRPr>
          </a:p>
        </p:txBody>
      </p:sp>
      <p:sp>
        <p:nvSpPr>
          <p:cNvPr id="240" name="Google Shape;240;g1244a4fd4e7_0_261"/>
          <p:cNvSpPr txBox="1">
            <a:spLocks noGrp="1"/>
          </p:cNvSpPr>
          <p:nvPr>
            <p:ph type="subTitle" idx="1"/>
          </p:nvPr>
        </p:nvSpPr>
        <p:spPr>
          <a:xfrm>
            <a:off x="1524000" y="366400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n-IE">
                <a:solidFill>
                  <a:schemeClr val="dk1"/>
                </a:solidFill>
                <a:latin typeface="Calibri"/>
                <a:ea typeface="Calibri"/>
                <a:cs typeface="Calibri"/>
                <a:sym typeface="Calibri"/>
              </a:rPr>
              <a:t>For more information, please go to </a:t>
            </a:r>
            <a:r>
              <a:rPr lang="en-IE" u="sng">
                <a:solidFill>
                  <a:schemeClr val="dk1"/>
                </a:solidFill>
                <a:latin typeface="Calibri"/>
                <a:ea typeface="Calibri"/>
                <a:cs typeface="Calibri"/>
                <a:sym typeface="Calibri"/>
              </a:rPr>
              <a:t>www.antibullyingcentre.ie/fuse</a:t>
            </a:r>
            <a:endParaRPr u="sng">
              <a:solidFill>
                <a:schemeClr val="dk1"/>
              </a:solidFill>
              <a:latin typeface="Calibri"/>
              <a:ea typeface="Calibri"/>
              <a:cs typeface="Calibri"/>
              <a:sym typeface="Calibri"/>
            </a:endParaRPr>
          </a:p>
        </p:txBody>
      </p:sp>
      <p:cxnSp>
        <p:nvCxnSpPr>
          <p:cNvPr id="241" name="Google Shape;241;g1244a4fd4e7_0_261"/>
          <p:cNvCxnSpPr/>
          <p:nvPr/>
        </p:nvCxnSpPr>
        <p:spPr>
          <a:xfrm>
            <a:off x="4065814" y="3429000"/>
            <a:ext cx="4147500" cy="0"/>
          </a:xfrm>
          <a:prstGeom prst="straightConnector1">
            <a:avLst/>
          </a:prstGeom>
          <a:noFill/>
          <a:ln w="9525" cap="flat" cmpd="sng">
            <a:solidFill>
              <a:schemeClr val="lt1"/>
            </a:solidFill>
            <a:prstDash val="solid"/>
            <a:miter lim="800000"/>
            <a:headEnd type="none" w="sm" len="sm"/>
            <a:tailEnd type="none" w="sm" len="sm"/>
          </a:ln>
        </p:spPr>
      </p:cxnSp>
      <p:pic>
        <p:nvPicPr>
          <p:cNvPr id="242" name="Google Shape;242;g1244a4fd4e7_0_261"/>
          <p:cNvPicPr preferRelativeResize="0"/>
          <p:nvPr/>
        </p:nvPicPr>
        <p:blipFill rotWithShape="1">
          <a:blip r:embed="rId3">
            <a:alphaModFix/>
          </a:blip>
          <a:srcRect/>
          <a:stretch/>
        </p:blipFill>
        <p:spPr>
          <a:xfrm>
            <a:off x="4322909" y="4198884"/>
            <a:ext cx="3633269" cy="2567450"/>
          </a:xfrm>
          <a:prstGeom prst="rect">
            <a:avLst/>
          </a:prstGeom>
          <a:noFill/>
          <a:ln>
            <a:noFill/>
          </a:ln>
        </p:spPr>
      </p:pic>
      <p:pic>
        <p:nvPicPr>
          <p:cNvPr id="243" name="Google Shape;243;g1244a4fd4e7_0_261"/>
          <p:cNvPicPr preferRelativeResize="0"/>
          <p:nvPr/>
        </p:nvPicPr>
        <p:blipFill rotWithShape="1">
          <a:blip r:embed="rId4">
            <a:alphaModFix/>
          </a:blip>
          <a:srcRect/>
          <a:stretch/>
        </p:blipFill>
        <p:spPr>
          <a:xfrm>
            <a:off x="8533624" y="4103070"/>
            <a:ext cx="3238281" cy="2368850"/>
          </a:xfrm>
          <a:prstGeom prst="rect">
            <a:avLst/>
          </a:prstGeom>
          <a:noFill/>
          <a:ln>
            <a:noFill/>
          </a:ln>
        </p:spPr>
      </p:pic>
      <p:sp>
        <p:nvSpPr>
          <p:cNvPr id="244" name="Google Shape;244;g1244a4fd4e7_0_261"/>
          <p:cNvSpPr/>
          <p:nvPr/>
        </p:nvSpPr>
        <p:spPr>
          <a:xfrm rot="10800000" flipH="1">
            <a:off x="838199" y="6041252"/>
            <a:ext cx="10515600" cy="3600"/>
          </a:xfrm>
          <a:prstGeom prst="rect">
            <a:avLst/>
          </a:prstGeom>
          <a:solidFill>
            <a:srgbClr val="FFFFFF"/>
          </a:solidFill>
          <a:ln>
            <a:noFill/>
          </a:ln>
        </p:spPr>
      </p:sp>
      <p:cxnSp>
        <p:nvCxnSpPr>
          <p:cNvPr id="245" name="Google Shape;245;g1244a4fd4e7_0_261"/>
          <p:cNvCxnSpPr/>
          <p:nvPr/>
        </p:nvCxnSpPr>
        <p:spPr>
          <a:xfrm>
            <a:off x="4065814" y="3429000"/>
            <a:ext cx="4147457" cy="0"/>
          </a:xfrm>
          <a:prstGeom prst="straightConnector1">
            <a:avLst/>
          </a:prstGeom>
          <a:noFill/>
          <a:ln w="9525" cap="flat" cmpd="sng">
            <a:solidFill>
              <a:schemeClr val="dk1"/>
            </a:solidFill>
            <a:prstDash val="solid"/>
            <a:round/>
            <a:headEnd type="none" w="sm" len="sm"/>
            <a:tailEnd type="none" w="sm" len="sm"/>
          </a:ln>
        </p:spPr>
      </p:cxn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14</a:t>
            </a:fld>
            <a:endParaRPr lang="en-I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None/>
            </a:pPr>
            <a:r>
              <a:rPr lang="en-IE">
                <a:solidFill>
                  <a:schemeClr val="accent5"/>
                </a:solidFill>
              </a:rPr>
              <a:t>In this lesson we will learn…..</a:t>
            </a:r>
            <a:endParaRPr>
              <a:solidFill>
                <a:schemeClr val="accent5"/>
              </a:solidFill>
            </a:endParaRPr>
          </a:p>
        </p:txBody>
      </p:sp>
      <p:sp>
        <p:nvSpPr>
          <p:cNvPr id="71" name="Google Shape;71;p3"/>
          <p:cNvSpPr txBox="1">
            <a:spLocks noGrp="1"/>
          </p:cNvSpPr>
          <p:nvPr>
            <p:ph type="body" idx="1"/>
          </p:nvPr>
        </p:nvSpPr>
        <p:spPr>
          <a:xfrm>
            <a:off x="905916" y="1976502"/>
            <a:ext cx="9312504" cy="3280804"/>
          </a:xfrm>
          <a:prstGeom prst="rect">
            <a:avLst/>
          </a:prstGeom>
          <a:noFill/>
          <a:ln>
            <a:noFill/>
          </a:ln>
        </p:spPr>
        <p:txBody>
          <a:bodyPr spcFirstLastPara="1" wrap="square" lIns="91425" tIns="45700" rIns="91425" bIns="45700" anchor="t" anchorCtr="0">
            <a:normAutofit fontScale="77500" lnSpcReduction="20000"/>
          </a:bodyPr>
          <a:lstStyle/>
          <a:p>
            <a:pPr marL="457200" lvl="0" indent="-342900" algn="l" rtl="0">
              <a:lnSpc>
                <a:spcPct val="90000"/>
              </a:lnSpc>
              <a:spcBef>
                <a:spcPts val="1000"/>
              </a:spcBef>
              <a:spcAft>
                <a:spcPts val="0"/>
              </a:spcAft>
              <a:buClr>
                <a:schemeClr val="accent5"/>
              </a:buClr>
              <a:buSzPct val="64516"/>
              <a:buChar char="•"/>
            </a:pPr>
            <a:r>
              <a:rPr lang="en-IE" sz="3600">
                <a:solidFill>
                  <a:schemeClr val="accent1"/>
                </a:solidFill>
              </a:rPr>
              <a:t>What is permission?</a:t>
            </a:r>
            <a:endParaRPr/>
          </a:p>
          <a:p>
            <a:pPr marL="457200" lvl="0" indent="-228600" algn="l" rtl="0">
              <a:lnSpc>
                <a:spcPct val="90000"/>
              </a:lnSpc>
              <a:spcBef>
                <a:spcPts val="1000"/>
              </a:spcBef>
              <a:spcAft>
                <a:spcPts val="0"/>
              </a:spcAft>
              <a:buClr>
                <a:schemeClr val="accent5"/>
              </a:buClr>
              <a:buSzPct val="64516"/>
              <a:buNone/>
            </a:pPr>
            <a:endParaRPr sz="3600">
              <a:solidFill>
                <a:schemeClr val="accent1"/>
              </a:solidFill>
            </a:endParaRPr>
          </a:p>
          <a:p>
            <a:pPr marL="457200" lvl="0" indent="-342900" algn="l" rtl="0">
              <a:lnSpc>
                <a:spcPct val="90000"/>
              </a:lnSpc>
              <a:spcBef>
                <a:spcPts val="1000"/>
              </a:spcBef>
              <a:spcAft>
                <a:spcPts val="0"/>
              </a:spcAft>
              <a:buClr>
                <a:schemeClr val="accent5"/>
              </a:buClr>
              <a:buSzPct val="64516"/>
              <a:buChar char="•"/>
            </a:pPr>
            <a:r>
              <a:rPr lang="en-IE" sz="3600">
                <a:solidFill>
                  <a:schemeClr val="accent1"/>
                </a:solidFill>
              </a:rPr>
              <a:t>What is responsible sharing of images and videos?</a:t>
            </a:r>
            <a:endParaRPr/>
          </a:p>
          <a:p>
            <a:pPr marL="457200" lvl="0" indent="-228600" algn="l" rtl="0">
              <a:lnSpc>
                <a:spcPct val="90000"/>
              </a:lnSpc>
              <a:spcBef>
                <a:spcPts val="1000"/>
              </a:spcBef>
              <a:spcAft>
                <a:spcPts val="0"/>
              </a:spcAft>
              <a:buClr>
                <a:schemeClr val="accent5"/>
              </a:buClr>
              <a:buSzPct val="64516"/>
              <a:buNone/>
            </a:pPr>
            <a:endParaRPr sz="3600">
              <a:solidFill>
                <a:schemeClr val="accent1"/>
              </a:solidFill>
            </a:endParaRPr>
          </a:p>
          <a:p>
            <a:pPr marL="457200" lvl="0" indent="-342900" algn="l" rtl="0">
              <a:lnSpc>
                <a:spcPct val="90000"/>
              </a:lnSpc>
              <a:spcBef>
                <a:spcPts val="1000"/>
              </a:spcBef>
              <a:spcAft>
                <a:spcPts val="0"/>
              </a:spcAft>
              <a:buClr>
                <a:schemeClr val="accent5"/>
              </a:buClr>
              <a:buSzPct val="64516"/>
              <a:buChar char="•"/>
            </a:pPr>
            <a:r>
              <a:rPr lang="en-IE" sz="3600">
                <a:solidFill>
                  <a:schemeClr val="accent1"/>
                </a:solidFill>
              </a:rPr>
              <a:t>What is Empathy? </a:t>
            </a:r>
            <a:endParaRPr/>
          </a:p>
          <a:p>
            <a:pPr marL="457200" lvl="0" indent="-228600" algn="l" rtl="0">
              <a:lnSpc>
                <a:spcPct val="90000"/>
              </a:lnSpc>
              <a:spcBef>
                <a:spcPts val="1000"/>
              </a:spcBef>
              <a:spcAft>
                <a:spcPts val="0"/>
              </a:spcAft>
              <a:buClr>
                <a:schemeClr val="accent5"/>
              </a:buClr>
              <a:buSzPct val="64516"/>
              <a:buNone/>
            </a:pPr>
            <a:endParaRPr sz="3600">
              <a:solidFill>
                <a:schemeClr val="accent1"/>
              </a:solidFill>
            </a:endParaRPr>
          </a:p>
          <a:p>
            <a:pPr marL="457200" lvl="0" indent="-342900" algn="l" rtl="0">
              <a:lnSpc>
                <a:spcPct val="90000"/>
              </a:lnSpc>
              <a:spcBef>
                <a:spcPts val="1000"/>
              </a:spcBef>
              <a:spcAft>
                <a:spcPts val="0"/>
              </a:spcAft>
              <a:buClr>
                <a:schemeClr val="accent5"/>
              </a:buClr>
              <a:buSzPct val="64516"/>
              <a:buChar char="•"/>
            </a:pPr>
            <a:r>
              <a:rPr lang="en-IE" sz="3600">
                <a:solidFill>
                  <a:schemeClr val="accent1"/>
                </a:solidFill>
              </a:rPr>
              <a:t>How to be a good friend online</a:t>
            </a:r>
            <a:endParaRPr/>
          </a:p>
        </p:txBody>
      </p:sp>
      <p:sp>
        <p:nvSpPr>
          <p:cNvPr id="72" name="Google Shape;72;p3"/>
          <p:cNvSpPr/>
          <p:nvPr/>
        </p:nvSpPr>
        <p:spPr>
          <a:xfrm rot="10800000" flipH="1">
            <a:off x="838199" y="1614032"/>
            <a:ext cx="10515600" cy="3600"/>
          </a:xfrm>
          <a:prstGeom prst="rect">
            <a:avLst/>
          </a:prstGeom>
          <a:solidFill>
            <a:srgbClr val="FFFFFF"/>
          </a:solidFill>
          <a:ln>
            <a:noFill/>
          </a:ln>
        </p:spPr>
      </p:sp>
      <p:sp>
        <p:nvSpPr>
          <p:cNvPr id="73" name="Google Shape;73;p3"/>
          <p:cNvSpPr/>
          <p:nvPr/>
        </p:nvSpPr>
        <p:spPr>
          <a:xfrm rot="10800000" flipH="1">
            <a:off x="838199" y="6041252"/>
            <a:ext cx="10515600" cy="3600"/>
          </a:xfrm>
          <a:prstGeom prst="rect">
            <a:avLst/>
          </a:prstGeom>
          <a:solidFill>
            <a:srgbClr val="FFFFFF"/>
          </a:solidFill>
          <a:ln>
            <a:noFill/>
          </a:ln>
        </p:spPr>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2</a:t>
            </a:fld>
            <a:endParaRPr lang="en-I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p:nvPr/>
        </p:nvSpPr>
        <p:spPr>
          <a:xfrm>
            <a:off x="-1" y="0"/>
            <a:ext cx="12192000" cy="6858000"/>
          </a:xfrm>
          <a:prstGeom prst="roundRect">
            <a:avLst>
              <a:gd name="adj" fmla="val 0"/>
            </a:avLst>
          </a:prstGeom>
          <a:gradFill>
            <a:gsLst>
              <a:gs pos="0">
                <a:schemeClr val="accent1"/>
              </a:gs>
              <a:gs pos="33000">
                <a:schemeClr val="accent2"/>
              </a:gs>
              <a:gs pos="67000">
                <a:schemeClr val="accent3"/>
              </a:gs>
              <a:gs pos="100000">
                <a:schemeClr val="accent4"/>
              </a:gs>
            </a:gsLst>
            <a:lin ang="189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4" name="Google Shape;84;p2" descr="Badge Question Mark"/>
          <p:cNvPicPr preferRelativeResize="0"/>
          <p:nvPr/>
        </p:nvPicPr>
        <p:blipFill rotWithShape="1">
          <a:blip r:embed="rId3">
            <a:alphaModFix/>
          </a:blip>
          <a:srcRect/>
          <a:stretch/>
        </p:blipFill>
        <p:spPr>
          <a:xfrm>
            <a:off x="4334557" y="567238"/>
            <a:ext cx="3522881" cy="3522881"/>
          </a:xfrm>
          <a:prstGeom prst="rect">
            <a:avLst/>
          </a:prstGeom>
          <a:noFill/>
          <a:ln>
            <a:noFill/>
          </a:ln>
          <a:effectLst>
            <a:outerShdw blurRad="50800" dist="38100" dir="2700000" algn="tl" rotWithShape="0">
              <a:srgbClr val="000000">
                <a:alpha val="40000"/>
              </a:srgbClr>
            </a:outerShdw>
          </a:effectLst>
        </p:spPr>
      </p:pic>
      <p:sp>
        <p:nvSpPr>
          <p:cNvPr id="85" name="Google Shape;85;p2"/>
          <p:cNvSpPr/>
          <p:nvPr/>
        </p:nvSpPr>
        <p:spPr>
          <a:xfrm>
            <a:off x="1723048" y="4090119"/>
            <a:ext cx="8745900" cy="1422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4800"/>
              <a:buFont typeface="Arial"/>
              <a:buNone/>
            </a:pPr>
            <a:r>
              <a:rPr lang="en-IE" sz="4800" b="1" i="0" u="none" strike="noStrike" cap="none">
                <a:solidFill>
                  <a:schemeClr val="lt1"/>
                </a:solidFill>
                <a:latin typeface="Calibri"/>
                <a:ea typeface="Calibri"/>
                <a:cs typeface="Calibri"/>
                <a:sym typeface="Calibri"/>
              </a:rPr>
              <a:t>What is Permission? </a:t>
            </a:r>
            <a:endParaRPr sz="4800" b="1"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4800"/>
              <a:buFont typeface="Arial"/>
              <a:buNone/>
            </a:pPr>
            <a:endParaRPr sz="4800" b="0" i="0" u="none" strike="noStrike" cap="none">
              <a:solidFill>
                <a:schemeClr val="lt1"/>
              </a:solidFill>
              <a:latin typeface="Calibri"/>
              <a:ea typeface="Calibri"/>
              <a:cs typeface="Calibri"/>
              <a:sym typeface="Calibri"/>
            </a:endParaRPr>
          </a:p>
        </p:txBody>
      </p:sp>
      <p:sp>
        <p:nvSpPr>
          <p:cNvPr id="86" name="Google Shape;86;p2"/>
          <p:cNvSpPr/>
          <p:nvPr/>
        </p:nvSpPr>
        <p:spPr>
          <a:xfrm>
            <a:off x="6919782" y="3877758"/>
            <a:ext cx="4226013"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3</a:t>
            </a:fld>
            <a:endParaRPr lang="en-I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4" descr="Idea"/>
          <p:cNvPicPr preferRelativeResize="0"/>
          <p:nvPr/>
        </p:nvPicPr>
        <p:blipFill rotWithShape="1">
          <a:blip r:embed="rId3">
            <a:alphaModFix/>
          </a:blip>
          <a:srcRect/>
          <a:stretch/>
        </p:blipFill>
        <p:spPr>
          <a:xfrm>
            <a:off x="2560235" y="-54538"/>
            <a:ext cx="7738601" cy="7738601"/>
          </a:xfrm>
          <a:prstGeom prst="rect">
            <a:avLst/>
          </a:prstGeom>
          <a:noFill/>
          <a:ln>
            <a:noFill/>
          </a:ln>
        </p:spPr>
      </p:pic>
      <p:sp>
        <p:nvSpPr>
          <p:cNvPr id="93" name="Google Shape;93;p4"/>
          <p:cNvSpPr txBox="1">
            <a:spLocks noGrp="1"/>
          </p:cNvSpPr>
          <p:nvPr>
            <p:ph type="ctrTitle"/>
          </p:nvPr>
        </p:nvSpPr>
        <p:spPr>
          <a:xfrm>
            <a:off x="1520031" y="937404"/>
            <a:ext cx="9144000" cy="103822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400"/>
              <a:buNone/>
            </a:pPr>
            <a:r>
              <a:rPr lang="en-IE" b="1"/>
              <a:t>Things to Think About!</a:t>
            </a:r>
            <a:endParaRPr b="1"/>
          </a:p>
        </p:txBody>
      </p:sp>
      <p:grpSp>
        <p:nvGrpSpPr>
          <p:cNvPr id="94" name="Google Shape;94;p4"/>
          <p:cNvGrpSpPr/>
          <p:nvPr/>
        </p:nvGrpSpPr>
        <p:grpSpPr>
          <a:xfrm>
            <a:off x="2549111" y="2532063"/>
            <a:ext cx="7288635" cy="1282700"/>
            <a:chOff x="2049463" y="2364846"/>
            <a:chExt cx="5780088" cy="1036638"/>
          </a:xfrm>
        </p:grpSpPr>
        <p:sp>
          <p:nvSpPr>
            <p:cNvPr id="95" name="Google Shape;95;p4"/>
            <p:cNvSpPr/>
            <p:nvPr/>
          </p:nvSpPr>
          <p:spPr>
            <a:xfrm>
              <a:off x="2049463" y="2364846"/>
              <a:ext cx="1116013" cy="1036638"/>
            </a:xfrm>
            <a:custGeom>
              <a:avLst/>
              <a:gdLst/>
              <a:ahLst/>
              <a:cxnLst/>
              <a:rect l="l" t="t" r="r" b="b"/>
              <a:pathLst>
                <a:path w="154" h="140" extrusionOk="0">
                  <a:moveTo>
                    <a:pt x="148" y="54"/>
                  </a:moveTo>
                  <a:cubicBezTo>
                    <a:pt x="127" y="17"/>
                    <a:pt x="127" y="17"/>
                    <a:pt x="127" y="17"/>
                  </a:cubicBezTo>
                  <a:cubicBezTo>
                    <a:pt x="121" y="6"/>
                    <a:pt x="110" y="0"/>
                    <a:pt x="98" y="0"/>
                  </a:cubicBezTo>
                  <a:cubicBezTo>
                    <a:pt x="56" y="0"/>
                    <a:pt x="56" y="0"/>
                    <a:pt x="56" y="0"/>
                  </a:cubicBezTo>
                  <a:cubicBezTo>
                    <a:pt x="44" y="0"/>
                    <a:pt x="33" y="6"/>
                    <a:pt x="27" y="17"/>
                  </a:cubicBezTo>
                  <a:cubicBezTo>
                    <a:pt x="6" y="54"/>
                    <a:pt x="6" y="54"/>
                    <a:pt x="6" y="54"/>
                  </a:cubicBezTo>
                  <a:cubicBezTo>
                    <a:pt x="0" y="64"/>
                    <a:pt x="0" y="76"/>
                    <a:pt x="6" y="87"/>
                  </a:cubicBezTo>
                  <a:cubicBezTo>
                    <a:pt x="27" y="124"/>
                    <a:pt x="27" y="124"/>
                    <a:pt x="27" y="124"/>
                  </a:cubicBezTo>
                  <a:cubicBezTo>
                    <a:pt x="33" y="134"/>
                    <a:pt x="44" y="140"/>
                    <a:pt x="56" y="140"/>
                  </a:cubicBezTo>
                  <a:cubicBezTo>
                    <a:pt x="98" y="140"/>
                    <a:pt x="98" y="140"/>
                    <a:pt x="98" y="140"/>
                  </a:cubicBezTo>
                  <a:cubicBezTo>
                    <a:pt x="110" y="140"/>
                    <a:pt x="121" y="134"/>
                    <a:pt x="127" y="124"/>
                  </a:cubicBezTo>
                  <a:cubicBezTo>
                    <a:pt x="148" y="87"/>
                    <a:pt x="148" y="87"/>
                    <a:pt x="148" y="87"/>
                  </a:cubicBezTo>
                  <a:cubicBezTo>
                    <a:pt x="154" y="76"/>
                    <a:pt x="154" y="64"/>
                    <a:pt x="148" y="5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4"/>
            <p:cNvSpPr/>
            <p:nvPr/>
          </p:nvSpPr>
          <p:spPr>
            <a:xfrm>
              <a:off x="4376738" y="2364846"/>
              <a:ext cx="1123950" cy="1036638"/>
            </a:xfrm>
            <a:custGeom>
              <a:avLst/>
              <a:gdLst/>
              <a:ahLst/>
              <a:cxnLst/>
              <a:rect l="l" t="t" r="r" b="b"/>
              <a:pathLst>
                <a:path w="155" h="140" extrusionOk="0">
                  <a:moveTo>
                    <a:pt x="149" y="54"/>
                  </a:moveTo>
                  <a:cubicBezTo>
                    <a:pt x="128" y="17"/>
                    <a:pt x="128" y="17"/>
                    <a:pt x="128" y="17"/>
                  </a:cubicBezTo>
                  <a:cubicBezTo>
                    <a:pt x="122" y="6"/>
                    <a:pt x="111" y="0"/>
                    <a:pt x="99" y="0"/>
                  </a:cubicBezTo>
                  <a:cubicBezTo>
                    <a:pt x="56" y="0"/>
                    <a:pt x="56" y="0"/>
                    <a:pt x="56" y="0"/>
                  </a:cubicBezTo>
                  <a:cubicBezTo>
                    <a:pt x="44" y="0"/>
                    <a:pt x="33" y="6"/>
                    <a:pt x="27" y="17"/>
                  </a:cubicBezTo>
                  <a:cubicBezTo>
                    <a:pt x="6" y="54"/>
                    <a:pt x="6" y="54"/>
                    <a:pt x="6" y="54"/>
                  </a:cubicBezTo>
                  <a:cubicBezTo>
                    <a:pt x="0" y="64"/>
                    <a:pt x="0" y="76"/>
                    <a:pt x="6" y="87"/>
                  </a:cubicBezTo>
                  <a:cubicBezTo>
                    <a:pt x="27" y="124"/>
                    <a:pt x="27" y="124"/>
                    <a:pt x="27" y="124"/>
                  </a:cubicBezTo>
                  <a:cubicBezTo>
                    <a:pt x="33" y="134"/>
                    <a:pt x="44" y="140"/>
                    <a:pt x="56" y="140"/>
                  </a:cubicBezTo>
                  <a:cubicBezTo>
                    <a:pt x="99" y="140"/>
                    <a:pt x="99" y="140"/>
                    <a:pt x="99" y="140"/>
                  </a:cubicBezTo>
                  <a:cubicBezTo>
                    <a:pt x="111" y="140"/>
                    <a:pt x="122" y="134"/>
                    <a:pt x="128" y="124"/>
                  </a:cubicBezTo>
                  <a:cubicBezTo>
                    <a:pt x="149" y="87"/>
                    <a:pt x="149" y="87"/>
                    <a:pt x="149" y="87"/>
                  </a:cubicBezTo>
                  <a:cubicBezTo>
                    <a:pt x="155" y="76"/>
                    <a:pt x="155" y="64"/>
                    <a:pt x="149" y="5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4"/>
            <p:cNvSpPr/>
            <p:nvPr/>
          </p:nvSpPr>
          <p:spPr>
            <a:xfrm>
              <a:off x="6705601" y="2364846"/>
              <a:ext cx="1123950" cy="1036638"/>
            </a:xfrm>
            <a:custGeom>
              <a:avLst/>
              <a:gdLst/>
              <a:ahLst/>
              <a:cxnLst/>
              <a:rect l="l" t="t" r="r" b="b"/>
              <a:pathLst>
                <a:path w="155" h="140" extrusionOk="0">
                  <a:moveTo>
                    <a:pt x="149" y="54"/>
                  </a:moveTo>
                  <a:cubicBezTo>
                    <a:pt x="128" y="17"/>
                    <a:pt x="128" y="17"/>
                    <a:pt x="128" y="17"/>
                  </a:cubicBezTo>
                  <a:cubicBezTo>
                    <a:pt x="122" y="6"/>
                    <a:pt x="111" y="0"/>
                    <a:pt x="99" y="0"/>
                  </a:cubicBezTo>
                  <a:cubicBezTo>
                    <a:pt x="56" y="0"/>
                    <a:pt x="56" y="0"/>
                    <a:pt x="56" y="0"/>
                  </a:cubicBezTo>
                  <a:cubicBezTo>
                    <a:pt x="45" y="0"/>
                    <a:pt x="34" y="6"/>
                    <a:pt x="28" y="17"/>
                  </a:cubicBezTo>
                  <a:cubicBezTo>
                    <a:pt x="6" y="54"/>
                    <a:pt x="6" y="54"/>
                    <a:pt x="6" y="54"/>
                  </a:cubicBezTo>
                  <a:cubicBezTo>
                    <a:pt x="0" y="64"/>
                    <a:pt x="0" y="76"/>
                    <a:pt x="6" y="87"/>
                  </a:cubicBezTo>
                  <a:cubicBezTo>
                    <a:pt x="28" y="124"/>
                    <a:pt x="28" y="124"/>
                    <a:pt x="28" y="124"/>
                  </a:cubicBezTo>
                  <a:cubicBezTo>
                    <a:pt x="34" y="134"/>
                    <a:pt x="45" y="140"/>
                    <a:pt x="56" y="140"/>
                  </a:cubicBezTo>
                  <a:cubicBezTo>
                    <a:pt x="99" y="140"/>
                    <a:pt x="99" y="140"/>
                    <a:pt x="99" y="140"/>
                  </a:cubicBezTo>
                  <a:cubicBezTo>
                    <a:pt x="111" y="140"/>
                    <a:pt x="122" y="134"/>
                    <a:pt x="128" y="124"/>
                  </a:cubicBezTo>
                  <a:cubicBezTo>
                    <a:pt x="149" y="87"/>
                    <a:pt x="149" y="87"/>
                    <a:pt x="149" y="87"/>
                  </a:cubicBezTo>
                  <a:cubicBezTo>
                    <a:pt x="155" y="76"/>
                    <a:pt x="155" y="64"/>
                    <a:pt x="149" y="5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4"/>
            <p:cNvSpPr/>
            <p:nvPr/>
          </p:nvSpPr>
          <p:spPr>
            <a:xfrm>
              <a:off x="3703638" y="2845859"/>
              <a:ext cx="144463" cy="14922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4"/>
            <p:cNvSpPr/>
            <p:nvPr/>
          </p:nvSpPr>
          <p:spPr>
            <a:xfrm>
              <a:off x="3238501" y="2906184"/>
              <a:ext cx="1066800" cy="22225"/>
            </a:xfrm>
            <a:custGeom>
              <a:avLst/>
              <a:gdLst/>
              <a:ahLst/>
              <a:cxnLst/>
              <a:rect l="l" t="t" r="r" b="b"/>
              <a:pathLst>
                <a:path w="147" h="3" extrusionOk="0">
                  <a:moveTo>
                    <a:pt x="146" y="3"/>
                  </a:moveTo>
                  <a:cubicBezTo>
                    <a:pt x="2" y="3"/>
                    <a:pt x="2" y="3"/>
                    <a:pt x="2" y="3"/>
                  </a:cubicBezTo>
                  <a:cubicBezTo>
                    <a:pt x="1" y="3"/>
                    <a:pt x="0" y="3"/>
                    <a:pt x="0" y="2"/>
                  </a:cubicBezTo>
                  <a:cubicBezTo>
                    <a:pt x="0" y="1"/>
                    <a:pt x="1" y="0"/>
                    <a:pt x="2" y="0"/>
                  </a:cubicBezTo>
                  <a:cubicBezTo>
                    <a:pt x="146" y="0"/>
                    <a:pt x="146" y="0"/>
                    <a:pt x="146" y="0"/>
                  </a:cubicBezTo>
                  <a:cubicBezTo>
                    <a:pt x="146" y="0"/>
                    <a:pt x="147" y="1"/>
                    <a:pt x="147" y="2"/>
                  </a:cubicBezTo>
                  <a:cubicBezTo>
                    <a:pt x="147" y="3"/>
                    <a:pt x="146" y="3"/>
                    <a:pt x="146"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4"/>
            <p:cNvSpPr/>
            <p:nvPr/>
          </p:nvSpPr>
          <p:spPr>
            <a:xfrm>
              <a:off x="6030913" y="2845859"/>
              <a:ext cx="144463" cy="14922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4"/>
            <p:cNvSpPr/>
            <p:nvPr/>
          </p:nvSpPr>
          <p:spPr>
            <a:xfrm>
              <a:off x="5573713" y="2906184"/>
              <a:ext cx="1058863" cy="22225"/>
            </a:xfrm>
            <a:custGeom>
              <a:avLst/>
              <a:gdLst/>
              <a:ahLst/>
              <a:cxnLst/>
              <a:rect l="l" t="t" r="r" b="b"/>
              <a:pathLst>
                <a:path w="146" h="3" extrusionOk="0">
                  <a:moveTo>
                    <a:pt x="145" y="3"/>
                  </a:moveTo>
                  <a:cubicBezTo>
                    <a:pt x="1" y="3"/>
                    <a:pt x="1" y="3"/>
                    <a:pt x="1" y="3"/>
                  </a:cubicBezTo>
                  <a:cubicBezTo>
                    <a:pt x="0" y="3"/>
                    <a:pt x="0" y="3"/>
                    <a:pt x="0" y="2"/>
                  </a:cubicBezTo>
                  <a:cubicBezTo>
                    <a:pt x="0" y="1"/>
                    <a:pt x="0" y="0"/>
                    <a:pt x="1" y="0"/>
                  </a:cubicBezTo>
                  <a:cubicBezTo>
                    <a:pt x="145" y="0"/>
                    <a:pt x="145" y="0"/>
                    <a:pt x="145" y="0"/>
                  </a:cubicBezTo>
                  <a:cubicBezTo>
                    <a:pt x="146" y="0"/>
                    <a:pt x="146" y="1"/>
                    <a:pt x="146" y="2"/>
                  </a:cubicBezTo>
                  <a:cubicBezTo>
                    <a:pt x="146" y="3"/>
                    <a:pt x="146" y="3"/>
                    <a:pt x="145"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2" name="Google Shape;102;p4"/>
          <p:cNvSpPr txBox="1"/>
          <p:nvPr/>
        </p:nvSpPr>
        <p:spPr>
          <a:xfrm>
            <a:off x="1764318" y="3979717"/>
            <a:ext cx="3018245" cy="1754326"/>
          </a:xfrm>
          <a:prstGeom prst="rect">
            <a:avLst/>
          </a:prstGeom>
          <a:noFill/>
          <a:ln>
            <a:noFill/>
          </a:ln>
        </p:spPr>
        <p:txBody>
          <a:bodyPr spcFirstLastPara="1" wrap="square" lIns="91425" tIns="45700" rIns="91425" bIns="45700" anchor="ctr" anchorCtr="0">
            <a:spAutoFit/>
          </a:bodyPr>
          <a:lstStyle/>
          <a:p>
            <a:pPr marL="25400" marR="0" lvl="0" indent="0" algn="ctr" rtl="0">
              <a:lnSpc>
                <a:spcPct val="90000"/>
              </a:lnSpc>
              <a:spcBef>
                <a:spcPts val="0"/>
              </a:spcBef>
              <a:spcAft>
                <a:spcPts val="0"/>
              </a:spcAft>
              <a:buNone/>
            </a:pPr>
            <a:r>
              <a:rPr lang="en-IE" sz="2400" b="0" i="0" u="none" strike="noStrike" cap="none">
                <a:solidFill>
                  <a:schemeClr val="lt1"/>
                </a:solidFill>
                <a:latin typeface="Calibri"/>
                <a:ea typeface="Calibri"/>
                <a:cs typeface="Calibri"/>
                <a:sym typeface="Calibri"/>
              </a:rPr>
              <a:t>We should always get </a:t>
            </a:r>
            <a:r>
              <a:rPr lang="en-IE" sz="2400" b="1" i="0" u="none" strike="noStrike" cap="none">
                <a:solidFill>
                  <a:schemeClr val="lt1"/>
                </a:solidFill>
                <a:latin typeface="Calibri"/>
                <a:ea typeface="Calibri"/>
                <a:cs typeface="Calibri"/>
                <a:sym typeface="Calibri"/>
              </a:rPr>
              <a:t>permission</a:t>
            </a:r>
            <a:r>
              <a:rPr lang="en-IE" sz="2400" b="0" i="0" u="none" strike="noStrike" cap="none">
                <a:solidFill>
                  <a:schemeClr val="lt1"/>
                </a:solidFill>
                <a:latin typeface="Calibri"/>
                <a:ea typeface="Calibri"/>
                <a:cs typeface="Calibri"/>
                <a:sym typeface="Calibri"/>
              </a:rPr>
              <a:t> before </a:t>
            </a:r>
            <a:r>
              <a:rPr lang="en-IE" sz="2400" b="1" i="0" u="none" strike="noStrike" cap="none">
                <a:solidFill>
                  <a:schemeClr val="lt1"/>
                </a:solidFill>
                <a:latin typeface="Calibri"/>
                <a:ea typeface="Calibri"/>
                <a:cs typeface="Calibri"/>
                <a:sym typeface="Calibri"/>
              </a:rPr>
              <a:t>taking</a:t>
            </a:r>
            <a:r>
              <a:rPr lang="en-IE" sz="2400" b="0" i="0" u="none" strike="noStrike" cap="none">
                <a:solidFill>
                  <a:schemeClr val="lt1"/>
                </a:solidFill>
                <a:latin typeface="Calibri"/>
                <a:ea typeface="Calibri"/>
                <a:cs typeface="Calibri"/>
                <a:sym typeface="Calibri"/>
              </a:rPr>
              <a:t> a picture or recording a video of someone else</a:t>
            </a:r>
            <a:endParaRPr/>
          </a:p>
        </p:txBody>
      </p:sp>
      <p:sp>
        <p:nvSpPr>
          <p:cNvPr id="103" name="Google Shape;103;p4"/>
          <p:cNvSpPr txBox="1"/>
          <p:nvPr/>
        </p:nvSpPr>
        <p:spPr>
          <a:xfrm>
            <a:off x="4797014" y="3952683"/>
            <a:ext cx="2828736" cy="1754326"/>
          </a:xfrm>
          <a:prstGeom prst="rect">
            <a:avLst/>
          </a:prstGeom>
          <a:noFill/>
          <a:ln>
            <a:noFill/>
          </a:ln>
        </p:spPr>
        <p:txBody>
          <a:bodyPr spcFirstLastPara="1" wrap="square" lIns="91425" tIns="45700" rIns="91425" bIns="45700" anchor="ctr" anchorCtr="0">
            <a:spAutoFit/>
          </a:bodyPr>
          <a:lstStyle/>
          <a:p>
            <a:pPr marL="25400" marR="0" lvl="0" indent="0" algn="ctr" rtl="0">
              <a:lnSpc>
                <a:spcPct val="90000"/>
              </a:lnSpc>
              <a:spcBef>
                <a:spcPts val="0"/>
              </a:spcBef>
              <a:spcAft>
                <a:spcPts val="0"/>
              </a:spcAft>
              <a:buNone/>
            </a:pPr>
            <a:r>
              <a:rPr lang="en-IE" sz="2400" b="0" i="0" u="none" strike="noStrike" cap="none">
                <a:solidFill>
                  <a:schemeClr val="lt1"/>
                </a:solidFill>
                <a:latin typeface="Calibri"/>
                <a:ea typeface="Calibri"/>
                <a:cs typeface="Calibri"/>
                <a:sym typeface="Calibri"/>
              </a:rPr>
              <a:t>We should always get </a:t>
            </a:r>
            <a:r>
              <a:rPr lang="en-IE" sz="2400" b="1" i="0" u="none" strike="noStrike" cap="none">
                <a:solidFill>
                  <a:schemeClr val="lt1"/>
                </a:solidFill>
                <a:latin typeface="Calibri"/>
                <a:ea typeface="Calibri"/>
                <a:cs typeface="Calibri"/>
                <a:sym typeface="Calibri"/>
              </a:rPr>
              <a:t>permission</a:t>
            </a:r>
            <a:r>
              <a:rPr lang="en-IE" sz="2400" b="0" i="0" u="none" strike="noStrike" cap="none">
                <a:solidFill>
                  <a:schemeClr val="lt1"/>
                </a:solidFill>
                <a:latin typeface="Calibri"/>
                <a:ea typeface="Calibri"/>
                <a:cs typeface="Calibri"/>
                <a:sym typeface="Calibri"/>
              </a:rPr>
              <a:t> before </a:t>
            </a:r>
            <a:r>
              <a:rPr lang="en-IE" sz="2400" b="1" i="0" u="none" strike="noStrike" cap="none">
                <a:solidFill>
                  <a:schemeClr val="lt1"/>
                </a:solidFill>
                <a:latin typeface="Calibri"/>
                <a:ea typeface="Calibri"/>
                <a:cs typeface="Calibri"/>
                <a:sym typeface="Calibri"/>
              </a:rPr>
              <a:t>sharing</a:t>
            </a:r>
            <a:r>
              <a:rPr lang="en-IE" sz="2400" b="0" i="0" u="none" strike="noStrike" cap="none">
                <a:solidFill>
                  <a:schemeClr val="lt1"/>
                </a:solidFill>
                <a:latin typeface="Calibri"/>
                <a:ea typeface="Calibri"/>
                <a:cs typeface="Calibri"/>
                <a:sym typeface="Calibri"/>
              </a:rPr>
              <a:t> a picture or video of someone else </a:t>
            </a:r>
            <a:endParaRPr/>
          </a:p>
        </p:txBody>
      </p:sp>
      <p:sp>
        <p:nvSpPr>
          <p:cNvPr id="104" name="Google Shape;104;p4"/>
          <p:cNvSpPr txBox="1"/>
          <p:nvPr/>
        </p:nvSpPr>
        <p:spPr>
          <a:xfrm>
            <a:off x="7959285" y="4005209"/>
            <a:ext cx="2437757" cy="1754326"/>
          </a:xfrm>
          <a:prstGeom prst="rect">
            <a:avLst/>
          </a:prstGeom>
          <a:noFill/>
          <a:ln>
            <a:noFill/>
          </a:ln>
        </p:spPr>
        <p:txBody>
          <a:bodyPr spcFirstLastPara="1" wrap="square" lIns="91425" tIns="45700" rIns="91425" bIns="45700" anchor="ctr" anchorCtr="0">
            <a:spAutoFit/>
          </a:bodyPr>
          <a:lstStyle/>
          <a:p>
            <a:pPr marL="25400" marR="0" lvl="0" indent="0" algn="ctr" rtl="0">
              <a:lnSpc>
                <a:spcPct val="90000"/>
              </a:lnSpc>
              <a:spcBef>
                <a:spcPts val="0"/>
              </a:spcBef>
              <a:spcAft>
                <a:spcPts val="0"/>
              </a:spcAft>
              <a:buNone/>
            </a:pPr>
            <a:r>
              <a:rPr lang="en-IE" sz="2400" b="0" i="0" u="none" strike="noStrike" cap="none">
                <a:solidFill>
                  <a:schemeClr val="lt1"/>
                </a:solidFill>
                <a:latin typeface="Calibri"/>
                <a:ea typeface="Calibri"/>
                <a:cs typeface="Calibri"/>
                <a:sym typeface="Calibri"/>
              </a:rPr>
              <a:t>Once you share an image or video online, you lose control of the content</a:t>
            </a:r>
            <a:endParaRPr/>
          </a:p>
        </p:txBody>
      </p:sp>
      <p:pic>
        <p:nvPicPr>
          <p:cNvPr id="105" name="Google Shape;105;p4" descr="Lightbulb"/>
          <p:cNvPicPr preferRelativeResize="0"/>
          <p:nvPr/>
        </p:nvPicPr>
        <p:blipFill rotWithShape="1">
          <a:blip r:embed="rId4">
            <a:alphaModFix/>
          </a:blip>
          <a:srcRect/>
          <a:stretch/>
        </p:blipFill>
        <p:spPr>
          <a:xfrm>
            <a:off x="2816241" y="2716213"/>
            <a:ext cx="914400" cy="914400"/>
          </a:xfrm>
          <a:prstGeom prst="rect">
            <a:avLst/>
          </a:prstGeom>
          <a:noFill/>
          <a:ln>
            <a:noFill/>
          </a:ln>
        </p:spPr>
      </p:pic>
      <p:pic>
        <p:nvPicPr>
          <p:cNvPr id="106" name="Google Shape;106;p4" descr="Lightbulb"/>
          <p:cNvPicPr preferRelativeResize="0"/>
          <p:nvPr/>
        </p:nvPicPr>
        <p:blipFill rotWithShape="1">
          <a:blip r:embed="rId4">
            <a:alphaModFix/>
          </a:blip>
          <a:srcRect/>
          <a:stretch/>
        </p:blipFill>
        <p:spPr>
          <a:xfrm>
            <a:off x="5762641" y="2716213"/>
            <a:ext cx="914400" cy="914400"/>
          </a:xfrm>
          <a:prstGeom prst="rect">
            <a:avLst/>
          </a:prstGeom>
          <a:noFill/>
          <a:ln>
            <a:noFill/>
          </a:ln>
        </p:spPr>
      </p:pic>
      <p:pic>
        <p:nvPicPr>
          <p:cNvPr id="107" name="Google Shape;107;p4" descr="Lightbulb"/>
          <p:cNvPicPr preferRelativeResize="0"/>
          <p:nvPr/>
        </p:nvPicPr>
        <p:blipFill rotWithShape="1">
          <a:blip r:embed="rId4">
            <a:alphaModFix/>
          </a:blip>
          <a:srcRect/>
          <a:stretch/>
        </p:blipFill>
        <p:spPr>
          <a:xfrm>
            <a:off x="8709041" y="2716213"/>
            <a:ext cx="914400" cy="914400"/>
          </a:xfrm>
          <a:prstGeom prst="rect">
            <a:avLst/>
          </a:prstGeom>
          <a:noFill/>
          <a:ln>
            <a:noFill/>
          </a:ln>
        </p:spPr>
      </p:pic>
      <p:sp>
        <p:nvSpPr>
          <p:cNvPr id="108" name="Google Shape;108;p4"/>
          <p:cNvSpPr txBox="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IE" sz="900" b="1" i="0" u="none" strike="noStrike" cap="none">
                <a:solidFill>
                  <a:schemeClr val="accent1"/>
                </a:solidFill>
                <a:latin typeface="Calibri"/>
                <a:ea typeface="Calibri"/>
                <a:cs typeface="Calibri"/>
                <a:sym typeface="Calibri"/>
              </a:rPr>
              <a:t>F</a:t>
            </a:r>
            <a:r>
              <a:rPr lang="en-IE" sz="900" b="1" i="0" u="none" strike="noStrike" cap="none">
                <a:solidFill>
                  <a:schemeClr val="accent2"/>
                </a:solidFill>
                <a:latin typeface="Calibri"/>
                <a:ea typeface="Calibri"/>
                <a:cs typeface="Calibri"/>
                <a:sym typeface="Calibri"/>
              </a:rPr>
              <a:t>U</a:t>
            </a:r>
            <a:r>
              <a:rPr lang="en-IE" sz="900" b="1" i="0" u="none" strike="noStrike" cap="none">
                <a:solidFill>
                  <a:schemeClr val="accent3"/>
                </a:solidFill>
                <a:latin typeface="Calibri"/>
                <a:ea typeface="Calibri"/>
                <a:cs typeface="Calibri"/>
                <a:sym typeface="Calibri"/>
              </a:rPr>
              <a:t>S</a:t>
            </a:r>
            <a:r>
              <a:rPr lang="en-IE" sz="900" b="1" i="0" u="none" strike="noStrike" cap="none">
                <a:solidFill>
                  <a:schemeClr val="accent4"/>
                </a:solidFill>
                <a:latin typeface="Calibri"/>
                <a:ea typeface="Calibri"/>
                <a:cs typeface="Calibri"/>
                <a:sym typeface="Calibri"/>
              </a:rPr>
              <a:t>E</a:t>
            </a:r>
            <a:r>
              <a:rPr lang="en-IE" sz="900" b="0" i="0" u="none" strike="noStrike" cap="none">
                <a:solidFill>
                  <a:srgbClr val="000000"/>
                </a:solidFill>
                <a:latin typeface="Calibri"/>
                <a:ea typeface="Calibri"/>
                <a:cs typeface="Calibri"/>
                <a:sym typeface="Calibri"/>
              </a:rPr>
              <a:t>  </a:t>
            </a:r>
            <a:r>
              <a:rPr lang="en-IE" sz="900" b="0" i="0" u="none" strike="noStrike" cap="none">
                <a:solidFill>
                  <a:schemeClr val="lt1"/>
                </a:solidFill>
                <a:latin typeface="Calibri"/>
                <a:ea typeface="Calibri"/>
                <a:cs typeface="Calibri"/>
                <a:sym typeface="Calibri"/>
              </a:rPr>
              <a:t>|  ANTI- BULLYING &amp; ONLINE SAFETY PROGRAMME</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4</a:t>
            </a:fld>
            <a:endParaRPr lang="en-I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a:spLocks noGrp="1"/>
          </p:cNvSpPr>
          <p:nvPr>
            <p:ph type="subTitle" idx="1"/>
          </p:nvPr>
        </p:nvSpPr>
        <p:spPr>
          <a:xfrm>
            <a:off x="1523999" y="1151554"/>
            <a:ext cx="9144000" cy="13704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lt1"/>
              </a:buClr>
              <a:buSzPts val="2400"/>
              <a:buNone/>
            </a:pPr>
            <a:endParaRPr sz="4000" b="1" u="sng"/>
          </a:p>
          <a:p>
            <a:pPr marL="457200" lvl="0" indent="-406400" algn="ctr" rtl="0">
              <a:lnSpc>
                <a:spcPct val="90000"/>
              </a:lnSpc>
              <a:spcBef>
                <a:spcPts val="1000"/>
              </a:spcBef>
              <a:spcAft>
                <a:spcPts val="0"/>
              </a:spcAft>
              <a:buClr>
                <a:schemeClr val="lt1"/>
              </a:buClr>
              <a:buSzPts val="2400"/>
              <a:buNone/>
            </a:pPr>
            <a:r>
              <a:rPr lang="en-IE" sz="4000" b="1" u="sng"/>
              <a:t>Scenario</a:t>
            </a:r>
            <a:endParaRPr sz="4000" b="1" u="sng"/>
          </a:p>
          <a:p>
            <a:pPr marL="457200" lvl="0" indent="-406400" algn="ctr" rtl="0">
              <a:lnSpc>
                <a:spcPct val="90000"/>
              </a:lnSpc>
              <a:spcBef>
                <a:spcPts val="1000"/>
              </a:spcBef>
              <a:spcAft>
                <a:spcPts val="0"/>
              </a:spcAft>
              <a:buClr>
                <a:schemeClr val="lt1"/>
              </a:buClr>
              <a:buSzPts val="2400"/>
              <a:buNone/>
            </a:pPr>
            <a:r>
              <a:rPr lang="en-IE" sz="4700" b="1" u="sng"/>
              <a:t>About Maria</a:t>
            </a:r>
            <a:endParaRPr sz="2300" b="1" u="sng"/>
          </a:p>
          <a:p>
            <a:pPr marL="457200" lvl="0" indent="-406400" algn="ctr" rtl="0">
              <a:lnSpc>
                <a:spcPct val="90000"/>
              </a:lnSpc>
              <a:spcBef>
                <a:spcPts val="1000"/>
              </a:spcBef>
              <a:spcAft>
                <a:spcPts val="0"/>
              </a:spcAft>
              <a:buClr>
                <a:schemeClr val="lt1"/>
              </a:buClr>
              <a:buSzPts val="2400"/>
              <a:buNone/>
            </a:pPr>
            <a:endParaRPr sz="4000" u="sng"/>
          </a:p>
          <a:p>
            <a:pPr marL="457200" lvl="0" indent="-406400" algn="ctr" rtl="0">
              <a:lnSpc>
                <a:spcPct val="90000"/>
              </a:lnSpc>
              <a:spcBef>
                <a:spcPts val="1000"/>
              </a:spcBef>
              <a:spcAft>
                <a:spcPts val="0"/>
              </a:spcAft>
              <a:buClr>
                <a:schemeClr val="lt1"/>
              </a:buClr>
              <a:buSzPts val="2400"/>
              <a:buNone/>
            </a:pPr>
            <a:r>
              <a:rPr lang="en-IE" sz="4000"/>
              <a:t> </a:t>
            </a:r>
            <a:endParaRPr sz="4000"/>
          </a:p>
        </p:txBody>
      </p:sp>
      <p:pic>
        <p:nvPicPr>
          <p:cNvPr id="116" name="Google Shape;116;p5"/>
          <p:cNvPicPr preferRelativeResize="0"/>
          <p:nvPr/>
        </p:nvPicPr>
        <p:blipFill>
          <a:blip r:embed="rId3">
            <a:alphaModFix/>
          </a:blip>
          <a:stretch>
            <a:fillRect/>
          </a:stretch>
        </p:blipFill>
        <p:spPr>
          <a:xfrm>
            <a:off x="8795448" y="4590875"/>
            <a:ext cx="3396552" cy="2267125"/>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5</a:t>
            </a:fld>
            <a:endParaRPr lang="en-I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p:nvPr/>
        </p:nvSpPr>
        <p:spPr>
          <a:xfrm>
            <a:off x="0" y="-77840"/>
            <a:ext cx="5413513" cy="6935840"/>
          </a:xfrm>
          <a:prstGeom prst="roundRect">
            <a:avLst>
              <a:gd name="adj" fmla="val 0"/>
            </a:avLst>
          </a:prstGeom>
          <a:gradFill>
            <a:gsLst>
              <a:gs pos="0">
                <a:schemeClr val="accent1"/>
              </a:gs>
              <a:gs pos="33000">
                <a:schemeClr val="accent2"/>
              </a:gs>
              <a:gs pos="67000">
                <a:schemeClr val="accent3"/>
              </a:gs>
              <a:gs pos="100000">
                <a:schemeClr val="accent4"/>
              </a:gs>
            </a:gsLst>
            <a:lin ang="189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3" name="Google Shape;123;p6"/>
          <p:cNvSpPr/>
          <p:nvPr/>
        </p:nvSpPr>
        <p:spPr>
          <a:xfrm>
            <a:off x="682487" y="3733186"/>
            <a:ext cx="3790591" cy="1421928"/>
          </a:xfrm>
          <a:prstGeom prst="rect">
            <a:avLst/>
          </a:prstGeom>
          <a:noFill/>
          <a:ln>
            <a:noFill/>
          </a:ln>
        </p:spPr>
        <p:txBody>
          <a:bodyPr spcFirstLastPara="1" wrap="square" lIns="91425" tIns="45700" rIns="91425" bIns="45700" anchor="t" anchorCtr="0">
            <a:spAutoFit/>
          </a:bodyPr>
          <a:lstStyle/>
          <a:p>
            <a:pPr marL="114300" marR="0" lvl="0" indent="0" algn="ctr" rtl="0">
              <a:lnSpc>
                <a:spcPct val="90000"/>
              </a:lnSpc>
              <a:spcBef>
                <a:spcPts val="0"/>
              </a:spcBef>
              <a:spcAft>
                <a:spcPts val="0"/>
              </a:spcAft>
              <a:buNone/>
            </a:pPr>
            <a:r>
              <a:rPr lang="en-IE" sz="3200" b="1" i="0" u="none" strike="noStrike" cap="none">
                <a:solidFill>
                  <a:schemeClr val="lt1"/>
                </a:solidFill>
                <a:latin typeface="Calibri"/>
                <a:ea typeface="Calibri"/>
                <a:cs typeface="Calibri"/>
                <a:sym typeface="Calibri"/>
              </a:rPr>
              <a:t>Complete the activity and discuss your answers</a:t>
            </a:r>
            <a:endParaRPr sz="3200" b="0" i="0" u="none" strike="noStrike" cap="none">
              <a:solidFill>
                <a:srgbClr val="000000"/>
              </a:solidFill>
              <a:latin typeface="Arial"/>
              <a:ea typeface="Arial"/>
              <a:cs typeface="Arial"/>
              <a:sym typeface="Arial"/>
            </a:endParaRPr>
          </a:p>
        </p:txBody>
      </p:sp>
      <p:sp>
        <p:nvSpPr>
          <p:cNvPr id="124" name="Google Shape;124;p6"/>
          <p:cNvSpPr txBox="1"/>
          <p:nvPr/>
        </p:nvSpPr>
        <p:spPr>
          <a:xfrm>
            <a:off x="838200" y="1799251"/>
            <a:ext cx="3513683" cy="1325563"/>
          </a:xfrm>
          <a:prstGeom prst="rect">
            <a:avLst/>
          </a:prstGeom>
          <a:noFill/>
          <a:ln>
            <a:noFill/>
          </a:ln>
        </p:spPr>
        <p:txBody>
          <a:bodyPr spcFirstLastPara="1" wrap="square" lIns="91425" tIns="45700" rIns="91425" bIns="45700" anchor="t" anchorCtr="0">
            <a:normAutofit/>
          </a:bodyPr>
          <a:lstStyle/>
          <a:p>
            <a:pPr marL="114300" marR="0" lvl="0" indent="0" algn="ctr" rtl="0">
              <a:lnSpc>
                <a:spcPct val="90000"/>
              </a:lnSpc>
              <a:spcBef>
                <a:spcPts val="0"/>
              </a:spcBef>
              <a:spcAft>
                <a:spcPts val="0"/>
              </a:spcAft>
              <a:buClr>
                <a:srgbClr val="000000"/>
              </a:buClr>
              <a:buSzPts val="1800"/>
              <a:buFont typeface="Arial"/>
              <a:buNone/>
            </a:pPr>
            <a:r>
              <a:rPr lang="en-IE" sz="4400" b="1" i="0" u="none" strike="noStrike" cap="none">
                <a:solidFill>
                  <a:schemeClr val="lt1"/>
                </a:solidFill>
                <a:latin typeface="Calibri"/>
                <a:ea typeface="Calibri"/>
                <a:cs typeface="Calibri"/>
                <a:sym typeface="Calibri"/>
              </a:rPr>
              <a:t>Activity 1.1</a:t>
            </a:r>
            <a:endParaRPr/>
          </a:p>
          <a:p>
            <a:pPr marL="114300" marR="0" lvl="0" indent="0" algn="ctr" rtl="0">
              <a:lnSpc>
                <a:spcPct val="90000"/>
              </a:lnSpc>
              <a:spcBef>
                <a:spcPts val="0"/>
              </a:spcBef>
              <a:spcAft>
                <a:spcPts val="0"/>
              </a:spcAft>
              <a:buClr>
                <a:srgbClr val="000000"/>
              </a:buClr>
              <a:buSzPts val="1800"/>
              <a:buFont typeface="Arial"/>
              <a:buNone/>
            </a:pPr>
            <a:r>
              <a:rPr lang="en-IE" sz="4400" b="0" i="0" u="none" strike="noStrike" cap="none">
                <a:solidFill>
                  <a:schemeClr val="lt1"/>
                </a:solidFill>
                <a:latin typeface="Calibri"/>
                <a:ea typeface="Calibri"/>
                <a:cs typeface="Calibri"/>
                <a:sym typeface="Calibri"/>
              </a:rPr>
              <a:t>About Maria</a:t>
            </a:r>
            <a:endParaRPr/>
          </a:p>
        </p:txBody>
      </p:sp>
      <p:sp>
        <p:nvSpPr>
          <p:cNvPr id="125" name="Google Shape;125;p6"/>
          <p:cNvSpPr/>
          <p:nvPr/>
        </p:nvSpPr>
        <p:spPr>
          <a:xfrm>
            <a:off x="6251713" y="764867"/>
            <a:ext cx="5257800" cy="5250426"/>
          </a:xfrm>
          <a:prstGeom prst="rect">
            <a:avLst/>
          </a:prstGeom>
          <a:solidFill>
            <a:schemeClr val="accent1"/>
          </a:solidFill>
          <a:ln w="25400" cap="flat" cmpd="sng">
            <a:solidFill>
              <a:srgbClr val="6F32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 name="Google Shape;126;p6"/>
          <p:cNvSpPr txBox="1"/>
          <p:nvPr/>
        </p:nvSpPr>
        <p:spPr>
          <a:xfrm>
            <a:off x="7140303" y="3124814"/>
            <a:ext cx="3480600" cy="203100"/>
          </a:xfrm>
          <a:prstGeom prst="rect">
            <a:avLst/>
          </a:prstGeom>
          <a:noFill/>
          <a:ln>
            <a:noFill/>
          </a:ln>
        </p:spPr>
        <p:txBody>
          <a:bodyPr spcFirstLastPara="1" wrap="square" lIns="91425" tIns="45700" rIns="91425" bIns="45700" anchor="t" anchorCtr="0">
            <a:spAutoFit/>
          </a:bodyPr>
          <a:lstStyle/>
          <a:p>
            <a:pPr marL="457200" marR="0" lvl="0" indent="-406400" algn="ctr" rtl="0">
              <a:lnSpc>
                <a:spcPct val="90000"/>
              </a:lnSpc>
              <a:spcBef>
                <a:spcPts val="1000"/>
              </a:spcBef>
              <a:spcAft>
                <a:spcPts val="0"/>
              </a:spcAft>
              <a:buClr>
                <a:schemeClr val="lt1"/>
              </a:buClr>
              <a:buSzPts val="2400"/>
              <a:buFont typeface="Arial"/>
              <a:buNone/>
            </a:pPr>
            <a:endParaRPr sz="800" b="1" i="0" u="sng" strike="noStrike" cap="none">
              <a:solidFill>
                <a:srgbClr val="000000"/>
              </a:solidFill>
              <a:latin typeface="Arial"/>
              <a:ea typeface="Arial"/>
              <a:cs typeface="Arial"/>
              <a:sym typeface="Arial"/>
            </a:endParaRPr>
          </a:p>
        </p:txBody>
      </p:sp>
      <p:sp>
        <p:nvSpPr>
          <p:cNvPr id="128" name="Google Shape;128;p6"/>
          <p:cNvSpPr txBox="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IE" sz="900" b="1" i="0" u="none" strike="noStrike" cap="none" dirty="0">
                <a:solidFill>
                  <a:schemeClr val="accent1"/>
                </a:solidFill>
                <a:latin typeface="Calibri"/>
                <a:ea typeface="Calibri"/>
                <a:cs typeface="Calibri"/>
                <a:sym typeface="Calibri"/>
              </a:rPr>
              <a:t>F</a:t>
            </a:r>
            <a:r>
              <a:rPr lang="en-IE" sz="900" b="1" i="0" u="none" strike="noStrike" cap="none" dirty="0">
                <a:solidFill>
                  <a:schemeClr val="accent2"/>
                </a:solidFill>
                <a:latin typeface="Calibri"/>
                <a:ea typeface="Calibri"/>
                <a:cs typeface="Calibri"/>
                <a:sym typeface="Calibri"/>
              </a:rPr>
              <a:t>U</a:t>
            </a:r>
            <a:r>
              <a:rPr lang="en-IE" sz="900" b="1" i="0" u="none" strike="noStrike" cap="none" dirty="0">
                <a:solidFill>
                  <a:schemeClr val="accent3"/>
                </a:solidFill>
                <a:latin typeface="Calibri"/>
                <a:ea typeface="Calibri"/>
                <a:cs typeface="Calibri"/>
                <a:sym typeface="Calibri"/>
              </a:rPr>
              <a:t>S</a:t>
            </a:r>
            <a:r>
              <a:rPr lang="en-IE" sz="900" b="1" i="0" u="none" strike="noStrike" cap="none" dirty="0">
                <a:solidFill>
                  <a:schemeClr val="accent4"/>
                </a:solidFill>
                <a:latin typeface="Calibri"/>
                <a:ea typeface="Calibri"/>
                <a:cs typeface="Calibri"/>
                <a:sym typeface="Calibri"/>
              </a:rPr>
              <a:t>E</a:t>
            </a:r>
            <a:r>
              <a:rPr lang="en-IE" sz="900" b="0" i="0" u="none" strike="noStrike" cap="none" dirty="0">
                <a:solidFill>
                  <a:srgbClr val="000000"/>
                </a:solidFill>
                <a:latin typeface="Calibri"/>
                <a:ea typeface="Calibri"/>
                <a:cs typeface="Calibri"/>
                <a:sym typeface="Calibri"/>
              </a:rPr>
              <a:t>  </a:t>
            </a:r>
            <a:r>
              <a:rPr lang="en-IE" sz="900" b="0" i="0" u="none" strike="noStrike" cap="none" dirty="0">
                <a:solidFill>
                  <a:schemeClr val="lt1"/>
                </a:solidFill>
                <a:latin typeface="Calibri"/>
                <a:ea typeface="Calibri"/>
                <a:cs typeface="Calibri"/>
                <a:sym typeface="Calibri"/>
              </a:rPr>
              <a:t>|  ANTI- BULLYING &amp; ONLINE SAFETY PROGRAMME</a:t>
            </a:r>
            <a:endParaRPr dirty="0"/>
          </a:p>
        </p:txBody>
      </p:sp>
      <p:pic>
        <p:nvPicPr>
          <p:cNvPr id="129" name="Google Shape;129;p6"/>
          <p:cNvPicPr preferRelativeResize="0"/>
          <p:nvPr/>
        </p:nvPicPr>
        <p:blipFill>
          <a:blip r:embed="rId3">
            <a:alphaModFix/>
          </a:blip>
          <a:stretch>
            <a:fillRect/>
          </a:stretch>
        </p:blipFill>
        <p:spPr>
          <a:xfrm>
            <a:off x="6414950" y="764875"/>
            <a:ext cx="5257800" cy="5250425"/>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6</a:t>
            </a:fld>
            <a:endParaRPr lang="en-I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p:nvPr/>
        </p:nvSpPr>
        <p:spPr>
          <a:xfrm>
            <a:off x="6778487" y="-77840"/>
            <a:ext cx="5413513" cy="6935840"/>
          </a:xfrm>
          <a:prstGeom prst="roundRect">
            <a:avLst>
              <a:gd name="adj" fmla="val 0"/>
            </a:avLst>
          </a:prstGeom>
          <a:gradFill>
            <a:gsLst>
              <a:gs pos="0">
                <a:schemeClr val="accent1"/>
              </a:gs>
              <a:gs pos="33000">
                <a:schemeClr val="accent2"/>
              </a:gs>
              <a:gs pos="67000">
                <a:schemeClr val="accent3"/>
              </a:gs>
              <a:gs pos="100000">
                <a:schemeClr val="accent4"/>
              </a:gs>
            </a:gsLst>
            <a:lin ang="189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6" name="Google Shape;136;p7"/>
          <p:cNvSpPr/>
          <p:nvPr/>
        </p:nvSpPr>
        <p:spPr>
          <a:xfrm>
            <a:off x="7512218" y="3733186"/>
            <a:ext cx="3722620" cy="1421928"/>
          </a:xfrm>
          <a:prstGeom prst="rect">
            <a:avLst/>
          </a:prstGeom>
          <a:noFill/>
          <a:ln>
            <a:noFill/>
          </a:ln>
        </p:spPr>
        <p:txBody>
          <a:bodyPr spcFirstLastPara="1" wrap="square" lIns="91425" tIns="45700" rIns="91425" bIns="45700" anchor="t" anchorCtr="0">
            <a:spAutoFit/>
          </a:bodyPr>
          <a:lstStyle/>
          <a:p>
            <a:pPr marL="114300" marR="0" lvl="0" indent="0" algn="ctr" rtl="0">
              <a:lnSpc>
                <a:spcPct val="90000"/>
              </a:lnSpc>
              <a:spcBef>
                <a:spcPts val="0"/>
              </a:spcBef>
              <a:spcAft>
                <a:spcPts val="0"/>
              </a:spcAft>
              <a:buNone/>
            </a:pPr>
            <a:r>
              <a:rPr lang="en-IE" sz="3200" b="1" i="0" u="none" strike="noStrike" cap="none">
                <a:solidFill>
                  <a:schemeClr val="lt1"/>
                </a:solidFill>
                <a:latin typeface="Calibri"/>
                <a:ea typeface="Calibri"/>
                <a:cs typeface="Calibri"/>
                <a:sym typeface="Calibri"/>
              </a:rPr>
              <a:t>Complete the activity and discuss your answers</a:t>
            </a:r>
            <a:endParaRPr sz="3200" b="0" i="0" u="none" strike="noStrike" cap="none">
              <a:solidFill>
                <a:srgbClr val="000000"/>
              </a:solidFill>
              <a:latin typeface="Arial"/>
              <a:ea typeface="Arial"/>
              <a:cs typeface="Arial"/>
              <a:sym typeface="Arial"/>
            </a:endParaRPr>
          </a:p>
        </p:txBody>
      </p:sp>
      <p:sp>
        <p:nvSpPr>
          <p:cNvPr id="137" name="Google Shape;137;p7"/>
          <p:cNvSpPr txBox="1"/>
          <p:nvPr/>
        </p:nvSpPr>
        <p:spPr>
          <a:xfrm>
            <a:off x="7616687" y="1799251"/>
            <a:ext cx="3513683" cy="1325563"/>
          </a:xfrm>
          <a:prstGeom prst="rect">
            <a:avLst/>
          </a:prstGeom>
          <a:noFill/>
          <a:ln>
            <a:noFill/>
          </a:ln>
        </p:spPr>
        <p:txBody>
          <a:bodyPr spcFirstLastPara="1" wrap="square" lIns="91425" tIns="45700" rIns="91425" bIns="45700" anchor="t" anchorCtr="0">
            <a:normAutofit/>
          </a:bodyPr>
          <a:lstStyle/>
          <a:p>
            <a:pPr marL="114300" marR="0" lvl="0" indent="0" algn="ctr" rtl="0">
              <a:lnSpc>
                <a:spcPct val="90000"/>
              </a:lnSpc>
              <a:spcBef>
                <a:spcPts val="0"/>
              </a:spcBef>
              <a:spcAft>
                <a:spcPts val="0"/>
              </a:spcAft>
              <a:buClr>
                <a:srgbClr val="000000"/>
              </a:buClr>
              <a:buSzPts val="1800"/>
              <a:buFont typeface="Arial"/>
              <a:buNone/>
            </a:pPr>
            <a:r>
              <a:rPr lang="en-IE" sz="4400" b="1" i="0" u="none" strike="noStrike" cap="none">
                <a:solidFill>
                  <a:schemeClr val="lt1"/>
                </a:solidFill>
                <a:latin typeface="Calibri"/>
                <a:ea typeface="Calibri"/>
                <a:cs typeface="Calibri"/>
                <a:sym typeface="Calibri"/>
              </a:rPr>
              <a:t>Activity 1.2</a:t>
            </a:r>
            <a:endParaRPr/>
          </a:p>
          <a:p>
            <a:pPr marL="114300" marR="0" lvl="0" indent="0" algn="ctr" rtl="0">
              <a:lnSpc>
                <a:spcPct val="90000"/>
              </a:lnSpc>
              <a:spcBef>
                <a:spcPts val="0"/>
              </a:spcBef>
              <a:spcAft>
                <a:spcPts val="0"/>
              </a:spcAft>
              <a:buClr>
                <a:srgbClr val="000000"/>
              </a:buClr>
              <a:buSzPts val="1800"/>
              <a:buFont typeface="Arial"/>
              <a:buNone/>
            </a:pPr>
            <a:r>
              <a:rPr lang="en-IE" sz="4400" b="0" i="0" u="none" strike="noStrike" cap="none">
                <a:solidFill>
                  <a:schemeClr val="lt1"/>
                </a:solidFill>
                <a:latin typeface="Calibri"/>
                <a:ea typeface="Calibri"/>
                <a:cs typeface="Calibri"/>
                <a:sym typeface="Calibri"/>
              </a:rPr>
              <a:t>About Ruby</a:t>
            </a:r>
            <a:endParaRPr/>
          </a:p>
        </p:txBody>
      </p:sp>
      <p:sp>
        <p:nvSpPr>
          <p:cNvPr id="138" name="Google Shape;138;p7"/>
          <p:cNvSpPr/>
          <p:nvPr/>
        </p:nvSpPr>
        <p:spPr>
          <a:xfrm>
            <a:off x="838200" y="764867"/>
            <a:ext cx="5257800" cy="5250426"/>
          </a:xfrm>
          <a:prstGeom prst="rect">
            <a:avLst/>
          </a:prstGeom>
          <a:solidFill>
            <a:schemeClr val="accent1"/>
          </a:solidFill>
          <a:ln w="25400" cap="flat" cmpd="sng">
            <a:solidFill>
              <a:srgbClr val="6F32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1" name="Google Shape;141;p7"/>
          <p:cNvPicPr preferRelativeResize="0"/>
          <p:nvPr/>
        </p:nvPicPr>
        <p:blipFill>
          <a:blip r:embed="rId3">
            <a:alphaModFix/>
          </a:blip>
          <a:stretch>
            <a:fillRect/>
          </a:stretch>
        </p:blipFill>
        <p:spPr>
          <a:xfrm>
            <a:off x="951250" y="805993"/>
            <a:ext cx="5257800" cy="5209308"/>
          </a:xfrm>
          <a:prstGeom prst="rect">
            <a:avLst/>
          </a:prstGeom>
          <a:noFill/>
          <a:ln w="25400" cap="flat" cmpd="sng">
            <a:solidFill>
              <a:srgbClr val="6F3270"/>
            </a:solidFill>
            <a:prstDash val="solid"/>
            <a:round/>
            <a:headEnd type="none" w="sm" len="sm"/>
            <a:tailEnd type="none" w="sm" len="sm"/>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7</a:t>
            </a:fld>
            <a:endParaRPr lang="en-I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None/>
            </a:pPr>
            <a:r>
              <a:rPr lang="en-IE">
                <a:solidFill>
                  <a:schemeClr val="accent5"/>
                </a:solidFill>
              </a:rPr>
              <a:t>Empathy is …</a:t>
            </a:r>
            <a:endParaRPr>
              <a:solidFill>
                <a:schemeClr val="accent5"/>
              </a:solidFill>
            </a:endParaRPr>
          </a:p>
        </p:txBody>
      </p:sp>
      <p:sp>
        <p:nvSpPr>
          <p:cNvPr id="148" name="Google Shape;148;p8"/>
          <p:cNvSpPr txBox="1">
            <a:spLocks noGrp="1"/>
          </p:cNvSpPr>
          <p:nvPr>
            <p:ph type="body" idx="1"/>
          </p:nvPr>
        </p:nvSpPr>
        <p:spPr>
          <a:xfrm>
            <a:off x="905916" y="1976502"/>
            <a:ext cx="9312504" cy="32808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IE" sz="3600">
                <a:solidFill>
                  <a:schemeClr val="accent1"/>
                </a:solidFill>
              </a:rPr>
              <a:t>… the ability to sense other people’s emotions, coupled with the ability to imagine what someone else might be thinking or feeling.</a:t>
            </a:r>
            <a:endParaRPr/>
          </a:p>
          <a:p>
            <a:pPr marL="0" lvl="0" indent="0" algn="l" rtl="0">
              <a:lnSpc>
                <a:spcPct val="90000"/>
              </a:lnSpc>
              <a:spcBef>
                <a:spcPts val="0"/>
              </a:spcBef>
              <a:spcAft>
                <a:spcPts val="0"/>
              </a:spcAft>
              <a:buClr>
                <a:srgbClr val="000000"/>
              </a:buClr>
              <a:buSzPts val="4800"/>
              <a:buNone/>
            </a:pPr>
            <a:endParaRPr sz="3600">
              <a:solidFill>
                <a:schemeClr val="accent1"/>
              </a:solidFill>
            </a:endParaRPr>
          </a:p>
          <a:p>
            <a:pPr marL="0" lvl="0" indent="0" algn="l" rtl="0">
              <a:lnSpc>
                <a:spcPct val="90000"/>
              </a:lnSpc>
              <a:spcBef>
                <a:spcPts val="0"/>
              </a:spcBef>
              <a:spcAft>
                <a:spcPts val="0"/>
              </a:spcAft>
              <a:buClr>
                <a:srgbClr val="000000"/>
              </a:buClr>
              <a:buSzPts val="4800"/>
              <a:buNone/>
            </a:pPr>
            <a:r>
              <a:rPr lang="en-IE" sz="3600">
                <a:solidFill>
                  <a:schemeClr val="accent1"/>
                </a:solidFill>
              </a:rPr>
              <a:t>“putting yourself in someone else’s shoes.”</a:t>
            </a:r>
            <a:endParaRPr/>
          </a:p>
          <a:p>
            <a:pPr marL="0" lvl="0" indent="0" algn="l" rtl="0">
              <a:lnSpc>
                <a:spcPct val="90000"/>
              </a:lnSpc>
              <a:spcBef>
                <a:spcPts val="0"/>
              </a:spcBef>
              <a:spcAft>
                <a:spcPts val="0"/>
              </a:spcAft>
              <a:buClr>
                <a:srgbClr val="000000"/>
              </a:buClr>
              <a:buSzPts val="4800"/>
              <a:buNone/>
            </a:pPr>
            <a:r>
              <a:rPr lang="en-IE" sz="3600">
                <a:solidFill>
                  <a:schemeClr val="accent1"/>
                </a:solidFill>
              </a:rPr>
              <a:t> </a:t>
            </a:r>
            <a:endParaRPr/>
          </a:p>
        </p:txBody>
      </p:sp>
      <p:sp>
        <p:nvSpPr>
          <p:cNvPr id="149" name="Google Shape;149;p8"/>
          <p:cNvSpPr/>
          <p:nvPr/>
        </p:nvSpPr>
        <p:spPr>
          <a:xfrm rot="10800000" flipH="1">
            <a:off x="838199" y="1614032"/>
            <a:ext cx="10515600" cy="3600"/>
          </a:xfrm>
          <a:prstGeom prst="rect">
            <a:avLst/>
          </a:prstGeom>
          <a:solidFill>
            <a:srgbClr val="FFFFFF"/>
          </a:solidFill>
          <a:ln>
            <a:noFill/>
          </a:ln>
        </p:spPr>
      </p:sp>
      <p:sp>
        <p:nvSpPr>
          <p:cNvPr id="150" name="Google Shape;150;p8"/>
          <p:cNvSpPr/>
          <p:nvPr/>
        </p:nvSpPr>
        <p:spPr>
          <a:xfrm rot="10800000" flipH="1">
            <a:off x="838199" y="6041252"/>
            <a:ext cx="10515600" cy="3600"/>
          </a:xfrm>
          <a:prstGeom prst="rect">
            <a:avLst/>
          </a:prstGeom>
          <a:solidFill>
            <a:srgbClr val="FFFFFF"/>
          </a:solidFill>
          <a:ln>
            <a:noFill/>
          </a:ln>
        </p:spPr>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8</a:t>
            </a:fld>
            <a:endParaRPr lang="en-I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p:nvPr/>
        </p:nvSpPr>
        <p:spPr>
          <a:xfrm>
            <a:off x="-1" y="0"/>
            <a:ext cx="12192000" cy="6858000"/>
          </a:xfrm>
          <a:prstGeom prst="roundRect">
            <a:avLst>
              <a:gd name="adj" fmla="val 0"/>
            </a:avLst>
          </a:prstGeom>
          <a:gradFill>
            <a:gsLst>
              <a:gs pos="0">
                <a:schemeClr val="accent1"/>
              </a:gs>
              <a:gs pos="33000">
                <a:schemeClr val="accent2"/>
              </a:gs>
              <a:gs pos="67000">
                <a:schemeClr val="accent3"/>
              </a:gs>
              <a:gs pos="100000">
                <a:schemeClr val="accent4"/>
              </a:gs>
            </a:gsLst>
            <a:lin ang="189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1" name="Google Shape;161;p9" descr="Badge Question Mark"/>
          <p:cNvPicPr preferRelativeResize="0"/>
          <p:nvPr/>
        </p:nvPicPr>
        <p:blipFill rotWithShape="1">
          <a:blip r:embed="rId3">
            <a:alphaModFix/>
          </a:blip>
          <a:srcRect/>
          <a:stretch/>
        </p:blipFill>
        <p:spPr>
          <a:xfrm>
            <a:off x="4334557" y="567238"/>
            <a:ext cx="3522881" cy="3522881"/>
          </a:xfrm>
          <a:prstGeom prst="rect">
            <a:avLst/>
          </a:prstGeom>
          <a:noFill/>
          <a:ln>
            <a:noFill/>
          </a:ln>
          <a:effectLst>
            <a:outerShdw blurRad="50800" dist="38100" dir="2700000" algn="tl" rotWithShape="0">
              <a:srgbClr val="000000">
                <a:alpha val="40000"/>
              </a:srgbClr>
            </a:outerShdw>
          </a:effectLst>
        </p:spPr>
      </p:pic>
      <p:sp>
        <p:nvSpPr>
          <p:cNvPr id="162" name="Google Shape;162;p9"/>
          <p:cNvSpPr/>
          <p:nvPr/>
        </p:nvSpPr>
        <p:spPr>
          <a:xfrm>
            <a:off x="2454349" y="4090119"/>
            <a:ext cx="7283296" cy="1422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IE" sz="4800" b="1" i="0" u="none" strike="noStrike" cap="none">
                <a:solidFill>
                  <a:schemeClr val="lt1"/>
                </a:solidFill>
                <a:latin typeface="Calibri"/>
                <a:ea typeface="Calibri"/>
                <a:cs typeface="Calibri"/>
                <a:sym typeface="Calibri"/>
              </a:rPr>
              <a:t>How can you be a good friend online?</a:t>
            </a:r>
            <a:endParaRPr/>
          </a:p>
          <a:p>
            <a:pPr marL="0" marR="0" lvl="0" indent="0" algn="ctr" rtl="0">
              <a:lnSpc>
                <a:spcPct val="90000"/>
              </a:lnSpc>
              <a:spcBef>
                <a:spcPts val="0"/>
              </a:spcBef>
              <a:spcAft>
                <a:spcPts val="0"/>
              </a:spcAft>
              <a:buClr>
                <a:srgbClr val="000000"/>
              </a:buClr>
              <a:buSzPts val="4800"/>
              <a:buFont typeface="Arial"/>
              <a:buNone/>
            </a:pPr>
            <a:endParaRPr sz="4800" b="0" i="0" u="none" strike="noStrike" cap="none">
              <a:solidFill>
                <a:schemeClr val="lt1"/>
              </a:solidFill>
              <a:latin typeface="Calibri"/>
              <a:ea typeface="Calibri"/>
              <a:cs typeface="Calibri"/>
              <a:sym typeface="Calibri"/>
            </a:endParaRPr>
          </a:p>
        </p:txBody>
      </p:sp>
      <p:sp>
        <p:nvSpPr>
          <p:cNvPr id="163" name="Google Shape;163;p9"/>
          <p:cNvSpPr/>
          <p:nvPr/>
        </p:nvSpPr>
        <p:spPr>
          <a:xfrm>
            <a:off x="6919782" y="3877758"/>
            <a:ext cx="4226013"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9</a:t>
            </a:fld>
            <a:endParaRPr lang="en-IE"/>
          </a:p>
        </p:txBody>
      </p:sp>
    </p:spTree>
  </p:cSld>
  <p:clrMapOvr>
    <a:masterClrMapping/>
  </p:clrMapOvr>
</p:sld>
</file>

<file path=ppt/theme/theme1.xml><?xml version="1.0" encoding="utf-8"?>
<a:theme xmlns:a="http://schemas.openxmlformats.org/drawingml/2006/main" name="Light Background">
  <a:themeElements>
    <a:clrScheme name="FUSE">
      <a:dk1>
        <a:srgbClr val="1A1918"/>
      </a:dk1>
      <a:lt1>
        <a:srgbClr val="FFFFFF"/>
      </a:lt1>
      <a:dk2>
        <a:srgbClr val="4C4D4C"/>
      </a:dk2>
      <a:lt2>
        <a:srgbClr val="CACBCA"/>
      </a:lt2>
      <a:accent1>
        <a:srgbClr val="99459A"/>
      </a:accent1>
      <a:accent2>
        <a:srgbClr val="DB156F"/>
      </a:accent2>
      <a:accent3>
        <a:srgbClr val="ED1C27"/>
      </a:accent3>
      <a:accent4>
        <a:srgbClr val="FFC000"/>
      </a:accent4>
      <a:accent5>
        <a:srgbClr val="813483"/>
      </a:accent5>
      <a:accent6>
        <a:srgbClr val="B11F61"/>
      </a:accent6>
      <a:hlink>
        <a:srgbClr val="A71C28"/>
      </a:hlink>
      <a:folHlink>
        <a:srgbClr val="D88F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2512</Words>
  <Application>Microsoft Office PowerPoint</Application>
  <PresentationFormat>Widescreen</PresentationFormat>
  <Paragraphs>263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Arial</vt:lpstr>
      <vt:lpstr>Arial Black</vt:lpstr>
      <vt:lpstr>Light Background</vt:lpstr>
      <vt:lpstr>PowerPoint Presentation</vt:lpstr>
      <vt:lpstr>In this lesson we will learn…..</vt:lpstr>
      <vt:lpstr>PowerPoint Presentation</vt:lpstr>
      <vt:lpstr>Things to Think About!</vt:lpstr>
      <vt:lpstr>PowerPoint Presentation</vt:lpstr>
      <vt:lpstr>PowerPoint Presentation</vt:lpstr>
      <vt:lpstr>PowerPoint Presentation</vt:lpstr>
      <vt:lpstr>Empathy is …</vt:lpstr>
      <vt:lpstr>PowerPoint Presentation</vt:lpstr>
      <vt:lpstr>PowerPoint Presentation</vt:lpstr>
      <vt:lpstr>How can you be a good friend online?</vt:lpstr>
      <vt:lpstr>Remember to always...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Colm Canning</dc:creator>
  <cp:lastModifiedBy>Colm Canning</cp:lastModifiedBy>
  <cp:revision>1</cp:revision>
  <dcterms:modified xsi:type="dcterms:W3CDTF">2022-06-30T14:15:52Z</dcterms:modified>
</cp:coreProperties>
</file>