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6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0" r:id="rId22"/>
    <p:sldId id="275" r:id="rId23"/>
    <p:sldId id="276" r:id="rId24"/>
    <p:sldId id="281" r:id="rId25"/>
    <p:sldId id="278" r:id="rId26"/>
  </p:sldIdLst>
  <p:sldSz cx="12192000" cy="6858000"/>
  <p:notesSz cx="6858000" cy="9144000"/>
  <p:embeddedFontLst>
    <p:embeddedFont>
      <p:font typeface="Arial Black" panose="020B0A0402010202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iwM0vRuaMEhPvuWNI57NugjEnd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931221-EB3A-4B9C-9205-2AA87267D546}">
  <a:tblStyle styleId="{05931221-EB3A-4B9C-9205-2AA87267D54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E8EF"/>
          </a:solidFill>
        </a:fill>
      </a:tcStyle>
    </a:wholeTbl>
    <a:band1H>
      <a:tcTxStyle b="off" i="off"/>
      <a:tcStyle>
        <a:tcBdr/>
        <a:fill>
          <a:solidFill>
            <a:srgbClr val="DDCEDD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DCEDD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395" autoAdjust="0"/>
  </p:normalViewPr>
  <p:slideViewPr>
    <p:cSldViewPr snapToGrid="0">
      <p:cViewPr varScale="1">
        <p:scale>
          <a:sx n="88" d="100"/>
          <a:sy n="88" d="100"/>
        </p:scale>
        <p:origin x="14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these slides, students will watch a video that shows a story of Ann and Barry who become involved in intimate image sharing, but Barry has the intention to share the image.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also an activity-based slide (Activity 12.2).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12.2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group activity.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Separate the class into groups, and distribute among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groups the different answers detailed.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groups should discuss among themselves and agree a reason why Barry has shared this image (from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list below).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ANSWERS: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Barry really likes Ann, and wants to show off to his friends.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Barry is in shock, has never received a photo like this before and wants to discuss it with a friend who may have received the same image to know what he should do?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Barry will shame Ann, what a slag!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Barry knows that this will be his chance to be the alpha of the group.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Barry wants to share the picture of Ann to others, as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nice gesture, to show how beautiful she is.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students’ ideas in the classroom.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the following questions in the classroom: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is the scale of distribution? (How many people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have seen this image? )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consequences for Ann?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consequences for Barry?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Is this sharing legal?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If not, is there or is there not intention to cause harm?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could Barry have done differently in this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situation?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2 - It’s complicated </a:t>
            </a:r>
            <a:r>
              <a:rPr lang="en-IE" dirty="0" smtClean="0"/>
              <a:t>Barry’s Story</a:t>
            </a:r>
            <a:endParaRPr lang="en-IE" b="0" dirty="0" smtClean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dirty="0" smtClean="0"/>
              <a:t>https://youtu.be/BBPYJdv4Zsg</a:t>
            </a:r>
            <a:endParaRPr lang="en-IE" sz="1050" dirty="0"/>
          </a:p>
        </p:txBody>
      </p:sp>
      <p:sp>
        <p:nvSpPr>
          <p:cNvPr id="185" name="Google Shape;18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100" dirty="0" smtClean="0"/>
              <a:t>In this slide students should understand why people may share intimate images.</a:t>
            </a:r>
            <a:endParaRPr sz="1100" dirty="0"/>
          </a:p>
        </p:txBody>
      </p:sp>
      <p:sp>
        <p:nvSpPr>
          <p:cNvPr id="194" name="Google Shape;19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these slides, students will watch a video that shows a story of Ann who received an intimate image from another boy, Paul, without requesting it.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also an activity-based slide (Activity 12.3).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12.3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discussion-based activity.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First, students will watch the video of Ann.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the teacher will ask the following questions to facilitate a discussion: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What could Paul have done differently in this situation?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What could Ann do with the picture?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the scale of distribution?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Where could this image end up?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What are the consequences for Paul?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What are the consequences for Ann?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Is this image sharing legal?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If not, is there or is there not intention to cause harm?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Answers to the first question: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Not share the image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Ask her if she wanted the image before sending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Answers to the second question: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Delete the image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Ask Paul not to send images like that again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Tell a trusted adult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Not share the image further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</a:t>
            </a:r>
            <a:r>
              <a:rPr lang="en-I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3 - Did not ask for this (Unsolicited Image)</a:t>
            </a:r>
            <a:endParaRPr b="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dirty="0" smtClean="0"/>
              <a:t>https://youtu.be/IEbNgpoCdf8</a:t>
            </a:r>
            <a:r>
              <a:rPr lang="en-IE" dirty="0"/>
              <a:t/>
            </a:r>
            <a:br>
              <a:rPr lang="en-IE" dirty="0"/>
            </a:br>
            <a:r>
              <a:rPr lang="en-IE" dirty="0"/>
              <a:t/>
            </a:r>
            <a:br>
              <a:rPr lang="en-IE" dirty="0"/>
            </a:br>
            <a:endParaRPr sz="1050" dirty="0"/>
          </a:p>
        </p:txBody>
      </p:sp>
      <p:sp>
        <p:nvSpPr>
          <p:cNvPr id="204" name="Google Shape;20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these slides, students will watch a video that shows a story of Ann who received an intimate image from another boy, Paul, without requesting it.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also an activity-based slide (Activity 12.3).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12.3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discussion-based activity.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First, students will watch the video of Ann.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the teacher will ask the following questions to facilitate a discussion: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What could Paul have done differently in this situation?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What could Ann do with the picture?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the scale of distribution?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Where could this image end up?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What are the consequences for Paul?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What are the consequences for Ann?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Is this image sharing legal?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If not, is there or is there not intention to cause harm?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Answers to the first question: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Not share the image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Ask her if she wanted the image before sending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Answers to the second question: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Delete the image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Ask Paul not to send images like that again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Tell a trusted adult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Not share the image further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3 - Did not ask for this (Unsolicited Image)</a:t>
            </a:r>
            <a:endParaRPr lang="en-IE" b="0" dirty="0" smtClean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dirty="0" smtClean="0"/>
              <a:t>https://youtu.be/IEbNgpoCdf8</a:t>
            </a:r>
            <a:endParaRPr lang="en-IE" sz="1050" dirty="0"/>
          </a:p>
        </p:txBody>
      </p:sp>
      <p:sp>
        <p:nvSpPr>
          <p:cNvPr id="214" name="Google Shape;21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these slides, students will watch a video that shows a story of Ann who has her intimate image shared among peers without her consent and without being aware of it.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also an activity-based slide (Activity 12.4).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12.4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discussion-based activity.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First, students will watch the video.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the teacher will ask the following questions to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 a discussion: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differences between the reactions from the guys and the reactions from the girls?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consequences for Ann?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Reflect on shaming behaviour.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consequences for Barry in forwarding Ann’s image to the lads without her consent?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Reflect on encouraging behaviour.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could Ann and Barry’s friends have done differently in this situation?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Is this image sharing legal?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If not, is there or is there not intention to cause harm?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</a:t>
            </a:r>
            <a:r>
              <a:rPr lang="en-I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4 - It gets out of control</a:t>
            </a:r>
            <a:endParaRPr b="0" dirty="0"/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dirty="0" smtClean="0"/>
              <a:t>https://youtu.be/cdkgeyOs7T0</a:t>
            </a:r>
            <a:r>
              <a:rPr lang="en-IE" dirty="0"/>
              <a:t/>
            </a:r>
            <a:br>
              <a:rPr lang="en-IE" dirty="0"/>
            </a:br>
            <a:r>
              <a:rPr lang="en-IE" dirty="0"/>
              <a:t/>
            </a:r>
            <a:br>
              <a:rPr lang="en-IE" dirty="0"/>
            </a:br>
            <a:endParaRPr sz="1050" dirty="0"/>
          </a:p>
        </p:txBody>
      </p:sp>
      <p:sp>
        <p:nvSpPr>
          <p:cNvPr id="223" name="Google Shape;22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these slides, students will watch a video that shows a story of Ann who has her intimate image shared among peers without her consent and without being aware of it.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also an activity-based slide (Activity 12.4).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12.4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discussion-based activity.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First, students will watch the video.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the teacher will ask the following questions to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 a discussion: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differences between the reactions from the guys and the reactions from the girls?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consequences for Ann?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Reflect on shaming behaviour.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consequences for Barry in forwarding Ann’s image to the lads without her consent?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Reflect on encouraging behaviour.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could Ann and Barry’s friends have done differently in this situation?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Is this image sharing legal?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If not, is there or is there not intention to cause harm?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4 - It gets out of control</a:t>
            </a:r>
            <a:endParaRPr lang="en-IE" b="0" dirty="0" smtClean="0"/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dirty="0" smtClean="0"/>
              <a:t>https://youtu.be/cdkgeyOs7T0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endParaRPr lang="en-IE" sz="1050" dirty="0"/>
          </a:p>
        </p:txBody>
      </p:sp>
      <p:sp>
        <p:nvSpPr>
          <p:cNvPr id="233" name="Google Shape;23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sz="1100" b="0" dirty="0" smtClean="0"/>
              <a:t>In this slide, students will learn what they need to do if they receive an intimate image.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IE" sz="1100" b="0" dirty="0" smtClean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sz="1100" b="0" dirty="0" smtClean="0"/>
              <a:t>The slide highlights that even if you delete an intimate image it will not stop its circulation and that we are</a:t>
            </a:r>
            <a:r>
              <a:rPr lang="en-IE" sz="1100" b="0" baseline="0" dirty="0" smtClean="0"/>
              <a:t> </a:t>
            </a:r>
            <a:r>
              <a:rPr lang="en-IE" sz="1100" b="0" dirty="0" smtClean="0"/>
              <a:t>solely responsible for its circulation.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IE" sz="1100" b="0" dirty="0" smtClean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sz="1100" b="0" dirty="0" smtClean="0"/>
              <a:t>Students will understand that instead of continuing to</a:t>
            </a:r>
            <a:r>
              <a:rPr lang="en-IE" sz="1100" b="0" baseline="0" dirty="0" smtClean="0"/>
              <a:t> </a:t>
            </a:r>
            <a:r>
              <a:rPr lang="en-IE" sz="1100" b="0" dirty="0" smtClean="0"/>
              <a:t>share the image, it is better to stop it and report it.</a:t>
            </a:r>
            <a:endParaRPr sz="1100" dirty="0"/>
          </a:p>
        </p:txBody>
      </p:sp>
      <p:sp>
        <p:nvSpPr>
          <p:cNvPr id="242" name="Google Shape;24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sz="1100" b="0"/>
              <a:t/>
            </a:r>
            <a:br>
              <a:rPr lang="en-IE" sz="1100" b="0"/>
            </a:br>
            <a:endParaRPr sz="1100"/>
          </a:p>
        </p:txBody>
      </p:sp>
      <p:sp>
        <p:nvSpPr>
          <p:cNvPr id="252" name="Google Shape;25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sz="1100" b="0" dirty="0" smtClean="0"/>
              <a:t>In this slide, students will familiarise themselves with the legal implications (COCO’s law) of sharing an intimate image of someone else without </a:t>
            </a:r>
            <a:r>
              <a:rPr lang="en-IE" sz="1100" b="0" dirty="0" smtClean="0"/>
              <a:t>their </a:t>
            </a:r>
            <a:r>
              <a:rPr lang="en-IE" sz="1100" b="0" dirty="0" smtClean="0"/>
              <a:t>consent.</a:t>
            </a:r>
            <a:r>
              <a:rPr lang="en-IE" sz="1100" b="0" dirty="0"/>
              <a:t/>
            </a:r>
            <a:br>
              <a:rPr lang="en-IE" sz="1100" b="0" dirty="0"/>
            </a:br>
            <a:endParaRPr sz="1100" dirty="0"/>
          </a:p>
        </p:txBody>
      </p:sp>
      <p:sp>
        <p:nvSpPr>
          <p:cNvPr id="262" name="Google Shape;262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3e08e8e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e3e08e8ec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sz="1100" b="0" dirty="0" smtClean="0"/>
              <a:t>In this slide, students will watch a short video that will summarize what image sharing is.</a:t>
            </a:r>
            <a:r>
              <a:rPr lang="en-IE" sz="1100" b="0" dirty="0"/>
              <a:t/>
            </a:r>
            <a:br>
              <a:rPr lang="en-IE" sz="1100" b="0" dirty="0"/>
            </a:br>
            <a:endParaRPr sz="1100" dirty="0"/>
          </a:p>
        </p:txBody>
      </p:sp>
      <p:sp>
        <p:nvSpPr>
          <p:cNvPr id="272" name="Google Shape;272;ge3e08e8ec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IE" dirty="0" smtClean="0"/>
              <a:t>The teacher should recap on the learning outcomes from the previous workshop and then proceed.</a:t>
            </a: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Coco’s Law Explained</a:t>
            </a:r>
          </a:p>
          <a:p>
            <a:endParaRPr lang="en-IE" dirty="0" smtClean="0"/>
          </a:p>
          <a:p>
            <a:r>
              <a:rPr lang="en-IE" dirty="0" smtClean="0"/>
              <a:t>https://youtu.be/scC4rqubbDY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412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IE" dirty="0" smtClean="0"/>
              <a:t>This slide acts as a recap of the workshop and provides a consolidated overview of the learnings to-date.</a:t>
            </a:r>
            <a:endParaRPr dirty="0"/>
          </a:p>
        </p:txBody>
      </p:sp>
      <p:sp>
        <p:nvSpPr>
          <p:cNvPr id="282" name="Google Shape;28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dfae3e4e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gdfae3e4ea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dirty="0" smtClean="0"/>
              <a:t>The importance of this workshop is to in still the idea of sexting, intimate image sharing, consent, and the legal implications of non consensual image sharing.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dirty="0" smtClean="0"/>
              <a:t>Students need to consider what they have learned during the workshop.</a:t>
            </a:r>
            <a:endParaRPr dirty="0"/>
          </a:p>
        </p:txBody>
      </p:sp>
      <p:sp>
        <p:nvSpPr>
          <p:cNvPr id="324" name="Google Shape;324;gdfae3e4ea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4332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0dbaddaf3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ge0dbaddaf3_0_2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100" b="0" dirty="0" smtClean="0"/>
              <a:t>In this slide students should familiarise themselves with the idea of sexting and how it happens.</a:t>
            </a:r>
            <a:endParaRPr sz="1100" b="0" dirty="0"/>
          </a:p>
        </p:txBody>
      </p:sp>
      <p:sp>
        <p:nvSpPr>
          <p:cNvPr id="116" name="Google Shape;116;ge0dbaddaf3_0_2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050" dirty="0" smtClean="0"/>
              <a:t>In this slide students should understand who becomes involved in sexting.</a:t>
            </a:r>
            <a:endParaRPr sz="1050" dirty="0"/>
          </a:p>
        </p:txBody>
      </p:sp>
      <p:sp>
        <p:nvSpPr>
          <p:cNvPr id="126" name="Google Shape;12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these slides, students will watch a video that shows a story of Ann and Barry who become involved in intimate image sharing, however both have given their consent to this.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also an activity-based slide (Activity 12.1).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12.1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discussion-based activity.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First, students will watch the video of Ann and Barry.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the teacher will ask the following questions to initiate a discussion about consensual image sharing: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is the context of this relationship?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is the motive of the image sharing?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is the scale of distribution? (How many people have seen this image?)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consequences for Ann and Barry?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Who consented to sending this picture?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Is this sharing legal?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If not, is there or is there not intention to cause harm?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</a:t>
            </a:r>
            <a:r>
              <a:rPr lang="en-I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– Positive situation Ann</a:t>
            </a:r>
            <a:r>
              <a:rPr lang="en-IE" dirty="0"/>
              <a:t>’s Story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dirty="0" smtClean="0"/>
              <a:t>https://youtu.be/LhayPvq_YXM</a:t>
            </a:r>
            <a:endParaRPr sz="1050" dirty="0"/>
          </a:p>
        </p:txBody>
      </p:sp>
      <p:sp>
        <p:nvSpPr>
          <p:cNvPr id="136" name="Google Shape;13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these slides, students will watch a video that shows a story of Ann and Barry who become involved in intimate image sharing, however both have given their consent to this.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also an activity-based slide (Activity 12.1).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12.1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discussion-based activity.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First, students will watch the video of Ann and Barry.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the teacher will ask the following questions to initiate a discussion about consensual image sharing: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is the context of this relationship?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is the motive of the image sharing?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is the scale of distribution? (How many people have seen this image?)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consequences for Ann and Barry?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Who consented to sending this picture?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Is this sharing legal?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If not, is there or is there not intention to cause harm?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1 – Positive situation Ann</a:t>
            </a:r>
            <a:r>
              <a:rPr lang="en-IE" dirty="0" smtClean="0"/>
              <a:t>’s Story</a:t>
            </a: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dirty="0" smtClean="0"/>
              <a:t>https://youtu.be/RTWX_8nBoRc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IE" sz="1050" dirty="0"/>
          </a:p>
        </p:txBody>
      </p:sp>
      <p:sp>
        <p:nvSpPr>
          <p:cNvPr id="146" name="Google Shape;14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dirty="0" smtClean="0"/>
              <a:t>In this slide students should understand what consent is and the difference between “consensual” and “non-consensual sexting”.</a:t>
            </a:r>
            <a:endParaRPr dirty="0"/>
          </a:p>
        </p:txBody>
      </p:sp>
      <p:sp>
        <p:nvSpPr>
          <p:cNvPr id="155" name="Google Shape;15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dirty="0" smtClean="0"/>
              <a:t>In this slide students should understand what consent is and the difference between “consensual” and “non-consensual sexting”.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these slides, students will watch a video that shows a story of Ann and Barry who become involved in intimate image sharing, but Barry has the intention to share the image.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also an activity-based slide (Activity 12.2).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12.2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group activity.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Separate the class into groups, and distribute among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groups the different answers detailed.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groups should discuss among themselves and agree a reason why Barry has shared this image (from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list below).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ANSWERS: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Barry really likes Ann, and wants to show off to his friends.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Barry is in shock, has never received a photo like this before and wants to discuss it with a friend who may have received the same image to know what he should do?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Barry will shame Ann, what a slag!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Barry knows that this will be his chance to be the alpha of the group.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Barry wants to share the picture of Ann to others, as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nice gesture, to show how beautiful she is.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students’ ideas in the classroom.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the following questions in the classroom: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is the scale of distribution? (How many people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have seen this image? )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consequences for Ann?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are the consequences for Barry?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Is this sharing legal?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If not, is there or is there not intention to cause harm?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What could Barry have done differently in this</a:t>
            </a:r>
            <a:r>
              <a:rPr lang="en-IE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situation?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IE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</a:t>
            </a:r>
            <a:r>
              <a:rPr lang="en-I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2 - It’s complicated </a:t>
            </a:r>
            <a:r>
              <a:rPr lang="en-IE" dirty="0"/>
              <a:t>Barry’s Story</a:t>
            </a:r>
            <a:endParaRPr b="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E" dirty="0" smtClean="0"/>
              <a:t>https://youtu.be/BBPYJdv4Zsg</a:t>
            </a:r>
            <a:endParaRPr sz="1050" dirty="0"/>
          </a:p>
        </p:txBody>
      </p:sp>
      <p:sp>
        <p:nvSpPr>
          <p:cNvPr id="175" name="Google Shape;17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0dbaddaf3_0_2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70" name="Google Shape;70;ge0dbaddaf3_0_245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0dbaddaf3_0_2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e0dbaddaf3_0_2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ge0dbaddaf3_0_2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ge0dbaddaf3_0_2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76" name="Google Shape;76;ge0dbaddaf3_0_248"/>
          <p:cNvSpPr/>
          <p:nvPr/>
        </p:nvSpPr>
        <p:spPr>
          <a:xfrm rot="10800000" flipH="1">
            <a:off x="838199" y="1614032"/>
            <a:ext cx="10515571" cy="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ge0dbaddaf3_0_248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s">
  <p:cSld name="Device mockup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0dbaddaf3_0_263"/>
          <p:cNvSpPr/>
          <p:nvPr/>
        </p:nvSpPr>
        <p:spPr>
          <a:xfrm>
            <a:off x="11564828" y="6374395"/>
            <a:ext cx="370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IE" sz="11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sz="11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bg>
      <p:bgPr>
        <a:solidFill>
          <a:srgbClr val="F2F2F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0dbaddaf3_0_2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e0dbaddaf3_0_2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ge0dbaddaf3_0_2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84" name="Google Shape;84;ge0dbaddaf3_0_265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252123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0dbaddaf3_0_27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e0dbaddaf3_0_27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ge0dbaddaf3_0_2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89" name="Google Shape;89;ge0dbaddaf3_0_277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0dbaddaf3_0_2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e0dbaddaf3_0_2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93" name="Google Shape;93;ge0dbaddaf3_0_288"/>
          <p:cNvSpPr/>
          <p:nvPr/>
        </p:nvSpPr>
        <p:spPr>
          <a:xfrm rot="10800000" flipH="1">
            <a:off x="838199" y="1614032"/>
            <a:ext cx="10515571" cy="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e0dbaddaf3_0_288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bg>
      <p:bgPr>
        <a:solidFill>
          <a:srgbClr val="252123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2363566" y="-3027192"/>
            <a:ext cx="7464870" cy="1247503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/>
          <p:nvPr/>
        </p:nvSpPr>
        <p:spPr>
          <a:xfrm rot="10800000" flipH="1">
            <a:off x="838199" y="6202361"/>
            <a:ext cx="10515600" cy="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35" name="Google Shape;35;p33"/>
          <p:cNvSpPr/>
          <p:nvPr/>
        </p:nvSpPr>
        <p:spPr>
          <a:xfrm rot="10800000" flipH="1">
            <a:off x="838199" y="1614032"/>
            <a:ext cx="10515600" cy="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3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F2F2F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47" name="Google Shape;47;p32"/>
          <p:cNvSpPr/>
          <p:nvPr/>
        </p:nvSpPr>
        <p:spPr>
          <a:xfrm rot="10800000" flipH="1">
            <a:off x="838199" y="1614032"/>
            <a:ext cx="10515600" cy="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32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s">
  <p:cSld name="Device mockup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/>
          <p:nvPr/>
        </p:nvSpPr>
        <p:spPr>
          <a:xfrm>
            <a:off x="11564828" y="6374395"/>
            <a:ext cx="37061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IE" sz="11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sz="11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3369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dbaddaf3_0_2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e0dbaddaf3_0_2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ge0dbaddaf3_0_2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59" name="Google Shape;59;ge0dbaddaf3_0_282"/>
          <p:cNvSpPr/>
          <p:nvPr/>
        </p:nvSpPr>
        <p:spPr>
          <a:xfrm rot="10800000" flipH="1">
            <a:off x="838199" y="1614032"/>
            <a:ext cx="10515571" cy="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e0dbaddaf3_0_282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ge0dbaddaf3_0_2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2363565" y="-3027192"/>
            <a:ext cx="7464871" cy="1247503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e0dbaddaf3_0_27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e0dbaddaf3_0_27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ge0dbaddaf3_0_2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66" name="Google Shape;66;ge0dbaddaf3_0_270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e0dbaddaf3_0_270"/>
          <p:cNvSpPr/>
          <p:nvPr/>
        </p:nvSpPr>
        <p:spPr>
          <a:xfrm rot="10800000" flipH="1">
            <a:off x="838199" y="6202361"/>
            <a:ext cx="10515571" cy="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14" name="Google Shape;14;p24"/>
          <p:cNvSpPr/>
          <p:nvPr/>
        </p:nvSpPr>
        <p:spPr>
          <a:xfrm rot="10800000" flipH="1">
            <a:off x="838199" y="6202361"/>
            <a:ext cx="10515600" cy="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6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e0dbaddaf3_0_2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ge0dbaddaf3_0_2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ge0dbaddaf3_0_239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ge0dbaddaf3_0_2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54" name="Google Shape;54;ge0dbaddaf3_0_239"/>
          <p:cNvSpPr/>
          <p:nvPr/>
        </p:nvSpPr>
        <p:spPr>
          <a:xfrm rot="10800000" flipH="1">
            <a:off x="838199" y="6202361"/>
            <a:ext cx="10515571" cy="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hyperlink" Target="https://youtu.be/v5krwnSndGM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hyperlink" Target="https://youtu.be/-8ogGCFCyBk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ntibullyingcentre.ie/fus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hyperlink" Target="https://youtu.be/RTWX_8nBoRc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hyperlink" Target="https://youtu.be/-I24bP6TKW4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12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90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 descr="A picture containing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73050"/>
            <a:ext cx="5867400" cy="382114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/>
          <p:nvPr/>
        </p:nvSpPr>
        <p:spPr>
          <a:xfrm>
            <a:off x="580697" y="2773567"/>
            <a:ext cx="47914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E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Anti-Bullying and Online Safety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E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Post Primary School Programme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0" y="4037568"/>
            <a:ext cx="4267200" cy="135868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580697" y="4100481"/>
            <a:ext cx="368650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E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WORKSHOP 12: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IE"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 Sharing</a:t>
            </a:r>
            <a:endParaRPr sz="2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E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IE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933" y="5208918"/>
            <a:ext cx="3835682" cy="16958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5"/>
          <p:cNvSpPr txBox="1">
            <a:spLocks noGrp="1"/>
          </p:cNvSpPr>
          <p:nvPr>
            <p:ph type="body" idx="1"/>
          </p:nvPr>
        </p:nvSpPr>
        <p:spPr>
          <a:xfrm>
            <a:off x="838200" y="1034980"/>
            <a:ext cx="10558284" cy="473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IE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the activity and discuss your answers</a:t>
            </a:r>
            <a:endParaRPr/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5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10</a:t>
            </a:fld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IE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Reasons why people may share intimate image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198" name="Google Shape;198;p16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400">
                <a:solidFill>
                  <a:schemeClr val="lt1"/>
                </a:solidFill>
              </a:rPr>
              <a:t>Unloading tension, sharing the shock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400">
                <a:solidFill>
                  <a:schemeClr val="lt1"/>
                </a:solidFill>
              </a:rPr>
              <a:t>Revenge when unwanted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400">
                <a:solidFill>
                  <a:schemeClr val="lt1"/>
                </a:solidFill>
              </a:rPr>
              <a:t>Revenge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400">
                <a:solidFill>
                  <a:schemeClr val="lt1"/>
                </a:solidFill>
              </a:rPr>
              <a:t>‘Showing off’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400">
                <a:solidFill>
                  <a:schemeClr val="lt1"/>
                </a:solidFill>
              </a:rPr>
              <a:t>Discussing and learning about sexuality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400">
                <a:solidFill>
                  <a:schemeClr val="lt1"/>
                </a:solidFill>
              </a:rPr>
              <a:t>‘Conversation starters’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400">
                <a:solidFill>
                  <a:schemeClr val="lt1"/>
                </a:solidFill>
              </a:rPr>
              <a:t>Reinforcing bonds with friends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400">
                <a:solidFill>
                  <a:schemeClr val="lt1"/>
                </a:solidFill>
              </a:rPr>
              <a:t>To gain popularity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400">
                <a:solidFill>
                  <a:schemeClr val="lt1"/>
                </a:solidFill>
              </a:rPr>
              <a:t>Validating a romantic relationship and of sexual exploration</a:t>
            </a:r>
            <a:endParaRPr/>
          </a:p>
          <a:p>
            <a:pPr marL="4572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199" name="Google Shape;19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11</a:t>
            </a:fld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12</a:t>
            </a:fld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09" name="Google Shape;209;p17">
            <a:hlinkClick r:id="rId5"/>
          </p:cNvPr>
          <p:cNvSpPr/>
          <p:nvPr/>
        </p:nvSpPr>
        <p:spPr>
          <a:xfrm>
            <a:off x="4953000" y="2837793"/>
            <a:ext cx="2062655" cy="154502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3707" y="60000"/>
                </a:moveTo>
                <a:lnTo>
                  <a:pt x="26293" y="15000"/>
                </a:lnTo>
                <a:lnTo>
                  <a:pt x="26293" y="105000"/>
                </a:lnTo>
                <a:close/>
              </a:path>
              <a:path w="120000" h="120000" fill="darken" extrusionOk="0">
                <a:moveTo>
                  <a:pt x="93707" y="60000"/>
                </a:moveTo>
                <a:lnTo>
                  <a:pt x="26293" y="15000"/>
                </a:lnTo>
                <a:lnTo>
                  <a:pt x="26293" y="105000"/>
                </a:lnTo>
                <a:close/>
              </a:path>
              <a:path w="120000" h="120000" fill="none" extrusionOk="0">
                <a:moveTo>
                  <a:pt x="93707" y="60000"/>
                </a:moveTo>
                <a:lnTo>
                  <a:pt x="26293" y="105000"/>
                </a:lnTo>
                <a:lnTo>
                  <a:pt x="26293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6F32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FUSE Post-Primary Programme Image Sharing Workshop Barry's St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8"/>
          <p:cNvSpPr txBox="1">
            <a:spLocks noGrp="1"/>
          </p:cNvSpPr>
          <p:nvPr>
            <p:ph type="body" idx="1"/>
          </p:nvPr>
        </p:nvSpPr>
        <p:spPr>
          <a:xfrm>
            <a:off x="838200" y="1034980"/>
            <a:ext cx="10558284" cy="473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IE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the activity and discuss your answers</a:t>
            </a:r>
            <a:endParaRPr/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5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13</a:t>
            </a:fld>
            <a:endParaRPr/>
          </a:p>
        </p:txBody>
      </p:sp>
      <p:sp>
        <p:nvSpPr>
          <p:cNvPr id="219" name="Google Shape;219;p18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14</a:t>
            </a:fld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28" name="Google Shape;228;p19">
            <a:hlinkClick r:id="rId5"/>
          </p:cNvPr>
          <p:cNvSpPr/>
          <p:nvPr/>
        </p:nvSpPr>
        <p:spPr>
          <a:xfrm>
            <a:off x="4953000" y="2837793"/>
            <a:ext cx="2062655" cy="154502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3707" y="60000"/>
                </a:moveTo>
                <a:lnTo>
                  <a:pt x="26293" y="15000"/>
                </a:lnTo>
                <a:lnTo>
                  <a:pt x="26293" y="105000"/>
                </a:lnTo>
                <a:close/>
              </a:path>
              <a:path w="120000" h="120000" fill="darken" extrusionOk="0">
                <a:moveTo>
                  <a:pt x="93707" y="60000"/>
                </a:moveTo>
                <a:lnTo>
                  <a:pt x="26293" y="15000"/>
                </a:lnTo>
                <a:lnTo>
                  <a:pt x="26293" y="105000"/>
                </a:lnTo>
                <a:close/>
              </a:path>
              <a:path w="120000" h="120000" fill="none" extrusionOk="0">
                <a:moveTo>
                  <a:pt x="93707" y="60000"/>
                </a:moveTo>
                <a:lnTo>
                  <a:pt x="26293" y="105000"/>
                </a:lnTo>
                <a:lnTo>
                  <a:pt x="26293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6F32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FUSE Post-Primary Programme Image Sharing Workshop Ann's Image Circula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0"/>
          <p:cNvSpPr txBox="1">
            <a:spLocks noGrp="1"/>
          </p:cNvSpPr>
          <p:nvPr>
            <p:ph type="body" idx="1"/>
          </p:nvPr>
        </p:nvSpPr>
        <p:spPr>
          <a:xfrm>
            <a:off x="838200" y="1034980"/>
            <a:ext cx="10558284" cy="473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IE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Class discussion for each question on this activity</a:t>
            </a: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5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15</a:t>
            </a:fld>
            <a:endParaRPr/>
          </a:p>
        </p:txBody>
      </p:sp>
      <p:sp>
        <p:nvSpPr>
          <p:cNvPr id="238" name="Google Shape;238;p20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/>
          <p:nvPr/>
        </p:nvSpPr>
        <p:spPr>
          <a:xfrm>
            <a:off x="0" y="-136550"/>
            <a:ext cx="12192000" cy="699455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IE" dirty="0">
                <a:solidFill>
                  <a:schemeClr val="lt1"/>
                </a:solidFill>
              </a:rPr>
              <a:t>Is it beneficial to delete a photo?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46" name="Google Shape;246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782908" cy="42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5400" dirty="0">
              <a:solidFill>
                <a:schemeClr val="lt1"/>
              </a:solidFill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IE" sz="5400" dirty="0">
                <a:solidFill>
                  <a:schemeClr val="lt1"/>
                </a:solidFill>
              </a:rPr>
              <a:t>What do you think? </a:t>
            </a:r>
            <a:endParaRPr lang="en-IE" sz="5400" dirty="0" smtClean="0">
              <a:solidFill>
                <a:schemeClr val="lt1"/>
              </a:solidFill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IE" sz="5400" dirty="0" smtClean="0">
                <a:solidFill>
                  <a:schemeClr val="lt1"/>
                </a:solidFill>
              </a:rPr>
              <a:t>Yes </a:t>
            </a:r>
            <a:r>
              <a:rPr lang="en-IE" sz="5400" dirty="0">
                <a:solidFill>
                  <a:schemeClr val="lt1"/>
                </a:solidFill>
              </a:rPr>
              <a:t>or No? And why?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247" name="Google Shape;24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16</a:t>
            </a:fld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10" y="-136550"/>
            <a:ext cx="3407990" cy="1917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06" y="3648287"/>
            <a:ext cx="3711388" cy="37113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/>
          <p:nvPr/>
        </p:nvSpPr>
        <p:spPr>
          <a:xfrm>
            <a:off x="0" y="-136550"/>
            <a:ext cx="12192000" cy="69945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>
            <a:off x="838200" y="-2955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IE" dirty="0">
                <a:solidFill>
                  <a:schemeClr val="lt1"/>
                </a:solidFill>
              </a:rPr>
              <a:t>Is it beneficial to delete a photo?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6" name="Google Shape;256;p35"/>
          <p:cNvSpPr txBox="1">
            <a:spLocks noGrp="1"/>
          </p:cNvSpPr>
          <p:nvPr>
            <p:ph type="body" idx="1"/>
          </p:nvPr>
        </p:nvSpPr>
        <p:spPr>
          <a:xfrm>
            <a:off x="838200" y="1033252"/>
            <a:ext cx="9782908" cy="518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Deleting a photo will </a:t>
            </a:r>
            <a:r>
              <a:rPr lang="en-IE" sz="2000" b="1" dirty="0">
                <a:solidFill>
                  <a:schemeClr val="lt1"/>
                </a:solidFill>
              </a:rPr>
              <a:t>NOT</a:t>
            </a:r>
            <a:r>
              <a:rPr lang="en-IE" sz="2000" dirty="0">
                <a:solidFill>
                  <a:schemeClr val="lt1"/>
                </a:solidFill>
              </a:rPr>
              <a:t> put an end to its circulation</a:t>
            </a:r>
            <a:endParaRPr sz="20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Images get stored in unknown places, due to the Internet structure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cloud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backup process of each App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a new App that has taken our consent to access our photos</a:t>
            </a:r>
            <a:endParaRPr sz="20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There is no international regulation on what happens to all user’s images</a:t>
            </a:r>
            <a:endParaRPr sz="20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Individuals are responsible for the circulation of a photo</a:t>
            </a:r>
            <a:endParaRPr sz="20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Sometimes received or sent photos are stored in our phone’s folders</a:t>
            </a:r>
            <a:endParaRPr sz="20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Ability to select people or sites you want to block or avoid receiving messages in social media platforms</a:t>
            </a:r>
            <a:endParaRPr sz="20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If you receive unwanted material: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continue the flow of the image OR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2000" dirty="0">
                <a:solidFill>
                  <a:schemeClr val="lt1"/>
                </a:solidFill>
              </a:rPr>
              <a:t>stop it 🡪 report any violent or problematic image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257" name="Google Shape;2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17</a:t>
            </a:fld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712" y="-589063"/>
            <a:ext cx="3711388" cy="37113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/>
          <p:nvPr/>
        </p:nvSpPr>
        <p:spPr>
          <a:xfrm>
            <a:off x="0" y="-136550"/>
            <a:ext cx="12192000" cy="69945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IE">
                <a:solidFill>
                  <a:schemeClr val="lt1"/>
                </a:solidFill>
              </a:rPr>
              <a:t>Legal implications of sharing with no consent</a:t>
            </a:r>
            <a:br>
              <a:rPr lang="en-IE">
                <a:solidFill>
                  <a:schemeClr val="lt1"/>
                </a:solidFill>
              </a:rPr>
            </a:br>
            <a:r>
              <a:rPr lang="en-IE">
                <a:solidFill>
                  <a:schemeClr val="lt1"/>
                </a:solidFill>
              </a:rPr>
              <a:t>COCO’S law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6" name="Google Shape;266;p36"/>
          <p:cNvSpPr txBox="1">
            <a:spLocks noGrp="1"/>
          </p:cNvSpPr>
          <p:nvPr>
            <p:ph type="body" idx="1"/>
          </p:nvPr>
        </p:nvSpPr>
        <p:spPr>
          <a:xfrm>
            <a:off x="838200" y="1403131"/>
            <a:ext cx="9782908" cy="465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dirty="0">
                <a:solidFill>
                  <a:schemeClr val="lt1"/>
                </a:solidFill>
              </a:rPr>
              <a:t>Two new offences to deal with the non-consensual distribution of intimate images: 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b="1" dirty="0">
                <a:solidFill>
                  <a:schemeClr val="lt1"/>
                </a:solidFill>
              </a:rPr>
              <a:t>Distribution</a:t>
            </a:r>
            <a:r>
              <a:rPr lang="en-IE" dirty="0">
                <a:solidFill>
                  <a:schemeClr val="lt1"/>
                </a:solidFill>
              </a:rPr>
              <a:t> or publication of intimate images </a:t>
            </a:r>
            <a:r>
              <a:rPr lang="en-IE" b="1" dirty="0">
                <a:solidFill>
                  <a:schemeClr val="lt1"/>
                </a:solidFill>
              </a:rPr>
              <a:t>without consent </a:t>
            </a:r>
            <a:r>
              <a:rPr lang="en-IE" dirty="0">
                <a:solidFill>
                  <a:schemeClr val="lt1"/>
                </a:solidFill>
              </a:rPr>
              <a:t>and </a:t>
            </a:r>
            <a:r>
              <a:rPr lang="en-IE" b="1" dirty="0">
                <a:solidFill>
                  <a:schemeClr val="lt1"/>
                </a:solidFill>
              </a:rPr>
              <a:t>with intent to cause harm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dirty="0">
                <a:solidFill>
                  <a:schemeClr val="lt1"/>
                </a:solidFill>
              </a:rPr>
              <a:t>Applicable penalties: </a:t>
            </a:r>
            <a:r>
              <a:rPr lang="en-IE" u="sng" dirty="0">
                <a:solidFill>
                  <a:schemeClr val="lt1"/>
                </a:solidFill>
              </a:rPr>
              <a:t>unlimited fine and/or 7 years imprisonment</a:t>
            </a:r>
            <a:endParaRPr dirty="0">
              <a:solidFill>
                <a:schemeClr val="lt1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dirty="0">
                <a:solidFill>
                  <a:schemeClr val="lt1"/>
                </a:solidFill>
              </a:rPr>
              <a:t>Taking, </a:t>
            </a:r>
            <a:r>
              <a:rPr lang="en-IE" b="1" dirty="0">
                <a:solidFill>
                  <a:schemeClr val="lt1"/>
                </a:solidFill>
              </a:rPr>
              <a:t>distribution</a:t>
            </a:r>
            <a:r>
              <a:rPr lang="en-IE" dirty="0">
                <a:solidFill>
                  <a:schemeClr val="lt1"/>
                </a:solidFill>
              </a:rPr>
              <a:t> or publication of intimate images </a:t>
            </a:r>
            <a:r>
              <a:rPr lang="en-IE" b="1" dirty="0">
                <a:solidFill>
                  <a:schemeClr val="lt1"/>
                </a:solidFill>
              </a:rPr>
              <a:t>without consent</a:t>
            </a:r>
            <a:r>
              <a:rPr lang="en-IE" dirty="0">
                <a:solidFill>
                  <a:schemeClr val="lt1"/>
                </a:solidFill>
              </a:rPr>
              <a:t> even if there is </a:t>
            </a:r>
            <a:r>
              <a:rPr lang="en-IE" b="1" dirty="0">
                <a:solidFill>
                  <a:schemeClr val="lt1"/>
                </a:solidFill>
              </a:rPr>
              <a:t>no specific intent to cause harm, it is also </a:t>
            </a:r>
            <a:r>
              <a:rPr lang="en-IE" b="1" dirty="0" smtClean="0">
                <a:solidFill>
                  <a:schemeClr val="lt1"/>
                </a:solidFill>
              </a:rPr>
              <a:t>considered </a:t>
            </a:r>
            <a:r>
              <a:rPr lang="en-IE" b="1" dirty="0">
                <a:solidFill>
                  <a:schemeClr val="lt1"/>
                </a:solidFill>
              </a:rPr>
              <a:t>illegal.</a:t>
            </a:r>
            <a:endParaRPr dirty="0">
              <a:solidFill>
                <a:schemeClr val="lt1"/>
              </a:solidFill>
            </a:endParaRPr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dirty="0">
                <a:solidFill>
                  <a:schemeClr val="lt1"/>
                </a:solidFill>
              </a:rPr>
              <a:t>Applicable penalties: </a:t>
            </a:r>
            <a:r>
              <a:rPr lang="en-IE" u="sng" dirty="0">
                <a:solidFill>
                  <a:schemeClr val="lt1"/>
                </a:solidFill>
              </a:rPr>
              <a:t>a maximum of a €5,000 fine and/or 12 months imprisonment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67" name="Google Shape;2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18</a:t>
            </a:fld>
            <a:endParaRPr/>
          </a:p>
        </p:txBody>
      </p:sp>
      <p:sp>
        <p:nvSpPr>
          <p:cNvPr id="268" name="Google Shape;268;p36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e3e08e8ec0_0_0"/>
          <p:cNvSpPr/>
          <p:nvPr/>
        </p:nvSpPr>
        <p:spPr>
          <a:xfrm>
            <a:off x="0" y="-136550"/>
            <a:ext cx="12192000" cy="69945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e3e08e8ec0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IE">
                <a:solidFill>
                  <a:schemeClr val="lt1"/>
                </a:solidFill>
              </a:rPr>
              <a:t>COCO’S law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6" name="Google Shape;276;ge3e08e8ec0_0_0"/>
          <p:cNvSpPr txBox="1">
            <a:spLocks noGrp="1"/>
          </p:cNvSpPr>
          <p:nvPr>
            <p:ph type="body" idx="1"/>
          </p:nvPr>
        </p:nvSpPr>
        <p:spPr>
          <a:xfrm>
            <a:off x="838200" y="1403131"/>
            <a:ext cx="10848584" cy="4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3200" dirty="0" smtClean="0">
                <a:solidFill>
                  <a:schemeClr val="lt1"/>
                </a:solidFill>
              </a:rPr>
              <a:t>Sharing </a:t>
            </a:r>
            <a:r>
              <a:rPr lang="en-IE" sz="3200" dirty="0">
                <a:solidFill>
                  <a:schemeClr val="lt1"/>
                </a:solidFill>
              </a:rPr>
              <a:t>without consent is illegal, even when you don’t have intention to </a:t>
            </a:r>
            <a:r>
              <a:rPr lang="en-IE" sz="3200" dirty="0" smtClean="0">
                <a:solidFill>
                  <a:schemeClr val="lt1"/>
                </a:solidFill>
              </a:rPr>
              <a:t>harm</a:t>
            </a:r>
            <a:endParaRPr sz="3200" dirty="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IE" sz="3200" dirty="0">
                <a:solidFill>
                  <a:schemeClr val="lt1"/>
                </a:solidFill>
              </a:rPr>
              <a:t>Never share an image of someone without their </a:t>
            </a:r>
            <a:r>
              <a:rPr lang="en-IE" sz="3200" dirty="0" smtClean="0">
                <a:solidFill>
                  <a:schemeClr val="lt1"/>
                </a:solidFill>
              </a:rPr>
              <a:t>consent</a:t>
            </a: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277" name="Google Shape;277;ge3e08e8ec0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19</a:t>
            </a:fld>
            <a:endParaRPr/>
          </a:p>
        </p:txBody>
      </p:sp>
      <p:sp>
        <p:nvSpPr>
          <p:cNvPr id="278" name="Google Shape;278;ge3e08e8ec0_0_0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98" y="3507531"/>
            <a:ext cx="5443603" cy="28488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2076923" y="2200729"/>
            <a:ext cx="821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alibri"/>
              <a:buNone/>
            </a:pPr>
            <a:r>
              <a:rPr lang="en-IE" sz="8000" b="1" dirty="0"/>
              <a:t>WHAT HAVE WE </a:t>
            </a:r>
            <a:endParaRPr sz="8000" b="1" dirty="0"/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alibri"/>
              <a:buNone/>
            </a:pPr>
            <a:r>
              <a:rPr lang="en-IE" sz="8000" b="1" dirty="0"/>
              <a:t>LEARNED SO FAR</a:t>
            </a:r>
            <a:endParaRPr sz="8000" b="1" dirty="0"/>
          </a:p>
        </p:txBody>
      </p:sp>
      <p:sp>
        <p:nvSpPr>
          <p:cNvPr id="112" name="Google Shape;112;p2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20</a:t>
            </a:fld>
            <a:endParaRPr lang="en-IE"/>
          </a:p>
        </p:txBody>
      </p:sp>
      <p:pic>
        <p:nvPicPr>
          <p:cNvPr id="5" name="Coco's Law Explai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33" y="-463463"/>
            <a:ext cx="12420526" cy="74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1" descr="Ide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6544" y="-54538"/>
            <a:ext cx="7738601" cy="77386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1"/>
          <p:cNvSpPr txBox="1">
            <a:spLocks noGrp="1"/>
          </p:cNvSpPr>
          <p:nvPr>
            <p:ph type="ctrTitle"/>
          </p:nvPr>
        </p:nvSpPr>
        <p:spPr>
          <a:xfrm>
            <a:off x="1520031" y="937404"/>
            <a:ext cx="9144000" cy="103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IE" b="1"/>
              <a:t>Things to consider…</a:t>
            </a:r>
            <a:endParaRPr b="1"/>
          </a:p>
        </p:txBody>
      </p:sp>
      <p:sp>
        <p:nvSpPr>
          <p:cNvPr id="286" name="Google Shape;286;p21"/>
          <p:cNvSpPr txBox="1"/>
          <p:nvPr/>
        </p:nvSpPr>
        <p:spPr>
          <a:xfrm>
            <a:off x="406161" y="4314509"/>
            <a:ext cx="14730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E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consent?</a:t>
            </a:r>
            <a:endParaRPr sz="2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1"/>
          <p:cNvSpPr txBox="1"/>
          <p:nvPr/>
        </p:nvSpPr>
        <p:spPr>
          <a:xfrm>
            <a:off x="2172383" y="3969735"/>
            <a:ext cx="1854713" cy="18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E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image sharing and image based sexual abuse is</a:t>
            </a:r>
            <a:endParaRPr sz="2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1"/>
          <p:cNvSpPr txBox="1"/>
          <p:nvPr/>
        </p:nvSpPr>
        <p:spPr>
          <a:xfrm>
            <a:off x="6278988" y="4191325"/>
            <a:ext cx="17397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E" sz="2000" b="1">
                <a:solidFill>
                  <a:schemeClr val="lt1"/>
                </a:solidFill>
              </a:rPr>
              <a:t>Responsible photo sharing  </a:t>
            </a:r>
            <a:endParaRPr sz="20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000" b="1">
              <a:solidFill>
                <a:schemeClr val="lt1"/>
              </a:solidFill>
            </a:endParaRPr>
          </a:p>
        </p:txBody>
      </p:sp>
      <p:grpSp>
        <p:nvGrpSpPr>
          <p:cNvPr id="289" name="Google Shape;289;p21"/>
          <p:cNvGrpSpPr/>
          <p:nvPr/>
        </p:nvGrpSpPr>
        <p:grpSpPr>
          <a:xfrm>
            <a:off x="485989" y="2915196"/>
            <a:ext cx="1885075" cy="1027412"/>
            <a:chOff x="2049463" y="2364846"/>
            <a:chExt cx="1866226" cy="1036638"/>
          </a:xfrm>
        </p:grpSpPr>
        <p:sp>
          <p:nvSpPr>
            <p:cNvPr id="290" name="Google Shape;290;p21"/>
            <p:cNvSpPr/>
            <p:nvPr/>
          </p:nvSpPr>
          <p:spPr>
            <a:xfrm>
              <a:off x="2049463" y="2364846"/>
              <a:ext cx="1116013" cy="1036638"/>
            </a:xfrm>
            <a:custGeom>
              <a:avLst/>
              <a:gdLst/>
              <a:ahLst/>
              <a:cxnLst/>
              <a:rect l="l" t="t" r="r" b="b"/>
              <a:pathLst>
                <a:path w="154" h="140" extrusionOk="0">
                  <a:moveTo>
                    <a:pt x="148" y="54"/>
                  </a:moveTo>
                  <a:cubicBezTo>
                    <a:pt x="127" y="17"/>
                    <a:pt x="127" y="17"/>
                    <a:pt x="127" y="17"/>
                  </a:cubicBezTo>
                  <a:cubicBezTo>
                    <a:pt x="121" y="6"/>
                    <a:pt x="110" y="0"/>
                    <a:pt x="98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4" y="0"/>
                    <a:pt x="33" y="6"/>
                    <a:pt x="27" y="17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4"/>
                    <a:pt x="0" y="76"/>
                    <a:pt x="6" y="87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33" y="134"/>
                    <a:pt x="44" y="140"/>
                    <a:pt x="56" y="140"/>
                  </a:cubicBezTo>
                  <a:cubicBezTo>
                    <a:pt x="98" y="140"/>
                    <a:pt x="98" y="140"/>
                    <a:pt x="98" y="140"/>
                  </a:cubicBezTo>
                  <a:cubicBezTo>
                    <a:pt x="110" y="140"/>
                    <a:pt x="121" y="134"/>
                    <a:pt x="127" y="124"/>
                  </a:cubicBezTo>
                  <a:cubicBezTo>
                    <a:pt x="148" y="87"/>
                    <a:pt x="148" y="87"/>
                    <a:pt x="148" y="87"/>
                  </a:cubicBezTo>
                  <a:cubicBezTo>
                    <a:pt x="154" y="76"/>
                    <a:pt x="154" y="64"/>
                    <a:pt x="148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3507897" y="2845859"/>
              <a:ext cx="144600" cy="149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3238500" y="2906184"/>
              <a:ext cx="677189" cy="22225"/>
            </a:xfrm>
            <a:custGeom>
              <a:avLst/>
              <a:gdLst/>
              <a:ahLst/>
              <a:cxnLst/>
              <a:rect l="l" t="t" r="r" b="b"/>
              <a:pathLst>
                <a:path w="147" h="3" extrusionOk="0">
                  <a:moveTo>
                    <a:pt x="146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1"/>
                    <a:pt x="147" y="2"/>
                  </a:cubicBezTo>
                  <a:cubicBezTo>
                    <a:pt x="147" y="3"/>
                    <a:pt x="146" y="3"/>
                    <a:pt x="146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p21"/>
          <p:cNvSpPr txBox="1"/>
          <p:nvPr/>
        </p:nvSpPr>
        <p:spPr>
          <a:xfrm>
            <a:off x="8061275" y="4080500"/>
            <a:ext cx="1854600" cy="19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E" sz="1800" b="1" dirty="0">
                <a:solidFill>
                  <a:schemeClr val="lt1"/>
                </a:solidFill>
              </a:rPr>
              <a:t>We need to support </a:t>
            </a:r>
            <a:r>
              <a:rPr lang="en-IE" sz="1800" b="1" dirty="0" smtClean="0">
                <a:solidFill>
                  <a:schemeClr val="lt1"/>
                </a:solidFill>
              </a:rPr>
              <a:t>victims </a:t>
            </a:r>
            <a:r>
              <a:rPr lang="en-IE" sz="1800" b="1" dirty="0">
                <a:solidFill>
                  <a:schemeClr val="lt1"/>
                </a:solidFill>
              </a:rPr>
              <a:t>of image sharing and not </a:t>
            </a:r>
            <a:r>
              <a:rPr lang="en-IE" sz="1800" b="1" dirty="0" err="1">
                <a:solidFill>
                  <a:schemeClr val="lt1"/>
                </a:solidFill>
              </a:rPr>
              <a:t>victamise</a:t>
            </a:r>
            <a:r>
              <a:rPr lang="en-IE" sz="1800" b="1" dirty="0">
                <a:solidFill>
                  <a:schemeClr val="lt1"/>
                </a:solidFill>
              </a:rPr>
              <a:t> them</a:t>
            </a:r>
            <a:endParaRPr sz="1800" b="1" i="0" u="none" strike="noStrike" cap="none" dirty="0">
              <a:solidFill>
                <a:schemeClr val="lt1"/>
              </a:solidFill>
            </a:endParaRPr>
          </a:p>
        </p:txBody>
      </p:sp>
      <p:grpSp>
        <p:nvGrpSpPr>
          <p:cNvPr id="294" name="Google Shape;294;p21"/>
          <p:cNvGrpSpPr/>
          <p:nvPr/>
        </p:nvGrpSpPr>
        <p:grpSpPr>
          <a:xfrm>
            <a:off x="2487697" y="2915276"/>
            <a:ext cx="1884997" cy="1027447"/>
            <a:chOff x="2049463" y="2364846"/>
            <a:chExt cx="1866226" cy="1036638"/>
          </a:xfrm>
        </p:grpSpPr>
        <p:sp>
          <p:nvSpPr>
            <p:cNvPr id="295" name="Google Shape;295;p21"/>
            <p:cNvSpPr/>
            <p:nvPr/>
          </p:nvSpPr>
          <p:spPr>
            <a:xfrm>
              <a:off x="2049463" y="2364846"/>
              <a:ext cx="1116013" cy="1036638"/>
            </a:xfrm>
            <a:custGeom>
              <a:avLst/>
              <a:gdLst/>
              <a:ahLst/>
              <a:cxnLst/>
              <a:rect l="l" t="t" r="r" b="b"/>
              <a:pathLst>
                <a:path w="154" h="140" extrusionOk="0">
                  <a:moveTo>
                    <a:pt x="148" y="54"/>
                  </a:moveTo>
                  <a:cubicBezTo>
                    <a:pt x="127" y="17"/>
                    <a:pt x="127" y="17"/>
                    <a:pt x="127" y="17"/>
                  </a:cubicBezTo>
                  <a:cubicBezTo>
                    <a:pt x="121" y="6"/>
                    <a:pt x="110" y="0"/>
                    <a:pt x="98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4" y="0"/>
                    <a:pt x="33" y="6"/>
                    <a:pt x="27" y="17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4"/>
                    <a:pt x="0" y="76"/>
                    <a:pt x="6" y="87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33" y="134"/>
                    <a:pt x="44" y="140"/>
                    <a:pt x="56" y="140"/>
                  </a:cubicBezTo>
                  <a:cubicBezTo>
                    <a:pt x="98" y="140"/>
                    <a:pt x="98" y="140"/>
                    <a:pt x="98" y="140"/>
                  </a:cubicBezTo>
                  <a:cubicBezTo>
                    <a:pt x="110" y="140"/>
                    <a:pt x="121" y="134"/>
                    <a:pt x="127" y="124"/>
                  </a:cubicBezTo>
                  <a:cubicBezTo>
                    <a:pt x="148" y="87"/>
                    <a:pt x="148" y="87"/>
                    <a:pt x="148" y="87"/>
                  </a:cubicBezTo>
                  <a:cubicBezTo>
                    <a:pt x="154" y="76"/>
                    <a:pt x="154" y="64"/>
                    <a:pt x="148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3507897" y="2845859"/>
              <a:ext cx="144463" cy="14922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1"/>
            <p:cNvSpPr/>
            <p:nvPr/>
          </p:nvSpPr>
          <p:spPr>
            <a:xfrm>
              <a:off x="3238500" y="2906184"/>
              <a:ext cx="677189" cy="22225"/>
            </a:xfrm>
            <a:custGeom>
              <a:avLst/>
              <a:gdLst/>
              <a:ahLst/>
              <a:cxnLst/>
              <a:rect l="l" t="t" r="r" b="b"/>
              <a:pathLst>
                <a:path w="147" h="3" extrusionOk="0">
                  <a:moveTo>
                    <a:pt x="146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1"/>
                    <a:pt x="147" y="2"/>
                  </a:cubicBezTo>
                  <a:cubicBezTo>
                    <a:pt x="147" y="3"/>
                    <a:pt x="146" y="3"/>
                    <a:pt x="146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" name="Google Shape;298;p21"/>
          <p:cNvGrpSpPr/>
          <p:nvPr/>
        </p:nvGrpSpPr>
        <p:grpSpPr>
          <a:xfrm>
            <a:off x="4501847" y="2915276"/>
            <a:ext cx="1884996" cy="1027447"/>
            <a:chOff x="2049463" y="2364846"/>
            <a:chExt cx="1866226" cy="1036638"/>
          </a:xfrm>
        </p:grpSpPr>
        <p:sp>
          <p:nvSpPr>
            <p:cNvPr id="299" name="Google Shape;299;p21"/>
            <p:cNvSpPr/>
            <p:nvPr/>
          </p:nvSpPr>
          <p:spPr>
            <a:xfrm>
              <a:off x="2049463" y="2364846"/>
              <a:ext cx="1116013" cy="1036638"/>
            </a:xfrm>
            <a:custGeom>
              <a:avLst/>
              <a:gdLst/>
              <a:ahLst/>
              <a:cxnLst/>
              <a:rect l="l" t="t" r="r" b="b"/>
              <a:pathLst>
                <a:path w="154" h="140" extrusionOk="0">
                  <a:moveTo>
                    <a:pt x="148" y="54"/>
                  </a:moveTo>
                  <a:cubicBezTo>
                    <a:pt x="127" y="17"/>
                    <a:pt x="127" y="17"/>
                    <a:pt x="127" y="17"/>
                  </a:cubicBezTo>
                  <a:cubicBezTo>
                    <a:pt x="121" y="6"/>
                    <a:pt x="110" y="0"/>
                    <a:pt x="98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4" y="0"/>
                    <a:pt x="33" y="6"/>
                    <a:pt x="27" y="17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4"/>
                    <a:pt x="0" y="76"/>
                    <a:pt x="6" y="87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33" y="134"/>
                    <a:pt x="44" y="140"/>
                    <a:pt x="56" y="140"/>
                  </a:cubicBezTo>
                  <a:cubicBezTo>
                    <a:pt x="98" y="140"/>
                    <a:pt x="98" y="140"/>
                    <a:pt x="98" y="140"/>
                  </a:cubicBezTo>
                  <a:cubicBezTo>
                    <a:pt x="110" y="140"/>
                    <a:pt x="121" y="134"/>
                    <a:pt x="127" y="124"/>
                  </a:cubicBezTo>
                  <a:cubicBezTo>
                    <a:pt x="148" y="87"/>
                    <a:pt x="148" y="87"/>
                    <a:pt x="148" y="87"/>
                  </a:cubicBezTo>
                  <a:cubicBezTo>
                    <a:pt x="154" y="76"/>
                    <a:pt x="154" y="64"/>
                    <a:pt x="148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3507897" y="2845859"/>
              <a:ext cx="144463" cy="14922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3238500" y="2906184"/>
              <a:ext cx="677189" cy="22225"/>
            </a:xfrm>
            <a:custGeom>
              <a:avLst/>
              <a:gdLst/>
              <a:ahLst/>
              <a:cxnLst/>
              <a:rect l="l" t="t" r="r" b="b"/>
              <a:pathLst>
                <a:path w="147" h="3" extrusionOk="0">
                  <a:moveTo>
                    <a:pt x="146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1"/>
                    <a:pt x="147" y="2"/>
                  </a:cubicBezTo>
                  <a:cubicBezTo>
                    <a:pt x="147" y="3"/>
                    <a:pt x="146" y="3"/>
                    <a:pt x="146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p21"/>
          <p:cNvGrpSpPr/>
          <p:nvPr/>
        </p:nvGrpSpPr>
        <p:grpSpPr>
          <a:xfrm>
            <a:off x="6562916" y="2915276"/>
            <a:ext cx="1884997" cy="1027447"/>
            <a:chOff x="2049463" y="2364846"/>
            <a:chExt cx="1866226" cy="1036638"/>
          </a:xfrm>
        </p:grpSpPr>
        <p:sp>
          <p:nvSpPr>
            <p:cNvPr id="303" name="Google Shape;303;p21"/>
            <p:cNvSpPr/>
            <p:nvPr/>
          </p:nvSpPr>
          <p:spPr>
            <a:xfrm>
              <a:off x="2049463" y="2364846"/>
              <a:ext cx="1116013" cy="1036638"/>
            </a:xfrm>
            <a:custGeom>
              <a:avLst/>
              <a:gdLst/>
              <a:ahLst/>
              <a:cxnLst/>
              <a:rect l="l" t="t" r="r" b="b"/>
              <a:pathLst>
                <a:path w="154" h="140" extrusionOk="0">
                  <a:moveTo>
                    <a:pt x="148" y="54"/>
                  </a:moveTo>
                  <a:cubicBezTo>
                    <a:pt x="127" y="17"/>
                    <a:pt x="127" y="17"/>
                    <a:pt x="127" y="17"/>
                  </a:cubicBezTo>
                  <a:cubicBezTo>
                    <a:pt x="121" y="6"/>
                    <a:pt x="110" y="0"/>
                    <a:pt x="98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4" y="0"/>
                    <a:pt x="33" y="6"/>
                    <a:pt x="27" y="17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4"/>
                    <a:pt x="0" y="76"/>
                    <a:pt x="6" y="87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33" y="134"/>
                    <a:pt x="44" y="140"/>
                    <a:pt x="56" y="140"/>
                  </a:cubicBezTo>
                  <a:cubicBezTo>
                    <a:pt x="98" y="140"/>
                    <a:pt x="98" y="140"/>
                    <a:pt x="98" y="140"/>
                  </a:cubicBezTo>
                  <a:cubicBezTo>
                    <a:pt x="110" y="140"/>
                    <a:pt x="121" y="134"/>
                    <a:pt x="127" y="124"/>
                  </a:cubicBezTo>
                  <a:cubicBezTo>
                    <a:pt x="148" y="87"/>
                    <a:pt x="148" y="87"/>
                    <a:pt x="148" y="87"/>
                  </a:cubicBezTo>
                  <a:cubicBezTo>
                    <a:pt x="154" y="76"/>
                    <a:pt x="154" y="64"/>
                    <a:pt x="148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3507897" y="2845859"/>
              <a:ext cx="144463" cy="14922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3238500" y="2906184"/>
              <a:ext cx="677189" cy="22225"/>
            </a:xfrm>
            <a:custGeom>
              <a:avLst/>
              <a:gdLst/>
              <a:ahLst/>
              <a:cxnLst/>
              <a:rect l="l" t="t" r="r" b="b"/>
              <a:pathLst>
                <a:path w="147" h="3" extrusionOk="0">
                  <a:moveTo>
                    <a:pt x="146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1"/>
                    <a:pt x="147" y="2"/>
                  </a:cubicBezTo>
                  <a:cubicBezTo>
                    <a:pt x="147" y="3"/>
                    <a:pt x="146" y="3"/>
                    <a:pt x="146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21"/>
          <p:cNvSpPr/>
          <p:nvPr/>
        </p:nvSpPr>
        <p:spPr>
          <a:xfrm>
            <a:off x="769150" y="3120246"/>
            <a:ext cx="587520" cy="5867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None/>
            </a:pPr>
            <a:endParaRPr sz="299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1"/>
          <p:cNvSpPr txBox="1"/>
          <p:nvPr/>
        </p:nvSpPr>
        <p:spPr>
          <a:xfrm>
            <a:off x="4320200" y="4191325"/>
            <a:ext cx="16128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legal side of consent and image sharing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1"/>
          <p:cNvSpPr/>
          <p:nvPr/>
        </p:nvSpPr>
        <p:spPr>
          <a:xfrm>
            <a:off x="10566505" y="2915276"/>
            <a:ext cx="1127238" cy="1027447"/>
          </a:xfrm>
          <a:custGeom>
            <a:avLst/>
            <a:gdLst/>
            <a:ahLst/>
            <a:cxnLst/>
            <a:rect l="l" t="t" r="r" b="b"/>
            <a:pathLst>
              <a:path w="154" h="140" extrusionOk="0">
                <a:moveTo>
                  <a:pt x="148" y="54"/>
                </a:moveTo>
                <a:cubicBezTo>
                  <a:pt x="127" y="17"/>
                  <a:pt x="127" y="17"/>
                  <a:pt x="127" y="17"/>
                </a:cubicBezTo>
                <a:cubicBezTo>
                  <a:pt x="121" y="6"/>
                  <a:pt x="110" y="0"/>
                  <a:pt x="98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4" y="0"/>
                  <a:pt x="33" y="6"/>
                  <a:pt x="27" y="17"/>
                </a:cubicBezTo>
                <a:cubicBezTo>
                  <a:pt x="6" y="54"/>
                  <a:pt x="6" y="54"/>
                  <a:pt x="6" y="54"/>
                </a:cubicBezTo>
                <a:cubicBezTo>
                  <a:pt x="0" y="64"/>
                  <a:pt x="0" y="76"/>
                  <a:pt x="6" y="87"/>
                </a:cubicBezTo>
                <a:cubicBezTo>
                  <a:pt x="27" y="124"/>
                  <a:pt x="27" y="124"/>
                  <a:pt x="27" y="124"/>
                </a:cubicBezTo>
                <a:cubicBezTo>
                  <a:pt x="33" y="134"/>
                  <a:pt x="44" y="140"/>
                  <a:pt x="56" y="140"/>
                </a:cubicBezTo>
                <a:cubicBezTo>
                  <a:pt x="98" y="140"/>
                  <a:pt x="98" y="140"/>
                  <a:pt x="98" y="140"/>
                </a:cubicBezTo>
                <a:cubicBezTo>
                  <a:pt x="110" y="140"/>
                  <a:pt x="121" y="134"/>
                  <a:pt x="127" y="124"/>
                </a:cubicBezTo>
                <a:cubicBezTo>
                  <a:pt x="148" y="87"/>
                  <a:pt x="148" y="87"/>
                  <a:pt x="148" y="87"/>
                </a:cubicBezTo>
                <a:cubicBezTo>
                  <a:pt x="154" y="76"/>
                  <a:pt x="154" y="64"/>
                  <a:pt x="148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>
            <a:off x="10187525" y="4191325"/>
            <a:ext cx="1885200" cy="16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E" sz="1600" b="1" dirty="0">
                <a:solidFill>
                  <a:schemeClr val="lt1"/>
                </a:solidFill>
              </a:rPr>
              <a:t>What to do if </a:t>
            </a:r>
            <a:r>
              <a:rPr lang="en-IE" sz="1600" b="1" dirty="0" smtClean="0">
                <a:solidFill>
                  <a:schemeClr val="lt1"/>
                </a:solidFill>
              </a:rPr>
              <a:t>you witness/are </a:t>
            </a:r>
            <a:r>
              <a:rPr lang="en-IE" sz="1600" b="1" dirty="0">
                <a:solidFill>
                  <a:schemeClr val="lt1"/>
                </a:solidFill>
              </a:rPr>
              <a:t>involved in the non-consensual sharing of sexual images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8850469" y="3120246"/>
            <a:ext cx="587509" cy="5867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None/>
            </a:pPr>
            <a:endParaRPr sz="299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21" descr="Lights 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6765" y="3050542"/>
            <a:ext cx="645723" cy="64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1" descr="Lights 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3273" y="3050542"/>
            <a:ext cx="645723" cy="64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1" descr="Lights 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6851" y="3050542"/>
            <a:ext cx="645723" cy="64572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1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315" name="Google Shape;315;p21" descr="Lights 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22797" y="3050542"/>
            <a:ext cx="645723" cy="645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21"/>
          <p:cNvGrpSpPr/>
          <p:nvPr/>
        </p:nvGrpSpPr>
        <p:grpSpPr>
          <a:xfrm>
            <a:off x="8577153" y="2915196"/>
            <a:ext cx="1885075" cy="1027412"/>
            <a:chOff x="2049463" y="2364846"/>
            <a:chExt cx="1866226" cy="1036638"/>
          </a:xfrm>
        </p:grpSpPr>
        <p:sp>
          <p:nvSpPr>
            <p:cNvPr id="317" name="Google Shape;317;p21"/>
            <p:cNvSpPr/>
            <p:nvPr/>
          </p:nvSpPr>
          <p:spPr>
            <a:xfrm>
              <a:off x="2049463" y="2364846"/>
              <a:ext cx="1116013" cy="1036638"/>
            </a:xfrm>
            <a:custGeom>
              <a:avLst/>
              <a:gdLst/>
              <a:ahLst/>
              <a:cxnLst/>
              <a:rect l="l" t="t" r="r" b="b"/>
              <a:pathLst>
                <a:path w="154" h="140" extrusionOk="0">
                  <a:moveTo>
                    <a:pt x="148" y="54"/>
                  </a:moveTo>
                  <a:cubicBezTo>
                    <a:pt x="127" y="17"/>
                    <a:pt x="127" y="17"/>
                    <a:pt x="127" y="17"/>
                  </a:cubicBezTo>
                  <a:cubicBezTo>
                    <a:pt x="121" y="6"/>
                    <a:pt x="110" y="0"/>
                    <a:pt x="98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4" y="0"/>
                    <a:pt x="33" y="6"/>
                    <a:pt x="27" y="17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4"/>
                    <a:pt x="0" y="76"/>
                    <a:pt x="6" y="87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33" y="134"/>
                    <a:pt x="44" y="140"/>
                    <a:pt x="56" y="140"/>
                  </a:cubicBezTo>
                  <a:cubicBezTo>
                    <a:pt x="98" y="140"/>
                    <a:pt x="98" y="140"/>
                    <a:pt x="98" y="140"/>
                  </a:cubicBezTo>
                  <a:cubicBezTo>
                    <a:pt x="110" y="140"/>
                    <a:pt x="121" y="134"/>
                    <a:pt x="127" y="124"/>
                  </a:cubicBezTo>
                  <a:cubicBezTo>
                    <a:pt x="148" y="87"/>
                    <a:pt x="148" y="87"/>
                    <a:pt x="148" y="87"/>
                  </a:cubicBezTo>
                  <a:cubicBezTo>
                    <a:pt x="154" y="76"/>
                    <a:pt x="154" y="64"/>
                    <a:pt x="148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1"/>
            <p:cNvSpPr/>
            <p:nvPr/>
          </p:nvSpPr>
          <p:spPr>
            <a:xfrm>
              <a:off x="3507897" y="2845859"/>
              <a:ext cx="144600" cy="149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1"/>
            <p:cNvSpPr/>
            <p:nvPr/>
          </p:nvSpPr>
          <p:spPr>
            <a:xfrm>
              <a:off x="3238500" y="2906184"/>
              <a:ext cx="677189" cy="22225"/>
            </a:xfrm>
            <a:custGeom>
              <a:avLst/>
              <a:gdLst/>
              <a:ahLst/>
              <a:cxnLst/>
              <a:rect l="l" t="t" r="r" b="b"/>
              <a:pathLst>
                <a:path w="147" h="3" extrusionOk="0">
                  <a:moveTo>
                    <a:pt x="146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1"/>
                    <a:pt x="147" y="2"/>
                  </a:cubicBezTo>
                  <a:cubicBezTo>
                    <a:pt x="147" y="3"/>
                    <a:pt x="146" y="3"/>
                    <a:pt x="146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0" name="Google Shape;320;p21" descr="Lights 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4822" y="3050554"/>
            <a:ext cx="645723" cy="645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fae3e4ea1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IE">
                <a:solidFill>
                  <a:schemeClr val="accent1"/>
                </a:solidFill>
              </a:rPr>
              <a:t>Reflection activity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27" name="Google Shape;327;gdfae3e4ea1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E"/>
              <a:t>22</a:t>
            </a:fld>
            <a:endParaRPr/>
          </a:p>
        </p:txBody>
      </p:sp>
      <p:sp>
        <p:nvSpPr>
          <p:cNvPr id="328" name="Google Shape;328;gdfae3e4ea1_0_0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329" name="Google Shape;329;gdfae3e4ea1_0_0"/>
          <p:cNvSpPr txBox="1"/>
          <p:nvPr/>
        </p:nvSpPr>
        <p:spPr>
          <a:xfrm>
            <a:off x="728663" y="1829595"/>
            <a:ext cx="51579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IE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 this lesson I learned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0" name="Google Shape;330;gdfae3e4ea1_0_0"/>
          <p:cNvGraphicFramePr/>
          <p:nvPr/>
        </p:nvGraphicFramePr>
        <p:xfrm>
          <a:off x="889000" y="2329260"/>
          <a:ext cx="10307950" cy="1981250"/>
        </p:xfrm>
        <a:graphic>
          <a:graphicData uri="http://schemas.openxmlformats.org/drawingml/2006/table">
            <a:tbl>
              <a:tblPr firstRow="1" bandRow="1">
                <a:solidFill>
                  <a:srgbClr val="EEE9EF"/>
                </a:solidFill>
                <a:tableStyleId>{05931221-EB3A-4B9C-9205-2AA87267D546}</a:tableStyleId>
              </a:tblPr>
              <a:tblGrid>
                <a:gridCol w="62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IE" sz="2000" b="1" u="none" strike="noStrike" cap="none">
                          <a:solidFill>
                            <a:schemeClr val="dk2"/>
                          </a:solidFill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EDE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>
                    <a:solidFill>
                      <a:srgbClr val="EDE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IE" sz="2000" b="1" u="none" strike="noStrike" cap="none">
                          <a:solidFill>
                            <a:schemeClr val="dk2"/>
                          </a:solidFill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IE" sz="2000" b="1" u="none" strike="noStrike" cap="none">
                          <a:solidFill>
                            <a:schemeClr val="dk2"/>
                          </a:solidFill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IE" sz="2000" b="1" u="none" strike="noStrike" cap="none">
                          <a:solidFill>
                            <a:schemeClr val="dk2"/>
                          </a:solidFill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IE" sz="2000" b="1" u="none" strike="noStrike" cap="none">
                          <a:solidFill>
                            <a:schemeClr val="dk2"/>
                          </a:solidFill>
                        </a:rPr>
                        <a:t>5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473" y="197950"/>
            <a:ext cx="10301054" cy="64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2"/>
          <p:cNvSpPr txBox="1"/>
          <p:nvPr/>
        </p:nvSpPr>
        <p:spPr>
          <a:xfrm>
            <a:off x="2199503" y="593124"/>
            <a:ext cx="7784756" cy="93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IE" sz="4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Help &amp; Support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22"/>
          <p:cNvPicPr preferRelativeResize="0"/>
          <p:nvPr/>
        </p:nvPicPr>
        <p:blipFill rotWithShape="1">
          <a:blip r:embed="rId4">
            <a:alphaModFix/>
          </a:blip>
          <a:srcRect t="18745" b="18743"/>
          <a:stretch/>
        </p:blipFill>
        <p:spPr>
          <a:xfrm>
            <a:off x="4838968" y="3162696"/>
            <a:ext cx="1654531" cy="1034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02850">
            <a:off x="2962047" y="3257703"/>
            <a:ext cx="1365528" cy="84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34444" y="3436303"/>
            <a:ext cx="2491257" cy="5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96288" y="4417764"/>
            <a:ext cx="1322285" cy="76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8187" y="4517546"/>
            <a:ext cx="2636671" cy="7330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22"/>
          <p:cNvCxnSpPr/>
          <p:nvPr/>
        </p:nvCxnSpPr>
        <p:spPr>
          <a:xfrm>
            <a:off x="4381808" y="1561670"/>
            <a:ext cx="342766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4" name="Google Shape;314;p22"/>
          <p:cNvSpPr txBox="1"/>
          <p:nvPr/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IE" sz="900" b="1" i="0" u="none" strike="noStrike" cap="none">
                <a:solidFill>
                  <a:srgbClr val="99459A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IE" sz="900" b="1" i="0" u="none" strike="noStrike" cap="none">
                <a:solidFill>
                  <a:srgbClr val="DB156F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IE" sz="900" b="1" i="0" u="none" strike="noStrike" cap="none">
                <a:solidFill>
                  <a:srgbClr val="ED1C27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IE" sz="900" b="1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IE"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IE" sz="900" b="0" i="0" u="none" strike="noStrike" cap="none">
                <a:solidFill>
                  <a:srgbClr val="4C4D4C"/>
                </a:solidFill>
                <a:latin typeface="Calibri"/>
                <a:ea typeface="Calibri"/>
                <a:cs typeface="Calibri"/>
                <a:sym typeface="Calibri"/>
              </a:rPr>
              <a:t>|  ANTI- BULLYING &amp; ONLINE SAFETY PROGRAMME</a:t>
            </a:r>
            <a:endParaRPr sz="900" b="0" i="0" u="none" strike="noStrike" cap="none">
              <a:solidFill>
                <a:srgbClr val="4C4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56" y="4301168"/>
            <a:ext cx="1951364" cy="890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90" y="1395148"/>
            <a:ext cx="3835682" cy="16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0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123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alibri"/>
              <a:buNone/>
            </a:pPr>
            <a:r>
              <a:rPr lang="en-IE" sz="7200">
                <a:solidFill>
                  <a:schemeClr val="accent1"/>
                </a:solidFill>
              </a:rPr>
              <a:t>TH</a:t>
            </a:r>
            <a:r>
              <a:rPr lang="en-IE" sz="7200">
                <a:solidFill>
                  <a:schemeClr val="accent2"/>
                </a:solidFill>
              </a:rPr>
              <a:t>AN</a:t>
            </a:r>
            <a:r>
              <a:rPr lang="en-IE" sz="7200">
                <a:solidFill>
                  <a:schemeClr val="accent3"/>
                </a:solidFill>
              </a:rPr>
              <a:t>K</a:t>
            </a:r>
            <a:r>
              <a:rPr lang="en-IE" sz="7200">
                <a:solidFill>
                  <a:schemeClr val="accent4"/>
                </a:solidFill>
              </a:rPr>
              <a:t> </a:t>
            </a:r>
            <a:r>
              <a:rPr lang="en-IE" sz="7200">
                <a:solidFill>
                  <a:schemeClr val="accent3"/>
                </a:solidFill>
              </a:rPr>
              <a:t>Y</a:t>
            </a:r>
            <a:r>
              <a:rPr lang="en-IE" sz="7200">
                <a:solidFill>
                  <a:schemeClr val="accent4"/>
                </a:solidFill>
              </a:rPr>
              <a:t>OU</a:t>
            </a:r>
            <a:endParaRPr/>
          </a:p>
        </p:txBody>
      </p:sp>
      <p:sp>
        <p:nvSpPr>
          <p:cNvPr id="350" name="Google Shape;350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I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more information, please go to </a:t>
            </a:r>
            <a:r>
              <a:rPr lang="en-IE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IE" b="1" u="sng">
                <a:solidFill>
                  <a:schemeClr val="lt1"/>
                </a:solidFill>
              </a:rPr>
              <a:t>antibullyingcentre.ie/fuse</a:t>
            </a:r>
            <a:endParaRPr b="1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1" name="Google Shape;351;p23"/>
          <p:cNvCxnSpPr/>
          <p:nvPr/>
        </p:nvCxnSpPr>
        <p:spPr>
          <a:xfrm>
            <a:off x="4065814" y="3429000"/>
            <a:ext cx="414745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2" name="Google Shape;35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09" y="4198884"/>
            <a:ext cx="3633266" cy="25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3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354" name="Google Shape;35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24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0dbaddaf3_0_29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e0dbaddaf3_0_2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IE" b="1" dirty="0">
                <a:solidFill>
                  <a:schemeClr val="lt1"/>
                </a:solidFill>
                <a:latin typeface="+mn-lt"/>
              </a:rPr>
              <a:t>What is sexting?</a:t>
            </a:r>
            <a:endParaRPr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0" name="Google Shape;120;ge0dbaddaf3_0_29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IE" sz="3600" dirty="0">
                <a:solidFill>
                  <a:schemeClr val="lt1"/>
                </a:solidFill>
                <a:latin typeface="+mn-lt"/>
              </a:rPr>
              <a:t>Sexting is</a:t>
            </a:r>
            <a:endParaRPr dirty="0">
              <a:latin typeface="+mn-lt"/>
            </a:endParaRPr>
          </a:p>
          <a:p>
            <a:pPr marL="9144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IE" sz="3200" dirty="0">
                <a:solidFill>
                  <a:schemeClr val="lt1"/>
                </a:solidFill>
                <a:latin typeface="+mn-lt"/>
              </a:rPr>
              <a:t>Sending or receiving:</a:t>
            </a:r>
            <a:endParaRPr dirty="0">
              <a:latin typeface="+mn-lt"/>
            </a:endParaRPr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IE" sz="3200" dirty="0">
                <a:solidFill>
                  <a:schemeClr val="lt1"/>
                </a:solidFill>
                <a:latin typeface="+mn-lt"/>
              </a:rPr>
              <a:t>sexually intimate images or video</a:t>
            </a:r>
            <a:endParaRPr dirty="0">
              <a:latin typeface="+mn-lt"/>
            </a:endParaRPr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IE" sz="3200" dirty="0">
                <a:solidFill>
                  <a:schemeClr val="lt1"/>
                </a:solidFill>
                <a:latin typeface="+mn-lt"/>
              </a:rPr>
              <a:t>sexually suggestive nude images or video</a:t>
            </a:r>
            <a:endParaRPr dirty="0">
              <a:latin typeface="+mn-lt"/>
            </a:endParaRPr>
          </a:p>
          <a:p>
            <a:pPr marL="9715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IE" sz="3200" dirty="0">
                <a:solidFill>
                  <a:schemeClr val="lt1"/>
                </a:solidFill>
                <a:latin typeface="+mn-lt"/>
              </a:rPr>
              <a:t>sexually suggestive semi-nude images or video</a:t>
            </a:r>
            <a:endParaRPr dirty="0">
              <a:latin typeface="+mn-lt"/>
            </a:endParaRPr>
          </a:p>
          <a:p>
            <a:pPr marL="57150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3600" dirty="0">
              <a:solidFill>
                <a:schemeClr val="lt1"/>
              </a:solidFill>
              <a:latin typeface="+mn-lt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IE" sz="3600" dirty="0">
                <a:solidFill>
                  <a:schemeClr val="lt1"/>
                </a:solidFill>
                <a:latin typeface="+mn-lt"/>
              </a:rPr>
              <a:t>It usually involves the use of mobile devices </a:t>
            </a:r>
            <a:endParaRPr dirty="0">
              <a:latin typeface="+mn-lt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4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1" name="Google Shape;121;ge0dbaddaf3_0_2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3</a:t>
            </a:fld>
            <a:endParaRPr/>
          </a:p>
        </p:txBody>
      </p:sp>
      <p:sp>
        <p:nvSpPr>
          <p:cNvPr id="122" name="Google Shape;122;ge0dbaddaf3_0_293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1" t="13333" r="29191" b="11961"/>
          <a:stretch/>
        </p:blipFill>
        <p:spPr>
          <a:xfrm>
            <a:off x="9686824" y="0"/>
            <a:ext cx="2505176" cy="26221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IE" sz="4800" dirty="0">
                <a:solidFill>
                  <a:schemeClr val="lt1"/>
                </a:solidFill>
                <a:latin typeface="+mn-lt"/>
              </a:rPr>
              <a:t>People involved in sexting</a:t>
            </a:r>
            <a:endParaRPr dirty="0">
              <a:latin typeface="+mn-lt"/>
            </a:endParaRPr>
          </a:p>
        </p:txBody>
      </p:sp>
      <p:sp>
        <p:nvSpPr>
          <p:cNvPr id="130" name="Google Shape;130;p9"/>
          <p:cNvSpPr txBox="1">
            <a:spLocks noGrp="1"/>
          </p:cNvSpPr>
          <p:nvPr>
            <p:ph type="body" idx="1"/>
          </p:nvPr>
        </p:nvSpPr>
        <p:spPr>
          <a:xfrm>
            <a:off x="838200" y="2055949"/>
            <a:ext cx="10515600" cy="40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IE" sz="3600" dirty="0">
                <a:solidFill>
                  <a:schemeClr val="lt1"/>
                </a:solidFill>
                <a:latin typeface="+mn-lt"/>
              </a:rPr>
              <a:t>Mostly sexts are asked/requested, sent and received by a person's romantic partner</a:t>
            </a:r>
            <a:endParaRPr dirty="0">
              <a:latin typeface="+mn-l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IE" sz="3600" dirty="0">
                <a:solidFill>
                  <a:schemeClr val="lt1"/>
                </a:solidFill>
                <a:latin typeface="+mn-lt"/>
              </a:rPr>
              <a:t>Less frequent is an adolescent to ask, send, or receive sexts from: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IE" sz="3200" dirty="0">
                <a:solidFill>
                  <a:schemeClr val="lt1"/>
                </a:solidFill>
                <a:latin typeface="+mn-lt"/>
              </a:rPr>
              <a:t>adults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IE" sz="3200" dirty="0">
                <a:solidFill>
                  <a:schemeClr val="lt1"/>
                </a:solidFill>
                <a:latin typeface="+mn-lt"/>
              </a:rPr>
              <a:t>strangers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IE" sz="3200" dirty="0">
                <a:solidFill>
                  <a:schemeClr val="lt1"/>
                </a:solidFill>
                <a:latin typeface="+mn-lt"/>
              </a:rPr>
              <a:t>other people</a:t>
            </a:r>
            <a:endParaRPr sz="32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1" name="Google Shape;13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4</a:t>
            </a:fld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0"/>
            <a:ext cx="3121152" cy="19872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5</a:t>
            </a:fld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41" name="Google Shape;141;p10">
            <a:hlinkClick r:id="rId5"/>
          </p:cNvPr>
          <p:cNvSpPr/>
          <p:nvPr/>
        </p:nvSpPr>
        <p:spPr>
          <a:xfrm>
            <a:off x="4953000" y="2837793"/>
            <a:ext cx="2062655" cy="154502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3707" y="60000"/>
                </a:moveTo>
                <a:lnTo>
                  <a:pt x="26293" y="15000"/>
                </a:lnTo>
                <a:lnTo>
                  <a:pt x="26293" y="105000"/>
                </a:lnTo>
                <a:close/>
              </a:path>
              <a:path w="120000" h="120000" fill="darken" extrusionOk="0">
                <a:moveTo>
                  <a:pt x="93707" y="60000"/>
                </a:moveTo>
                <a:lnTo>
                  <a:pt x="26293" y="15000"/>
                </a:lnTo>
                <a:lnTo>
                  <a:pt x="26293" y="105000"/>
                </a:lnTo>
                <a:close/>
              </a:path>
              <a:path w="120000" h="120000" fill="none" extrusionOk="0">
                <a:moveTo>
                  <a:pt x="93707" y="60000"/>
                </a:moveTo>
                <a:lnTo>
                  <a:pt x="26293" y="105000"/>
                </a:lnTo>
                <a:lnTo>
                  <a:pt x="26293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6F32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FUSE Post-Primary Programme Image Sharing Workshop Ann's St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 txBox="1">
            <a:spLocks noGrp="1"/>
          </p:cNvSpPr>
          <p:nvPr>
            <p:ph type="body" idx="1"/>
          </p:nvPr>
        </p:nvSpPr>
        <p:spPr>
          <a:xfrm>
            <a:off x="838200" y="1034980"/>
            <a:ext cx="10558284" cy="473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6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6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IE" sz="6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the activity and discuss your answers</a:t>
            </a:r>
            <a:endParaRPr sz="6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6</a:t>
            </a:fld>
            <a:endParaRPr/>
          </a:p>
        </p:txBody>
      </p:sp>
      <p:sp>
        <p:nvSpPr>
          <p:cNvPr id="151" name="Google Shape;151;p11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IE">
                <a:solidFill>
                  <a:schemeClr val="lt1"/>
                </a:solidFill>
              </a:rPr>
              <a:t>What is Consent?</a:t>
            </a:r>
            <a:endParaRPr/>
          </a:p>
        </p:txBody>
      </p:sp>
      <p:sp>
        <p:nvSpPr>
          <p:cNvPr id="159" name="Google Shape;15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E" dirty="0">
                <a:solidFill>
                  <a:schemeClr val="lt1"/>
                </a:solidFill>
              </a:rPr>
              <a:t>There are a number of types of consent: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lt1"/>
              </a:solidFill>
            </a:endParaRPr>
          </a:p>
          <a:p>
            <a:pPr marL="5715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en-IE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Informed consent</a:t>
            </a:r>
            <a:endParaRPr sz="2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en-IE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Consensual sexting</a:t>
            </a:r>
            <a:endParaRPr dirty="0"/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en-IE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Non-consensual sharing of sexual materials:</a:t>
            </a:r>
            <a:endParaRPr dirty="0"/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en-IE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Consent on image sharing</a:t>
            </a:r>
            <a:endParaRPr dirty="0"/>
          </a:p>
          <a:p>
            <a:pPr marL="5715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IE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know what these types of consent mean?</a:t>
            </a:r>
            <a:endParaRPr dirty="0">
              <a:solidFill>
                <a:schemeClr val="lt1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60" name="Google Shape;16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7</a:t>
            </a:fld>
            <a:endParaRPr/>
          </a:p>
        </p:txBody>
      </p:sp>
      <p:sp>
        <p:nvSpPr>
          <p:cNvPr id="161" name="Google Shape;161;p12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58" y="0"/>
            <a:ext cx="3774141" cy="18870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IE">
                <a:solidFill>
                  <a:schemeClr val="lt1"/>
                </a:solidFill>
              </a:rPr>
              <a:t>What is Consent?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9" name="Google Shape;169;p13"/>
          <p:cNvSpPr txBox="1">
            <a:spLocks noGrp="1"/>
          </p:cNvSpPr>
          <p:nvPr>
            <p:ph type="body" idx="1"/>
          </p:nvPr>
        </p:nvSpPr>
        <p:spPr>
          <a:xfrm>
            <a:off x="838200" y="1529255"/>
            <a:ext cx="10515600" cy="4528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IE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Informed consent: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IE" sz="2100">
                <a:solidFill>
                  <a:schemeClr val="lt1"/>
                </a:solidFill>
              </a:rPr>
              <a:t>‘Ongoing, mutual and freely given’(Active Consent Researcher at NUI Galway)</a:t>
            </a:r>
            <a:endParaRPr sz="2100">
              <a:solidFill>
                <a:schemeClr val="lt1"/>
              </a:solidFill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IE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Clear knowledge of the risks, benefits, alternatives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IE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Voluntary choice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IE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Made by individuals who are competent or able to choose freely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IE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Consensual sexting</a:t>
            </a:r>
            <a:r>
              <a:rPr lang="en-IE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🡪 normal sexual behaviour, expression of sexual exploration and expression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IE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Non-consensual sharing of sexual materials</a:t>
            </a:r>
            <a:r>
              <a:rPr lang="en-IE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🡪 a form of sexual violence or abuse that can potentially escalate and cause severe damage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IE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Consent on image sharing: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IE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Individual’s (sender) responsibility to ask permission to share an image 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IE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Individual’s (receiver) responsibility to give permission to share an image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170" name="Google Shape;17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8</a:t>
            </a:fld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5" t="20392" r="13751"/>
          <a:stretch/>
        </p:blipFill>
        <p:spPr>
          <a:xfrm>
            <a:off x="9906000" y="0"/>
            <a:ext cx="2286000" cy="18864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IE"/>
              <a:t>9</a:t>
            </a:fld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b="1">
                <a:solidFill>
                  <a:schemeClr val="accent1"/>
                </a:solidFill>
              </a:rPr>
              <a:t>F</a:t>
            </a:r>
            <a:r>
              <a:rPr lang="en-IE" b="1">
                <a:solidFill>
                  <a:schemeClr val="accent2"/>
                </a:solidFill>
              </a:rPr>
              <a:t>U</a:t>
            </a:r>
            <a:r>
              <a:rPr lang="en-IE" b="1">
                <a:solidFill>
                  <a:schemeClr val="accent3"/>
                </a:solidFill>
              </a:rPr>
              <a:t>S</a:t>
            </a:r>
            <a:r>
              <a:rPr lang="en-IE" b="1">
                <a:solidFill>
                  <a:schemeClr val="accent4"/>
                </a:solidFill>
              </a:rPr>
              <a:t>E</a:t>
            </a:r>
            <a:r>
              <a:rPr lang="en-IE"/>
              <a:t>  </a:t>
            </a:r>
            <a:r>
              <a:rPr lang="en-IE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80" name="Google Shape;180;p14">
            <a:hlinkClick r:id="rId5"/>
          </p:cNvPr>
          <p:cNvSpPr/>
          <p:nvPr/>
        </p:nvSpPr>
        <p:spPr>
          <a:xfrm>
            <a:off x="4953000" y="2837793"/>
            <a:ext cx="2062655" cy="154502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3707" y="60000"/>
                </a:moveTo>
                <a:lnTo>
                  <a:pt x="26293" y="15000"/>
                </a:lnTo>
                <a:lnTo>
                  <a:pt x="26293" y="105000"/>
                </a:lnTo>
                <a:close/>
              </a:path>
              <a:path w="120000" h="120000" fill="darken" extrusionOk="0">
                <a:moveTo>
                  <a:pt x="93707" y="60000"/>
                </a:moveTo>
                <a:lnTo>
                  <a:pt x="26293" y="15000"/>
                </a:lnTo>
                <a:lnTo>
                  <a:pt x="26293" y="105000"/>
                </a:lnTo>
                <a:close/>
              </a:path>
              <a:path w="120000" h="120000" fill="none" extrusionOk="0">
                <a:moveTo>
                  <a:pt x="93707" y="60000"/>
                </a:moveTo>
                <a:lnTo>
                  <a:pt x="26293" y="105000"/>
                </a:lnTo>
                <a:lnTo>
                  <a:pt x="26293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6F32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FUSE Post-Primary Programme Image Sharing Workshop Barry's St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ight Background">
  <a:themeElements>
    <a:clrScheme name="FUSE">
      <a:dk1>
        <a:srgbClr val="1A1918"/>
      </a:dk1>
      <a:lt1>
        <a:srgbClr val="FFFFFF"/>
      </a:lt1>
      <a:dk2>
        <a:srgbClr val="4C4D4C"/>
      </a:dk2>
      <a:lt2>
        <a:srgbClr val="CACBCA"/>
      </a:lt2>
      <a:accent1>
        <a:srgbClr val="99459A"/>
      </a:accent1>
      <a:accent2>
        <a:srgbClr val="DB156F"/>
      </a:accent2>
      <a:accent3>
        <a:srgbClr val="ED1C27"/>
      </a:accent3>
      <a:accent4>
        <a:srgbClr val="FFC000"/>
      </a:accent4>
      <a:accent5>
        <a:srgbClr val="813483"/>
      </a:accent5>
      <a:accent6>
        <a:srgbClr val="B11F61"/>
      </a:accent6>
      <a:hlink>
        <a:srgbClr val="A71C28"/>
      </a:hlink>
      <a:folHlink>
        <a:srgbClr val="D88F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ight Background">
  <a:themeElements>
    <a:clrScheme name="FUSE">
      <a:dk1>
        <a:srgbClr val="1A1918"/>
      </a:dk1>
      <a:lt1>
        <a:srgbClr val="FFFFFF"/>
      </a:lt1>
      <a:dk2>
        <a:srgbClr val="4C4D4C"/>
      </a:dk2>
      <a:lt2>
        <a:srgbClr val="CACBCA"/>
      </a:lt2>
      <a:accent1>
        <a:srgbClr val="99459A"/>
      </a:accent1>
      <a:accent2>
        <a:srgbClr val="DB156F"/>
      </a:accent2>
      <a:accent3>
        <a:srgbClr val="ED1C27"/>
      </a:accent3>
      <a:accent4>
        <a:srgbClr val="FFC000"/>
      </a:accent4>
      <a:accent5>
        <a:srgbClr val="813483"/>
      </a:accent5>
      <a:accent6>
        <a:srgbClr val="B11F61"/>
      </a:accent6>
      <a:hlink>
        <a:srgbClr val="A71C28"/>
      </a:hlink>
      <a:folHlink>
        <a:srgbClr val="D88F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2863</Words>
  <Application>Microsoft Office PowerPoint</Application>
  <PresentationFormat>Widescreen</PresentationFormat>
  <Paragraphs>380</Paragraphs>
  <Slides>24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Light Background</vt:lpstr>
      <vt:lpstr>Light Background</vt:lpstr>
      <vt:lpstr>PowerPoint Presentation</vt:lpstr>
      <vt:lpstr>WHAT HAVE WE  LEARNED SO FAR</vt:lpstr>
      <vt:lpstr>What is sexting?</vt:lpstr>
      <vt:lpstr>People involved in sexting</vt:lpstr>
      <vt:lpstr>PowerPoint Presentation</vt:lpstr>
      <vt:lpstr>PowerPoint Presentation</vt:lpstr>
      <vt:lpstr>What is Consent?</vt:lpstr>
      <vt:lpstr>What is Consent?</vt:lpstr>
      <vt:lpstr>PowerPoint Presentation</vt:lpstr>
      <vt:lpstr>PowerPoint Presentation</vt:lpstr>
      <vt:lpstr>Reasons why people may share intimate image</vt:lpstr>
      <vt:lpstr>PowerPoint Presentation</vt:lpstr>
      <vt:lpstr>PowerPoint Presentation</vt:lpstr>
      <vt:lpstr>PowerPoint Presentation</vt:lpstr>
      <vt:lpstr>PowerPoint Presentation</vt:lpstr>
      <vt:lpstr>Is it beneficial to delete a photo?</vt:lpstr>
      <vt:lpstr>Is it beneficial to delete a photo?</vt:lpstr>
      <vt:lpstr>Legal implications of sharing with no consent COCO’S law</vt:lpstr>
      <vt:lpstr>COCO’S law</vt:lpstr>
      <vt:lpstr>PowerPoint Presentation</vt:lpstr>
      <vt:lpstr>Things to consider…</vt:lpstr>
      <vt:lpstr>Reflection activity 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Colm Canning</dc:creator>
  <cp:lastModifiedBy>Angela Kinahan</cp:lastModifiedBy>
  <cp:revision>11</cp:revision>
  <dcterms:modified xsi:type="dcterms:W3CDTF">2022-07-22T10:09:19Z</dcterms:modified>
</cp:coreProperties>
</file>