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6" r:id="rId2"/>
  </p:sldMasterIdLst>
  <p:notesMasterIdLst>
    <p:notesMasterId r:id="rId16"/>
  </p:notesMasterIdLst>
  <p:sldIdLst>
    <p:sldId id="256" r:id="rId3"/>
    <p:sldId id="257" r:id="rId4"/>
    <p:sldId id="258" r:id="rId5"/>
    <p:sldId id="259" r:id="rId6"/>
    <p:sldId id="260" r:id="rId7"/>
    <p:sldId id="261" r:id="rId8"/>
    <p:sldId id="262" r:id="rId9"/>
    <p:sldId id="263" r:id="rId10"/>
    <p:sldId id="264" r:id="rId11"/>
    <p:sldId id="265" r:id="rId12"/>
    <p:sldId id="266" r:id="rId13"/>
    <p:sldId id="269" r:id="rId14"/>
    <p:sldId id="268" r:id="rId15"/>
  </p:sldIdLst>
  <p:sldSz cx="12192000" cy="6858000"/>
  <p:notesSz cx="6858000" cy="9144000"/>
  <p:embeddedFontLst>
    <p:embeddedFont>
      <p:font typeface="Calibri" panose="020F0502020204030204" pitchFamily="34" charset="0"/>
      <p:regular r:id="rId17"/>
      <p:bold r:id="rId18"/>
      <p:italic r:id="rId19"/>
      <p:boldItalic r:id="rId20"/>
    </p:embeddedFont>
    <p:embeddedFont>
      <p:font typeface="Arial Black" panose="020B0A04020102020204" pitchFamily="34" charset="0"/>
      <p:regular r:id="rId21"/>
      <p:bold r:id="rId2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3" roundtripDataSignature="AMtx7mj512KtDA65/zm62ytCo/iMqPfqB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C3FA9AA-290A-40D2-B982-9BF77924122B}">
  <a:tblStyle styleId="{AC3FA9AA-290A-40D2-B982-9BF77924122B}"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FE8EF"/>
          </a:solidFill>
        </a:fill>
      </a:tcStyle>
    </a:wholeTbl>
    <a:band1H>
      <a:tcTxStyle b="off" i="off"/>
      <a:tcStyle>
        <a:tcBdr/>
        <a:fill>
          <a:solidFill>
            <a:srgbClr val="DDCEDD"/>
          </a:solidFill>
        </a:fill>
      </a:tcStyle>
    </a:band1H>
    <a:band2H>
      <a:tcTxStyle b="off" i="off"/>
      <a:tcStyle>
        <a:tcBdr/>
      </a:tcStyle>
    </a:band2H>
    <a:band1V>
      <a:tcTxStyle b="off" i="off"/>
      <a:tcStyle>
        <a:tcBdr/>
        <a:fill>
          <a:solidFill>
            <a:srgbClr val="DDCEDD"/>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1860" autoAdjust="0"/>
  </p:normalViewPr>
  <p:slideViewPr>
    <p:cSldViewPr snapToGrid="0">
      <p:cViewPr varScale="1">
        <p:scale>
          <a:sx n="59" d="100"/>
          <a:sy n="59" d="100"/>
        </p:scale>
        <p:origin x="255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font" Target="fonts/font5.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customschemas.google.com/relationships/presentationmetadata" Target="metadata"/><Relationship Id="rId10" Type="http://schemas.openxmlformats.org/officeDocument/2006/relationships/slide" Target="slides/slide8.xml"/><Relationship Id="rId19" Type="http://schemas.openxmlformats.org/officeDocument/2006/relationships/font" Target="fonts/font3.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6.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I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5-HYj5cLfEI"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IE" dirty="0" smtClean="0"/>
              <a:t>Students are divided into groups of 3 or 4. Each group has to choose a team name and a team leader, who will be responsible for liaising with the teacher and members of other groups during practical activities. </a:t>
            </a:r>
          </a:p>
          <a:p>
            <a:pPr marL="0" lvl="0" indent="0" algn="l" rtl="0">
              <a:lnSpc>
                <a:spcPct val="100000"/>
              </a:lnSpc>
              <a:spcBef>
                <a:spcPts val="0"/>
              </a:spcBef>
              <a:spcAft>
                <a:spcPts val="0"/>
              </a:spcAft>
              <a:buSzPts val="1400"/>
              <a:buNone/>
            </a:pPr>
            <a:endParaRPr lang="en-IE" dirty="0" smtClean="0"/>
          </a:p>
          <a:p>
            <a:pPr marL="0" lvl="0" indent="0" algn="l" rtl="0">
              <a:lnSpc>
                <a:spcPct val="100000"/>
              </a:lnSpc>
              <a:spcBef>
                <a:spcPts val="0"/>
              </a:spcBef>
              <a:spcAft>
                <a:spcPts val="0"/>
              </a:spcAft>
              <a:buSzPts val="1400"/>
              <a:buNone/>
            </a:pPr>
            <a:r>
              <a:rPr lang="en-IE" dirty="0" smtClean="0"/>
              <a:t>They will be provided with a white sheet and pens.</a:t>
            </a:r>
            <a:endParaRPr dirty="0"/>
          </a:p>
        </p:txBody>
      </p:sp>
      <p:sp>
        <p:nvSpPr>
          <p:cNvPr id="97" name="Google Shape;9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IE" dirty="0" smtClean="0"/>
              <a:t>This slide acts as a recap of the workshop and provides the students with a consolidated overview of all the learnings to-date</a:t>
            </a:r>
            <a:endParaRPr dirty="0"/>
          </a:p>
          <a:p>
            <a:pPr marL="0" lvl="0" indent="0" algn="l" rtl="0">
              <a:lnSpc>
                <a:spcPct val="100000"/>
              </a:lnSpc>
              <a:spcBef>
                <a:spcPts val="0"/>
              </a:spcBef>
              <a:spcAft>
                <a:spcPts val="0"/>
              </a:spcAft>
              <a:buClr>
                <a:schemeClr val="dk1"/>
              </a:buClr>
              <a:buSzPts val="1400"/>
              <a:buFont typeface="Calibri"/>
              <a:buNone/>
            </a:pPr>
            <a:endParaRPr dirty="0"/>
          </a:p>
        </p:txBody>
      </p:sp>
      <p:sp>
        <p:nvSpPr>
          <p:cNvPr id="195" name="Google Shape;195;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dfae3e4ea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gdfae3e4ea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100"/>
              <a:buFont typeface="Arial"/>
              <a:buNone/>
            </a:pPr>
            <a:r>
              <a:rPr lang="en-IE" dirty="0" smtClean="0"/>
              <a:t>The importance of this workshop is to in still the idea of stories and how they can differentiate with other people’s stories.</a:t>
            </a:r>
          </a:p>
          <a:p>
            <a:pPr marL="0" lvl="0" indent="0" algn="l" rtl="0">
              <a:lnSpc>
                <a:spcPct val="90000"/>
              </a:lnSpc>
              <a:spcBef>
                <a:spcPts val="0"/>
              </a:spcBef>
              <a:spcAft>
                <a:spcPts val="0"/>
              </a:spcAft>
              <a:buClr>
                <a:schemeClr val="dk1"/>
              </a:buClr>
              <a:buSzPts val="1100"/>
              <a:buFont typeface="Arial"/>
              <a:buNone/>
            </a:pPr>
            <a:r>
              <a:rPr lang="en-IE" dirty="0" smtClean="0"/>
              <a:t>Students need to consider what they have learned during the workshop.</a:t>
            </a:r>
            <a:endParaRPr dirty="0"/>
          </a:p>
        </p:txBody>
      </p:sp>
      <p:sp>
        <p:nvSpPr>
          <p:cNvPr id="220" name="Google Shape;220;gdfae3e4ea1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2" name="Google Shape;30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9963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3" name="Google Shape;24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IE" dirty="0" smtClean="0"/>
              <a:t>The teacher should review what they learned in the previous lesson and then proceed.</a:t>
            </a:r>
            <a:endParaRPr dirty="0"/>
          </a:p>
        </p:txBody>
      </p:sp>
      <p:sp>
        <p:nvSpPr>
          <p:cNvPr id="109" name="Google Shape;109;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IE" sz="1100" b="0" i="0" u="none" strike="noStrike" cap="none" dirty="0">
                <a:solidFill>
                  <a:schemeClr val="dk1"/>
                </a:solidFill>
                <a:latin typeface="Calibri"/>
                <a:ea typeface="Calibri"/>
                <a:cs typeface="Calibri"/>
                <a:sym typeface="Calibri"/>
              </a:rPr>
              <a:t>Activity 13.1 and class discussion</a:t>
            </a:r>
            <a:endParaRPr dirty="0"/>
          </a:p>
          <a:p>
            <a:pPr marL="228600" lvl="0" indent="0" algn="l" rtl="0">
              <a:lnSpc>
                <a:spcPct val="100000"/>
              </a:lnSpc>
              <a:spcBef>
                <a:spcPts val="0"/>
              </a:spcBef>
              <a:spcAft>
                <a:spcPts val="0"/>
              </a:spcAft>
              <a:buSzPts val="1400"/>
              <a:buNone/>
            </a:pPr>
            <a:endParaRPr sz="1100" b="0" i="0" u="none" strike="noStrike" cap="none"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IE" sz="1100" b="0" i="0" u="none" strike="noStrike" cap="none" dirty="0">
                <a:solidFill>
                  <a:schemeClr val="dk1"/>
                </a:solidFill>
                <a:latin typeface="Calibri"/>
                <a:ea typeface="Calibri"/>
                <a:cs typeface="Calibri"/>
                <a:sym typeface="Calibri"/>
              </a:rPr>
              <a:t>Students are divided into groups of 3 or 4. Each group has to choose a name and a team leader, who will be responsible for liaising with the teacher and members of other groups during practical activities. They will be provided with a white sheet and pens. </a:t>
            </a:r>
            <a:endParaRPr sz="1050" b="0" dirty="0"/>
          </a:p>
          <a:p>
            <a:pPr marL="0" lvl="0" indent="0" algn="l" rtl="0">
              <a:lnSpc>
                <a:spcPct val="100000"/>
              </a:lnSpc>
              <a:spcBef>
                <a:spcPts val="0"/>
              </a:spcBef>
              <a:spcAft>
                <a:spcPts val="0"/>
              </a:spcAft>
              <a:buSzPts val="1400"/>
              <a:buNone/>
            </a:pPr>
            <a:endParaRPr sz="1050" dirty="0"/>
          </a:p>
          <a:p>
            <a:pPr marL="0" lvl="0" indent="0" algn="l" rtl="0">
              <a:lnSpc>
                <a:spcPct val="100000"/>
              </a:lnSpc>
              <a:spcBef>
                <a:spcPts val="0"/>
              </a:spcBef>
              <a:spcAft>
                <a:spcPts val="0"/>
              </a:spcAft>
              <a:buSzPts val="1400"/>
              <a:buNone/>
            </a:pPr>
            <a:r>
              <a:rPr lang="en-IE" sz="1100" b="1" i="0" u="sng" strike="noStrike" cap="none" dirty="0">
                <a:solidFill>
                  <a:schemeClr val="dk1"/>
                </a:solidFill>
                <a:latin typeface="Calibri"/>
                <a:ea typeface="Calibri"/>
                <a:cs typeface="Calibri"/>
                <a:sym typeface="Calibri"/>
              </a:rPr>
              <a:t>Brainstorm (10 min</a:t>
            </a:r>
            <a:r>
              <a:rPr lang="en-IE" sz="1100" b="1" i="0" u="sng" strike="noStrike" cap="none" dirty="0" smtClean="0">
                <a:solidFill>
                  <a:schemeClr val="dk1"/>
                </a:solidFill>
                <a:latin typeface="Calibri"/>
                <a:ea typeface="Calibri"/>
                <a:cs typeface="Calibri"/>
                <a:sym typeface="Calibri"/>
              </a:rPr>
              <a:t>)</a:t>
            </a:r>
          </a:p>
          <a:p>
            <a:pPr marL="0" lvl="0" indent="0" algn="l" rtl="0">
              <a:lnSpc>
                <a:spcPct val="100000"/>
              </a:lnSpc>
              <a:spcBef>
                <a:spcPts val="0"/>
              </a:spcBef>
              <a:spcAft>
                <a:spcPts val="0"/>
              </a:spcAft>
              <a:buSzPts val="1400"/>
              <a:buNone/>
            </a:pPr>
            <a:endParaRPr lang="en-IE" sz="1100" b="1" i="0" u="sng" strike="noStrike" cap="none" dirty="0" smtClean="0">
              <a:solidFill>
                <a:schemeClr val="dk1"/>
              </a:solidFill>
              <a:latin typeface="Calibri"/>
              <a:cs typeface="Calibri"/>
              <a:sym typeface="Calibri"/>
            </a:endParaRPr>
          </a:p>
          <a:p>
            <a:pPr marL="0" lvl="0" indent="0" algn="l" rtl="0">
              <a:lnSpc>
                <a:spcPct val="100000"/>
              </a:lnSpc>
              <a:spcBef>
                <a:spcPts val="0"/>
              </a:spcBef>
              <a:spcAft>
                <a:spcPts val="0"/>
              </a:spcAft>
              <a:buSzPts val="1400"/>
              <a:buNone/>
            </a:pPr>
            <a:r>
              <a:rPr lang="en-IE" sz="1050" b="0" dirty="0" smtClean="0"/>
              <a:t>Students will be asked to brainstorm and write down as many words/expressions that come to mind when they think about stories. </a:t>
            </a:r>
          </a:p>
          <a:p>
            <a:pPr marL="0" lvl="0" indent="0" algn="l" rtl="0">
              <a:lnSpc>
                <a:spcPct val="100000"/>
              </a:lnSpc>
              <a:spcBef>
                <a:spcPts val="0"/>
              </a:spcBef>
              <a:spcAft>
                <a:spcPts val="0"/>
              </a:spcAft>
              <a:buSzPts val="1400"/>
              <a:buNone/>
            </a:pPr>
            <a:r>
              <a:rPr lang="en-IE" sz="1050" b="0" dirty="0" smtClean="0"/>
              <a:t>The teacher will be facilitating the discussion by suggesting some ideas/concepts, such as the ones below.</a:t>
            </a:r>
          </a:p>
          <a:p>
            <a:pPr marL="0" lvl="0" indent="0" algn="l" rtl="0">
              <a:lnSpc>
                <a:spcPct val="100000"/>
              </a:lnSpc>
              <a:spcBef>
                <a:spcPts val="0"/>
              </a:spcBef>
              <a:spcAft>
                <a:spcPts val="0"/>
              </a:spcAft>
              <a:buSzPts val="1400"/>
              <a:buNone/>
            </a:pPr>
            <a:endParaRPr lang="en-IE" sz="1050" b="0" dirty="0" smtClean="0"/>
          </a:p>
          <a:p>
            <a:pPr marL="0" lvl="0" indent="0" algn="l" rtl="0">
              <a:lnSpc>
                <a:spcPct val="100000"/>
              </a:lnSpc>
              <a:spcBef>
                <a:spcPts val="0"/>
              </a:spcBef>
              <a:spcAft>
                <a:spcPts val="0"/>
              </a:spcAft>
              <a:buSzPts val="1400"/>
              <a:buNone/>
            </a:pPr>
            <a:r>
              <a:rPr lang="en-IE" sz="1050" b="0" dirty="0" smtClean="0"/>
              <a:t>Real / Fictional Stories, Medium, Format, Representation, Facts, Bias, Editing, Imagination, Creativity, Language, Evidence, Opinion, Interpretation</a:t>
            </a:r>
          </a:p>
          <a:p>
            <a:pPr marL="0" lvl="0" indent="0" algn="l" rtl="0">
              <a:lnSpc>
                <a:spcPct val="100000"/>
              </a:lnSpc>
              <a:spcBef>
                <a:spcPts val="0"/>
              </a:spcBef>
              <a:spcAft>
                <a:spcPts val="0"/>
              </a:spcAft>
              <a:buSzPts val="1400"/>
              <a:buNone/>
            </a:pPr>
            <a:endParaRPr lang="en-IE" sz="1050" b="0" dirty="0" smtClean="0"/>
          </a:p>
          <a:p>
            <a:pPr marL="0" lvl="0" indent="0" algn="l" rtl="0">
              <a:lnSpc>
                <a:spcPct val="100000"/>
              </a:lnSpc>
              <a:spcBef>
                <a:spcPts val="0"/>
              </a:spcBef>
              <a:spcAft>
                <a:spcPts val="0"/>
              </a:spcAft>
              <a:buSzPts val="1400"/>
              <a:buNone/>
            </a:pPr>
            <a:endParaRPr lang="en-IE" sz="1050" b="0" dirty="0" smtClean="0"/>
          </a:p>
          <a:p>
            <a:pPr marL="0" lvl="0" indent="0" algn="l" rtl="0">
              <a:lnSpc>
                <a:spcPct val="100000"/>
              </a:lnSpc>
              <a:spcBef>
                <a:spcPts val="0"/>
              </a:spcBef>
              <a:spcAft>
                <a:spcPts val="0"/>
              </a:spcAft>
              <a:buSzPts val="1400"/>
              <a:buNone/>
            </a:pPr>
            <a:r>
              <a:rPr lang="en-IE" sz="1050" b="0" dirty="0" smtClean="0"/>
              <a:t>After the brainstorm, the teacher asks the groups to read out some of the ideas and explain them. The goal here is for students to reflect on the many elements of a story. </a:t>
            </a:r>
          </a:p>
          <a:p>
            <a:pPr marL="0" lvl="0" indent="0" algn="l" rtl="0">
              <a:lnSpc>
                <a:spcPct val="100000"/>
              </a:lnSpc>
              <a:spcBef>
                <a:spcPts val="0"/>
              </a:spcBef>
              <a:spcAft>
                <a:spcPts val="0"/>
              </a:spcAft>
              <a:buSzPts val="1400"/>
              <a:buNone/>
            </a:pPr>
            <a:r>
              <a:rPr lang="en-IE" sz="1050" b="0" dirty="0" smtClean="0"/>
              <a:t>It is a warm-up activity in preparation for the next task.</a:t>
            </a:r>
          </a:p>
          <a:p>
            <a:pPr marL="0" lvl="0" indent="0" algn="l" rtl="0">
              <a:lnSpc>
                <a:spcPct val="100000"/>
              </a:lnSpc>
              <a:spcBef>
                <a:spcPts val="0"/>
              </a:spcBef>
              <a:spcAft>
                <a:spcPts val="0"/>
              </a:spcAft>
              <a:buSzPts val="1400"/>
              <a:buNone/>
            </a:pPr>
            <a:endParaRPr sz="1050" b="0" dirty="0"/>
          </a:p>
        </p:txBody>
      </p:sp>
      <p:sp>
        <p:nvSpPr>
          <p:cNvPr id="115" name="Google Shape;115;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400"/>
              <a:buNone/>
            </a:pPr>
            <a:r>
              <a:rPr lang="en-IE" sz="1100" b="1" dirty="0">
                <a:solidFill>
                  <a:srgbClr val="262626"/>
                </a:solidFill>
              </a:rPr>
              <a:t>Activity 13.2 </a:t>
            </a:r>
            <a:endParaRPr sz="1100" b="1" dirty="0">
              <a:solidFill>
                <a:srgbClr val="262626"/>
              </a:solidFill>
            </a:endParaRPr>
          </a:p>
          <a:p>
            <a:pPr marL="0" lvl="0" indent="0" algn="just" rtl="0">
              <a:lnSpc>
                <a:spcPct val="100000"/>
              </a:lnSpc>
              <a:spcBef>
                <a:spcPts val="0"/>
              </a:spcBef>
              <a:spcAft>
                <a:spcPts val="0"/>
              </a:spcAft>
              <a:buSzPts val="1400"/>
              <a:buNone/>
            </a:pPr>
            <a:r>
              <a:rPr lang="en-IE" sz="1100" i="0" u="none" strike="noStrike" dirty="0">
                <a:solidFill>
                  <a:srgbClr val="262626"/>
                </a:solidFill>
              </a:rPr>
              <a:t>The teacher will then hand out 30 cards that contain clips of a scene from the film ‘The birds’. All groups will have the same set of the cards. Students will be asked to look at the cards carefully and try to figure out what </a:t>
            </a:r>
            <a:r>
              <a:rPr lang="en-IE" sz="1100" i="0" u="none" strike="noStrike" dirty="0" smtClean="0">
                <a:solidFill>
                  <a:srgbClr val="262626"/>
                </a:solidFill>
              </a:rPr>
              <a:t>is the </a:t>
            </a:r>
            <a:r>
              <a:rPr lang="en-IE" sz="1100" i="0" u="none" strike="noStrike" dirty="0">
                <a:solidFill>
                  <a:srgbClr val="262626"/>
                </a:solidFill>
              </a:rPr>
              <a:t>best sequence for the </a:t>
            </a:r>
            <a:r>
              <a:rPr lang="en-IE" sz="1100" i="0" u="none" strike="noStrike" dirty="0" smtClean="0">
                <a:solidFill>
                  <a:srgbClr val="262626"/>
                </a:solidFill>
              </a:rPr>
              <a:t>scene. </a:t>
            </a:r>
            <a:r>
              <a:rPr lang="en-IE" sz="1100" i="0" u="none" strike="noStrike" dirty="0">
                <a:solidFill>
                  <a:srgbClr val="262626"/>
                </a:solidFill>
              </a:rPr>
              <a:t>They will have to arrange the cards in this sequence using a board or a desk. This should take around 15-20 minutes. After that, they will have to write down the story of the scene (another 10 minutes for that – it is a very short story). While students are writing the stories, the teacher will go around the class taking pictures of the sequence organized by each group. The pictures </a:t>
            </a:r>
            <a:r>
              <a:rPr lang="en-IE" sz="1100" i="0" u="none" strike="noStrike" dirty="0" smtClean="0">
                <a:solidFill>
                  <a:srgbClr val="262626"/>
                </a:solidFill>
              </a:rPr>
              <a:t>will be </a:t>
            </a:r>
            <a:r>
              <a:rPr lang="en-IE" sz="1100" i="0" u="none" strike="noStrike" dirty="0">
                <a:solidFill>
                  <a:srgbClr val="262626"/>
                </a:solidFill>
              </a:rPr>
              <a:t>displayed on the screen. </a:t>
            </a:r>
            <a:endParaRPr lang="en-IE" sz="1100" dirty="0" smtClean="0"/>
          </a:p>
          <a:p>
            <a:pPr marL="0" lvl="0" indent="0" algn="just" rtl="0">
              <a:lnSpc>
                <a:spcPct val="100000"/>
              </a:lnSpc>
              <a:spcBef>
                <a:spcPts val="0"/>
              </a:spcBef>
              <a:spcAft>
                <a:spcPts val="0"/>
              </a:spcAft>
              <a:buSzPts val="1400"/>
              <a:buNone/>
            </a:pPr>
            <a:r>
              <a:rPr lang="en-IE" sz="1100" dirty="0" smtClean="0"/>
              <a:t>Alternatively, the teacher can display the sheets on the board in sequence once the students complete the story.</a:t>
            </a:r>
            <a:endParaRPr sz="1100" dirty="0"/>
          </a:p>
          <a:p>
            <a:pPr marL="0" lvl="0" indent="0" algn="just" rtl="0">
              <a:lnSpc>
                <a:spcPct val="100000"/>
              </a:lnSpc>
              <a:spcBef>
                <a:spcPts val="0"/>
              </a:spcBef>
              <a:spcAft>
                <a:spcPts val="0"/>
              </a:spcAft>
              <a:buSzPts val="1400"/>
              <a:buNone/>
            </a:pPr>
            <a:endParaRPr lang="en-IE" sz="1100" i="0" u="none" strike="noStrike" dirty="0" smtClean="0">
              <a:solidFill>
                <a:srgbClr val="262626"/>
              </a:solidFill>
            </a:endParaRPr>
          </a:p>
          <a:p>
            <a:pPr marL="0" lvl="0" indent="0" algn="just" rtl="0">
              <a:lnSpc>
                <a:spcPct val="100000"/>
              </a:lnSpc>
              <a:spcBef>
                <a:spcPts val="0"/>
              </a:spcBef>
              <a:spcAft>
                <a:spcPts val="0"/>
              </a:spcAft>
              <a:buSzPts val="1400"/>
              <a:buNone/>
            </a:pPr>
            <a:r>
              <a:rPr lang="en-IE" sz="1100" i="0" u="none" strike="noStrike" dirty="0" smtClean="0">
                <a:solidFill>
                  <a:srgbClr val="262626"/>
                </a:solidFill>
              </a:rPr>
              <a:t>The </a:t>
            </a:r>
            <a:r>
              <a:rPr lang="en-IE" sz="1100" i="0" u="none" strike="noStrike" dirty="0">
                <a:solidFill>
                  <a:srgbClr val="262626"/>
                </a:solidFill>
              </a:rPr>
              <a:t>teacher will then display the first sequence on the </a:t>
            </a:r>
            <a:r>
              <a:rPr lang="en-IE" sz="1100" i="0" u="none" strike="noStrike" dirty="0" smtClean="0">
                <a:solidFill>
                  <a:srgbClr val="262626"/>
                </a:solidFill>
              </a:rPr>
              <a:t>screen / board </a:t>
            </a:r>
            <a:r>
              <a:rPr lang="en-IE" sz="1100" i="0" u="none" strike="noStrike" dirty="0">
                <a:solidFill>
                  <a:srgbClr val="262626"/>
                </a:solidFill>
              </a:rPr>
              <a:t>and ask students to read out the story. The same will be done with the groups, always showing the sequence on the screen and asking students to tell the story (another 10 minutes).</a:t>
            </a:r>
            <a:endParaRPr sz="1100" dirty="0"/>
          </a:p>
          <a:p>
            <a:pPr marL="457200" lvl="0" indent="-228600" algn="just" rtl="0">
              <a:lnSpc>
                <a:spcPct val="100000"/>
              </a:lnSpc>
              <a:spcBef>
                <a:spcPts val="0"/>
              </a:spcBef>
              <a:spcAft>
                <a:spcPts val="0"/>
              </a:spcAft>
              <a:buSzPts val="1400"/>
              <a:buNone/>
            </a:pPr>
            <a:r>
              <a:rPr lang="en-IE" sz="1100" dirty="0"/>
              <a:t/>
            </a:r>
            <a:br>
              <a:rPr lang="en-IE" sz="1100" dirty="0"/>
            </a:br>
            <a:r>
              <a:rPr lang="en-IE" sz="1100" i="0" u="none" strike="noStrike" dirty="0">
                <a:solidFill>
                  <a:srgbClr val="262626"/>
                </a:solidFill>
              </a:rPr>
              <a:t>Some questions for guidance:</a:t>
            </a:r>
            <a:endParaRPr sz="1100" dirty="0"/>
          </a:p>
          <a:p>
            <a:pPr marL="457200" lvl="0" indent="-209550" algn="just" rtl="0">
              <a:lnSpc>
                <a:spcPct val="100000"/>
              </a:lnSpc>
              <a:spcBef>
                <a:spcPts val="0"/>
              </a:spcBef>
              <a:spcAft>
                <a:spcPts val="0"/>
              </a:spcAft>
              <a:buSzPts val="1100"/>
              <a:buFont typeface="Calibri"/>
              <a:buChar char="•"/>
            </a:pPr>
            <a:r>
              <a:rPr lang="en-IE" sz="1100" i="0" u="none" strike="noStrike" dirty="0">
                <a:solidFill>
                  <a:srgbClr val="262626"/>
                </a:solidFill>
              </a:rPr>
              <a:t>What did you like/did not like about creating the sequence? What was the most difficult part?</a:t>
            </a:r>
            <a:endParaRPr sz="1100" dirty="0"/>
          </a:p>
          <a:p>
            <a:pPr marL="457200" lvl="0" indent="-209550" algn="just" rtl="0">
              <a:lnSpc>
                <a:spcPct val="100000"/>
              </a:lnSpc>
              <a:spcBef>
                <a:spcPts val="0"/>
              </a:spcBef>
              <a:spcAft>
                <a:spcPts val="0"/>
              </a:spcAft>
              <a:buSzPts val="1100"/>
              <a:buFont typeface="Calibri"/>
              <a:buChar char="•"/>
            </a:pPr>
            <a:r>
              <a:rPr lang="en-IE" sz="1100" i="0" u="none" strike="noStrike" dirty="0">
                <a:solidFill>
                  <a:srgbClr val="262626"/>
                </a:solidFill>
              </a:rPr>
              <a:t>Tell me why you think this is the best way to tell the story.</a:t>
            </a:r>
            <a:endParaRPr sz="1100" dirty="0"/>
          </a:p>
          <a:p>
            <a:pPr marL="457200" lvl="0" indent="-209550" algn="just" rtl="0">
              <a:lnSpc>
                <a:spcPct val="100000"/>
              </a:lnSpc>
              <a:spcBef>
                <a:spcPts val="0"/>
              </a:spcBef>
              <a:spcAft>
                <a:spcPts val="0"/>
              </a:spcAft>
              <a:buSzPts val="1100"/>
              <a:buFont typeface="Calibri"/>
              <a:buChar char="•"/>
            </a:pPr>
            <a:r>
              <a:rPr lang="en-IE" sz="1100" i="0" u="none" strike="noStrike" dirty="0">
                <a:solidFill>
                  <a:srgbClr val="262626"/>
                </a:solidFill>
              </a:rPr>
              <a:t>If you had the chance to start again, would you tell the story in a different way? Why?</a:t>
            </a:r>
            <a:endParaRPr sz="1100" dirty="0"/>
          </a:p>
          <a:p>
            <a:pPr marL="457200" lvl="0" indent="-209550" algn="just" rtl="0">
              <a:lnSpc>
                <a:spcPct val="100000"/>
              </a:lnSpc>
              <a:spcBef>
                <a:spcPts val="0"/>
              </a:spcBef>
              <a:spcAft>
                <a:spcPts val="0"/>
              </a:spcAft>
              <a:buSzPts val="1100"/>
              <a:buFont typeface="Calibri"/>
              <a:buChar char="•"/>
            </a:pPr>
            <a:r>
              <a:rPr lang="en-IE" sz="1100" i="0" u="none" strike="noStrike" dirty="0">
                <a:solidFill>
                  <a:srgbClr val="262626"/>
                </a:solidFill>
              </a:rPr>
              <a:t>Do you think the different sequences express different ideas/meanings, or do you think they all </a:t>
            </a:r>
            <a:r>
              <a:rPr lang="en-IE" sz="1100" i="0" u="none" strike="noStrike" dirty="0" smtClean="0">
                <a:solidFill>
                  <a:srgbClr val="262626"/>
                </a:solidFill>
              </a:rPr>
              <a:t>convey identical ideas?</a:t>
            </a:r>
            <a:endParaRPr sz="1100" dirty="0"/>
          </a:p>
          <a:p>
            <a:pPr marL="0" lvl="0" indent="0" algn="just" rtl="0">
              <a:lnSpc>
                <a:spcPct val="100000"/>
              </a:lnSpc>
              <a:spcBef>
                <a:spcPts val="0"/>
              </a:spcBef>
              <a:spcAft>
                <a:spcPts val="0"/>
              </a:spcAft>
              <a:buSzPts val="1400"/>
              <a:buNone/>
            </a:pPr>
            <a:endParaRPr sz="1100" dirty="0"/>
          </a:p>
          <a:p>
            <a:pPr marL="0" lvl="0" indent="0" algn="just" rtl="0">
              <a:lnSpc>
                <a:spcPct val="100000"/>
              </a:lnSpc>
              <a:spcBef>
                <a:spcPts val="0"/>
              </a:spcBef>
              <a:spcAft>
                <a:spcPts val="0"/>
              </a:spcAft>
              <a:buSzPts val="1400"/>
              <a:buNone/>
            </a:pPr>
            <a:r>
              <a:rPr lang="en-IE" sz="1100" i="0" u="none" strike="noStrike" dirty="0" smtClean="0">
                <a:solidFill>
                  <a:srgbClr val="262626"/>
                </a:solidFill>
              </a:rPr>
              <a:t>If </a:t>
            </a:r>
            <a:r>
              <a:rPr lang="en-IE" sz="1100" i="0" u="none" strike="noStrike" dirty="0">
                <a:solidFill>
                  <a:srgbClr val="262626"/>
                </a:solidFill>
              </a:rPr>
              <a:t>there </a:t>
            </a:r>
            <a:r>
              <a:rPr lang="en-IE" sz="1100" i="0" u="none" strike="noStrike" dirty="0" smtClean="0">
                <a:solidFill>
                  <a:srgbClr val="262626"/>
                </a:solidFill>
              </a:rPr>
              <a:t>is sufficient  </a:t>
            </a:r>
            <a:r>
              <a:rPr lang="en-IE" sz="1100" i="0" u="none" strike="noStrike" dirty="0">
                <a:solidFill>
                  <a:srgbClr val="262626"/>
                </a:solidFill>
              </a:rPr>
              <a:t>time, the teacher can play the real scene from the movie – students are usually very curious about whether or not they got the sequence right. It is available on YouTube - </a:t>
            </a:r>
            <a:r>
              <a:rPr lang="en-IE" sz="1100" i="0" u="sng" strike="noStrike" dirty="0">
                <a:solidFill>
                  <a:srgbClr val="0000FF"/>
                </a:solidFill>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https://www.youtube.com/watch?v=5-HYj5cLfEI</a:t>
            </a:r>
            <a:endParaRPr sz="1100" dirty="0"/>
          </a:p>
          <a:p>
            <a:pPr marL="0" lvl="0" indent="0" algn="just" rtl="0">
              <a:lnSpc>
                <a:spcPct val="100000"/>
              </a:lnSpc>
              <a:spcBef>
                <a:spcPts val="0"/>
              </a:spcBef>
              <a:spcAft>
                <a:spcPts val="0"/>
              </a:spcAft>
              <a:buSzPts val="1400"/>
              <a:buNone/>
            </a:pPr>
            <a:endParaRPr sz="1100" dirty="0"/>
          </a:p>
          <a:p>
            <a:pPr marL="0" lvl="0" indent="0" algn="just" rtl="0">
              <a:lnSpc>
                <a:spcPct val="100000"/>
              </a:lnSpc>
              <a:spcBef>
                <a:spcPts val="0"/>
              </a:spcBef>
              <a:spcAft>
                <a:spcPts val="0"/>
              </a:spcAft>
              <a:buSzPts val="1400"/>
              <a:buNone/>
            </a:pPr>
            <a:r>
              <a:rPr lang="en-IE" sz="1100" i="0" u="none" strike="noStrike" dirty="0">
                <a:solidFill>
                  <a:srgbClr val="262626"/>
                </a:solidFill>
              </a:rPr>
              <a:t>Next, the teacher will say the following: “You guys had the same 30 cards from the same scene. Still, all stories came out slightly different. Why is that so?”</a:t>
            </a:r>
            <a:endParaRPr sz="1100" dirty="0"/>
          </a:p>
          <a:p>
            <a:pPr marL="0" lvl="0" indent="0" algn="just" rtl="0">
              <a:lnSpc>
                <a:spcPct val="100000"/>
              </a:lnSpc>
              <a:spcBef>
                <a:spcPts val="0"/>
              </a:spcBef>
              <a:spcAft>
                <a:spcPts val="0"/>
              </a:spcAft>
              <a:buSzPts val="1400"/>
              <a:buNone/>
            </a:pPr>
            <a:endParaRPr sz="1100" dirty="0"/>
          </a:p>
          <a:p>
            <a:pPr marL="0" lvl="0" indent="0" algn="just" rtl="0">
              <a:lnSpc>
                <a:spcPct val="100000"/>
              </a:lnSpc>
              <a:spcBef>
                <a:spcPts val="0"/>
              </a:spcBef>
              <a:spcAft>
                <a:spcPts val="0"/>
              </a:spcAft>
              <a:buSzPts val="1400"/>
              <a:buNone/>
            </a:pPr>
            <a:r>
              <a:rPr lang="en-IE" sz="1100" i="0" u="none" strike="noStrike" dirty="0">
                <a:solidFill>
                  <a:srgbClr val="262626"/>
                </a:solidFill>
              </a:rPr>
              <a:t>The main point here is to make students understand that there are many different ways of telling the same story, and that everything is dependent on the way we EDIT the story. Editing has to do with choices, with the way we select the words/images, the way we express ideas from a certain point of view. It has to do with the parts we want to include and the ones we choose to leave out. All the editing resources affect the way the story will be told and, as a consequence, will affect how the story is UNDERSTOOD by the audience. </a:t>
            </a:r>
            <a:endParaRPr sz="1100" dirty="0"/>
          </a:p>
          <a:p>
            <a:pPr marL="0" marR="0" lvl="0" indent="0" algn="l" rtl="0">
              <a:lnSpc>
                <a:spcPct val="100000"/>
              </a:lnSpc>
              <a:spcBef>
                <a:spcPts val="0"/>
              </a:spcBef>
              <a:spcAft>
                <a:spcPts val="0"/>
              </a:spcAft>
              <a:buClr>
                <a:srgbClr val="000000"/>
              </a:buClr>
              <a:buSzPts val="1400"/>
              <a:buFont typeface="Arial"/>
              <a:buNone/>
            </a:pPr>
            <a:endParaRPr sz="1100" dirty="0"/>
          </a:p>
        </p:txBody>
      </p:sp>
      <p:sp>
        <p:nvSpPr>
          <p:cNvPr id="128" name="Google Shape;128;p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400"/>
              <a:buNone/>
            </a:pPr>
            <a:endParaRPr sz="1100" dirty="0"/>
          </a:p>
          <a:p>
            <a:pPr marL="0" lvl="0" indent="0" algn="just" rtl="0">
              <a:lnSpc>
                <a:spcPct val="100000"/>
              </a:lnSpc>
              <a:spcBef>
                <a:spcPts val="0"/>
              </a:spcBef>
              <a:spcAft>
                <a:spcPts val="0"/>
              </a:spcAft>
              <a:buSzPts val="1400"/>
              <a:buNone/>
            </a:pPr>
            <a:r>
              <a:rPr lang="en-IE" sz="1100" i="0" u="none" strike="noStrike" dirty="0">
                <a:solidFill>
                  <a:srgbClr val="262626"/>
                </a:solidFill>
              </a:rPr>
              <a:t>Teacher will say that we perform editing all the time – when we are telling a story to a friend, chatting on social media, posting a picture online, sending messages through Snapchat or WhatsApp etc. Every time we choose the words, we select the </a:t>
            </a:r>
            <a:r>
              <a:rPr lang="en-IE" sz="1100" i="0" u="none" strike="noStrike" dirty="0" err="1">
                <a:solidFill>
                  <a:srgbClr val="262626"/>
                </a:solidFill>
              </a:rPr>
              <a:t>emojis</a:t>
            </a:r>
            <a:r>
              <a:rPr lang="en-IE" sz="1100" i="0" u="none" strike="noStrike" dirty="0">
                <a:solidFill>
                  <a:srgbClr val="262626"/>
                </a:solidFill>
              </a:rPr>
              <a:t>, we crop a picture etc. we are editing the information in order to create a specific meaning that we want to convey.</a:t>
            </a:r>
            <a:endParaRPr sz="1100" dirty="0"/>
          </a:p>
          <a:p>
            <a:pPr marL="457200" marR="0" lvl="0" indent="-228600" algn="l" rtl="0">
              <a:lnSpc>
                <a:spcPct val="100000"/>
              </a:lnSpc>
              <a:spcBef>
                <a:spcPts val="0"/>
              </a:spcBef>
              <a:spcAft>
                <a:spcPts val="0"/>
              </a:spcAft>
              <a:buClr>
                <a:srgbClr val="000000"/>
              </a:buClr>
              <a:buSzPts val="1400"/>
              <a:buFont typeface="Arial"/>
              <a:buNone/>
            </a:pPr>
            <a:r>
              <a:rPr lang="en-IE" sz="1100" dirty="0"/>
              <a:t/>
            </a:r>
            <a:br>
              <a:rPr lang="en-IE" sz="1100" dirty="0"/>
            </a:br>
            <a:endParaRPr sz="1100" dirty="0"/>
          </a:p>
        </p:txBody>
      </p:sp>
      <p:sp>
        <p:nvSpPr>
          <p:cNvPr id="139" name="Google Shape;139;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400"/>
              <a:buNone/>
            </a:pPr>
            <a:r>
              <a:rPr lang="en-IE" sz="1100" i="0" u="none" strike="noStrike" dirty="0">
                <a:solidFill>
                  <a:srgbClr val="000000"/>
                </a:solidFill>
              </a:rPr>
              <a:t>The teacher will then explain that bad editing can have harmful effects on people. </a:t>
            </a:r>
            <a:r>
              <a:rPr lang="en-IE" sz="1100" i="0" u="none" strike="noStrike" dirty="0" smtClean="0">
                <a:solidFill>
                  <a:srgbClr val="000000"/>
                </a:solidFill>
              </a:rPr>
              <a:t>The teacher </a:t>
            </a:r>
            <a:r>
              <a:rPr lang="en-IE" sz="1100" i="0" u="none" strike="noStrike" dirty="0">
                <a:solidFill>
                  <a:srgbClr val="000000"/>
                </a:solidFill>
              </a:rPr>
              <a:t>will first show a video from the Simpsons where Homer gets </a:t>
            </a:r>
            <a:r>
              <a:rPr lang="en-IE" sz="1100" i="0" u="none" strike="noStrike" dirty="0" smtClean="0">
                <a:solidFill>
                  <a:srgbClr val="000000"/>
                </a:solidFill>
              </a:rPr>
              <a:t>into </a:t>
            </a:r>
            <a:r>
              <a:rPr lang="en-IE" sz="1100" i="0" u="none" strike="noStrike" dirty="0">
                <a:solidFill>
                  <a:srgbClr val="000000"/>
                </a:solidFill>
              </a:rPr>
              <a:t>trouble because of bad editing. </a:t>
            </a:r>
            <a:r>
              <a:rPr lang="en-IE" sz="1100" i="0" u="none" strike="noStrike" dirty="0" smtClean="0">
                <a:solidFill>
                  <a:srgbClr val="000000"/>
                </a:solidFill>
              </a:rPr>
              <a:t>The teacher  </a:t>
            </a:r>
            <a:r>
              <a:rPr lang="en-IE" sz="1100" i="0" u="none" strike="noStrike" dirty="0">
                <a:solidFill>
                  <a:srgbClr val="000000"/>
                </a:solidFill>
              </a:rPr>
              <a:t>will then move to the next slide, a more serious one, where the picture of O.J. Simpson was edited in two different ways by the Times and Newsweek magazines. </a:t>
            </a:r>
            <a:endParaRPr sz="1100" dirty="0"/>
          </a:p>
          <a:p>
            <a:pPr marL="457200" lvl="0" indent="-228600" algn="just" rtl="0">
              <a:lnSpc>
                <a:spcPct val="100000"/>
              </a:lnSpc>
              <a:spcBef>
                <a:spcPts val="0"/>
              </a:spcBef>
              <a:spcAft>
                <a:spcPts val="0"/>
              </a:spcAft>
              <a:buSzPts val="1400"/>
              <a:buNone/>
            </a:pPr>
            <a:endParaRPr sz="1100" i="0" u="none" strike="noStrike" dirty="0">
              <a:solidFill>
                <a:srgbClr val="000000"/>
              </a:solidFill>
            </a:endParaRPr>
          </a:p>
          <a:p>
            <a:pPr marL="0" lvl="0" indent="0" algn="just" rtl="0">
              <a:lnSpc>
                <a:spcPct val="100000"/>
              </a:lnSpc>
              <a:spcBef>
                <a:spcPts val="0"/>
              </a:spcBef>
              <a:spcAft>
                <a:spcPts val="0"/>
              </a:spcAft>
              <a:buSzPts val="1400"/>
              <a:buNone/>
            </a:pPr>
            <a:r>
              <a:rPr lang="en-IE" sz="1100" dirty="0"/>
              <a:t>https://www.youtube.com/watch?v=SqDP8SnPVA0</a:t>
            </a:r>
            <a:endParaRPr sz="1100" dirty="0"/>
          </a:p>
        </p:txBody>
      </p:sp>
      <p:sp>
        <p:nvSpPr>
          <p:cNvPr id="152" name="Google Shape;152;p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400"/>
              <a:buNone/>
            </a:pPr>
            <a:r>
              <a:rPr lang="en-IE" sz="1100" i="0" u="none" strike="noStrike" dirty="0">
                <a:solidFill>
                  <a:srgbClr val="000000"/>
                </a:solidFill>
              </a:rPr>
              <a:t>This next slide, is a more serious one, where the picture of O.J. Simpson was edited in two different ways by the Times and Newsweek magazines. Teacher will ask students to quickly analyse both covers and say what the main difference between them is. The Times’ cover is a lot darker, and for that reason the magazine was accused of racism because </a:t>
            </a:r>
            <a:r>
              <a:rPr lang="en-IE" sz="1100" i="0" u="none" strike="noStrike" dirty="0" smtClean="0">
                <a:solidFill>
                  <a:srgbClr val="000000"/>
                </a:solidFill>
              </a:rPr>
              <a:t>O.J’s </a:t>
            </a:r>
            <a:r>
              <a:rPr lang="en-IE" sz="1100" i="0" u="none" strike="noStrike" dirty="0">
                <a:solidFill>
                  <a:srgbClr val="000000"/>
                </a:solidFill>
              </a:rPr>
              <a:t>skin was made darker.</a:t>
            </a:r>
            <a:endParaRPr sz="1100" dirty="0"/>
          </a:p>
          <a:p>
            <a:pPr marL="457200" lvl="0" indent="-228600" algn="l" rtl="0">
              <a:lnSpc>
                <a:spcPct val="100000"/>
              </a:lnSpc>
              <a:spcBef>
                <a:spcPts val="0"/>
              </a:spcBef>
              <a:spcAft>
                <a:spcPts val="0"/>
              </a:spcAft>
              <a:buSzPts val="1400"/>
              <a:buNone/>
            </a:pPr>
            <a:endParaRPr sz="1100" i="0" u="none" strike="noStrike" cap="none" dirty="0">
              <a:solidFill>
                <a:schemeClr val="dk1"/>
              </a:solidFill>
            </a:endParaRPr>
          </a:p>
          <a:p>
            <a:pPr marL="0" lvl="0" indent="0" algn="l" rtl="0">
              <a:lnSpc>
                <a:spcPct val="100000"/>
              </a:lnSpc>
              <a:spcBef>
                <a:spcPts val="0"/>
              </a:spcBef>
              <a:spcAft>
                <a:spcPts val="0"/>
              </a:spcAft>
              <a:buSzPts val="1400"/>
              <a:buNone/>
            </a:pPr>
            <a:r>
              <a:rPr lang="en-IE" sz="1100" i="0" u="none" strike="noStrike" cap="none" dirty="0">
                <a:solidFill>
                  <a:schemeClr val="dk1"/>
                </a:solidFill>
              </a:rPr>
              <a:t>Source: https://medium.com/georgexlinblog/photography-why-it-isnt-all-about-photoshop-711b99b01de9</a:t>
            </a:r>
            <a:endParaRPr sz="1100" dirty="0"/>
          </a:p>
          <a:p>
            <a:pPr marL="457200" marR="0" lvl="0" indent="-228600" algn="l" rtl="0">
              <a:lnSpc>
                <a:spcPct val="100000"/>
              </a:lnSpc>
              <a:spcBef>
                <a:spcPts val="0"/>
              </a:spcBef>
              <a:spcAft>
                <a:spcPts val="0"/>
              </a:spcAft>
              <a:buClr>
                <a:srgbClr val="000000"/>
              </a:buClr>
              <a:buSzPts val="1400"/>
              <a:buFont typeface="Arial"/>
              <a:buNone/>
            </a:pPr>
            <a:r>
              <a:rPr lang="en-IE" sz="1100" dirty="0"/>
              <a:t/>
            </a:r>
            <a:br>
              <a:rPr lang="en-IE" sz="1100" dirty="0"/>
            </a:br>
            <a:endParaRPr sz="1100" dirty="0"/>
          </a:p>
          <a:p>
            <a:pPr marL="457200" marR="0" lvl="0" indent="-228600" algn="l" rtl="0">
              <a:lnSpc>
                <a:spcPct val="100000"/>
              </a:lnSpc>
              <a:spcBef>
                <a:spcPts val="0"/>
              </a:spcBef>
              <a:spcAft>
                <a:spcPts val="0"/>
              </a:spcAft>
              <a:buClr>
                <a:srgbClr val="000000"/>
              </a:buClr>
              <a:buSzPts val="1400"/>
              <a:buFont typeface="Arial"/>
              <a:buNone/>
            </a:pPr>
            <a:r>
              <a:rPr lang="en-IE" sz="1100" dirty="0"/>
              <a:t/>
            </a:r>
            <a:br>
              <a:rPr lang="en-IE" sz="1100" dirty="0"/>
            </a:br>
            <a:endParaRPr sz="1100" dirty="0"/>
          </a:p>
        </p:txBody>
      </p:sp>
      <p:sp>
        <p:nvSpPr>
          <p:cNvPr id="164" name="Google Shape;164;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just" rtl="0">
              <a:lnSpc>
                <a:spcPct val="100000"/>
              </a:lnSpc>
              <a:spcBef>
                <a:spcPts val="0"/>
              </a:spcBef>
              <a:spcAft>
                <a:spcPts val="0"/>
              </a:spcAft>
              <a:buSzPts val="1400"/>
              <a:buNone/>
            </a:pPr>
            <a:endParaRPr sz="1100" dirty="0"/>
          </a:p>
        </p:txBody>
      </p:sp>
      <p:sp>
        <p:nvSpPr>
          <p:cNvPr id="175" name="Google Shape;175;p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400"/>
              <a:buNone/>
            </a:pPr>
            <a:r>
              <a:rPr lang="en-IE" sz="1100" b="0" i="0" u="none" strike="noStrike" dirty="0" smtClean="0">
                <a:solidFill>
                  <a:srgbClr val="000000"/>
                </a:solidFill>
                <a:latin typeface="Times New Roman"/>
                <a:ea typeface="Times New Roman"/>
                <a:cs typeface="Times New Roman"/>
                <a:sym typeface="Times New Roman"/>
              </a:rPr>
              <a:t>The teacher will conclude the session by saying that bullying situations may start from a story that was not properly edited and told. The way we choose to tell a story can have serious consequences for other people.</a:t>
            </a:r>
          </a:p>
          <a:p>
            <a:pPr marL="0" lvl="0" indent="0" algn="just" rtl="0">
              <a:lnSpc>
                <a:spcPct val="100000"/>
              </a:lnSpc>
              <a:spcBef>
                <a:spcPts val="0"/>
              </a:spcBef>
              <a:spcAft>
                <a:spcPts val="0"/>
              </a:spcAft>
              <a:buSzPts val="1400"/>
              <a:buNone/>
            </a:pPr>
            <a:endParaRPr lang="en-IE" sz="1100" b="0" i="0" u="none" strike="noStrike" dirty="0" smtClean="0">
              <a:solidFill>
                <a:srgbClr val="000000"/>
              </a:solidFill>
              <a:latin typeface="Times New Roman"/>
              <a:ea typeface="Times New Roman"/>
              <a:cs typeface="Times New Roman"/>
              <a:sym typeface="Times New Roman"/>
            </a:endParaRPr>
          </a:p>
          <a:p>
            <a:pPr marL="0" lvl="0" indent="0" algn="just" rtl="0">
              <a:lnSpc>
                <a:spcPct val="100000"/>
              </a:lnSpc>
              <a:spcBef>
                <a:spcPts val="0"/>
              </a:spcBef>
              <a:spcAft>
                <a:spcPts val="0"/>
              </a:spcAft>
              <a:buSzPts val="1400"/>
              <a:buNone/>
            </a:pPr>
            <a:r>
              <a:rPr lang="en-IE" sz="1100" b="0" i="0" u="none" strike="noStrike" dirty="0" smtClean="0">
                <a:solidFill>
                  <a:srgbClr val="000000"/>
                </a:solidFill>
                <a:latin typeface="Times New Roman"/>
                <a:ea typeface="Times New Roman"/>
                <a:cs typeface="Times New Roman"/>
                <a:sym typeface="Times New Roman"/>
              </a:rPr>
              <a:t>For this reason, we should always choose wisely how we tell a story, in order to protect ourselves and the people involved.</a:t>
            </a:r>
            <a:endParaRPr sz="1100" dirty="0"/>
          </a:p>
        </p:txBody>
      </p:sp>
      <p:sp>
        <p:nvSpPr>
          <p:cNvPr id="185" name="Google Shape;185;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
        <p:nvSpPr>
          <p:cNvPr id="17" name="Google Shape;17;p25"/>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ge0dbaddaf3_0_24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
        <p:nvSpPr>
          <p:cNvPr id="70" name="Google Shape;70;ge0dbaddaf3_0_245"/>
          <p:cNvSpPr txBox="1">
            <a:spLocks noGrp="1"/>
          </p:cNvSpPr>
          <p:nvPr>
            <p:ph type="ftr" idx="11"/>
          </p:nvPr>
        </p:nvSpPr>
        <p:spPr>
          <a:xfrm>
            <a:off x="838200" y="6356350"/>
            <a:ext cx="411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evice mockups">
  <p:cSld name="Device mockups">
    <p:spTree>
      <p:nvGrpSpPr>
        <p:cNvPr id="1" name="Shape 71"/>
        <p:cNvGrpSpPr/>
        <p:nvPr/>
      </p:nvGrpSpPr>
      <p:grpSpPr>
        <a:xfrm>
          <a:off x="0" y="0"/>
          <a:ext cx="0" cy="0"/>
          <a:chOff x="0" y="0"/>
          <a:chExt cx="0" cy="0"/>
        </a:xfrm>
      </p:grpSpPr>
      <p:sp>
        <p:nvSpPr>
          <p:cNvPr id="72" name="Google Shape;72;ge0dbaddaf3_0_263"/>
          <p:cNvSpPr/>
          <p:nvPr/>
        </p:nvSpPr>
        <p:spPr>
          <a:xfrm>
            <a:off x="11564828" y="6374395"/>
            <a:ext cx="370500" cy="261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fld id="{00000000-1234-1234-1234-123412341234}" type="slidenum">
              <a:rPr lang="en-IE" sz="1100" b="1" i="0" u="none" strike="noStrike" cap="none">
                <a:solidFill>
                  <a:schemeClr val="dk1"/>
                </a:solidFill>
                <a:latin typeface="Arial Black"/>
                <a:ea typeface="Arial Black"/>
                <a:cs typeface="Arial Black"/>
                <a:sym typeface="Arial Black"/>
              </a:rPr>
              <a:t>‹#›</a:t>
            </a:fld>
            <a:endParaRPr sz="1100" b="1" i="0" u="none" strike="noStrike" cap="none">
              <a:solidFill>
                <a:schemeClr val="dk1"/>
              </a:solidFill>
              <a:latin typeface="Arial Black"/>
              <a:ea typeface="Arial Black"/>
              <a:cs typeface="Arial Black"/>
              <a:sym typeface="Arial Black"/>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Slide" type="title">
  <p:cSld name="TITLE">
    <p:bg>
      <p:bgPr>
        <a:solidFill>
          <a:srgbClr val="F2F2F2"/>
        </a:solidFill>
        <a:effectLst/>
      </p:bgPr>
    </p:bg>
    <p:spTree>
      <p:nvGrpSpPr>
        <p:cNvPr id="1" name="Shape 73"/>
        <p:cNvGrpSpPr/>
        <p:nvPr/>
      </p:nvGrpSpPr>
      <p:grpSpPr>
        <a:xfrm>
          <a:off x="0" y="0"/>
          <a:ext cx="0" cy="0"/>
          <a:chOff x="0" y="0"/>
          <a:chExt cx="0" cy="0"/>
        </a:xfrm>
      </p:grpSpPr>
      <p:sp>
        <p:nvSpPr>
          <p:cNvPr id="74" name="Google Shape;74;ge0dbaddaf3_0_265"/>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1"/>
              </a:buClr>
              <a:buSzPts val="6000"/>
              <a:buFont typeface="Calibri"/>
              <a:buNone/>
              <a:defRPr sz="6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ge0dbaddaf3_0_265"/>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2"/>
              </a:buClr>
              <a:buSzPts val="2400"/>
              <a:buNone/>
              <a:defRPr sz="2400">
                <a:solidFill>
                  <a:schemeClr val="dk2"/>
                </a:solidFill>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6" name="Google Shape;76;ge0dbaddaf3_0_26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
        <p:nvSpPr>
          <p:cNvPr id="77" name="Google Shape;77;ge0dbaddaf3_0_265"/>
          <p:cNvSpPr txBox="1">
            <a:spLocks noGrp="1"/>
          </p:cNvSpPr>
          <p:nvPr>
            <p:ph type="ftr" idx="11"/>
          </p:nvPr>
        </p:nvSpPr>
        <p:spPr>
          <a:xfrm>
            <a:off x="838200" y="6356350"/>
            <a:ext cx="411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78"/>
        <p:cNvGrpSpPr/>
        <p:nvPr/>
      </p:nvGrpSpPr>
      <p:grpSpPr>
        <a:xfrm>
          <a:off x="0" y="0"/>
          <a:ext cx="0" cy="0"/>
          <a:chOff x="0" y="0"/>
          <a:chExt cx="0" cy="0"/>
        </a:xfrm>
      </p:grpSpPr>
      <p:pic>
        <p:nvPicPr>
          <p:cNvPr id="79" name="Google Shape;79;ge0dbaddaf3_0_270"/>
          <p:cNvPicPr preferRelativeResize="0"/>
          <p:nvPr/>
        </p:nvPicPr>
        <p:blipFill rotWithShape="1">
          <a:blip r:embed="rId2">
            <a:alphaModFix/>
          </a:blip>
          <a:srcRect/>
          <a:stretch/>
        </p:blipFill>
        <p:spPr>
          <a:xfrm rot="5400000">
            <a:off x="2363565" y="-3027192"/>
            <a:ext cx="7464871" cy="12475032"/>
          </a:xfrm>
          <a:prstGeom prst="rect">
            <a:avLst/>
          </a:prstGeom>
          <a:noFill/>
          <a:ln>
            <a:noFill/>
          </a:ln>
        </p:spPr>
      </p:pic>
      <p:sp>
        <p:nvSpPr>
          <p:cNvPr id="80" name="Google Shape;80;ge0dbaddaf3_0_270"/>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6000"/>
              <a:buFont typeface="Calibri"/>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ge0dbaddaf3_0_270"/>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2" name="Google Shape;82;ge0dbaddaf3_0_27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
        <p:nvSpPr>
          <p:cNvPr id="83" name="Google Shape;83;ge0dbaddaf3_0_270"/>
          <p:cNvSpPr txBox="1">
            <a:spLocks noGrp="1"/>
          </p:cNvSpPr>
          <p:nvPr>
            <p:ph type="ftr" idx="11"/>
          </p:nvPr>
        </p:nvSpPr>
        <p:spPr>
          <a:xfrm>
            <a:off x="838200" y="6356350"/>
            <a:ext cx="411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ge0dbaddaf3_0_270"/>
          <p:cNvSpPr/>
          <p:nvPr/>
        </p:nvSpPr>
        <p:spPr>
          <a:xfrm rot="10800000" flipH="1">
            <a:off x="838199" y="6202361"/>
            <a:ext cx="10515571" cy="3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Title Slide">
  <p:cSld name="2_Title Slide">
    <p:bg>
      <p:bgPr>
        <a:solidFill>
          <a:srgbClr val="252123"/>
        </a:solidFill>
        <a:effectLst/>
      </p:bgPr>
    </p:bg>
    <p:spTree>
      <p:nvGrpSpPr>
        <p:cNvPr id="1" name="Shape 85"/>
        <p:cNvGrpSpPr/>
        <p:nvPr/>
      </p:nvGrpSpPr>
      <p:grpSpPr>
        <a:xfrm>
          <a:off x="0" y="0"/>
          <a:ext cx="0" cy="0"/>
          <a:chOff x="0" y="0"/>
          <a:chExt cx="0" cy="0"/>
        </a:xfrm>
      </p:grpSpPr>
      <p:sp>
        <p:nvSpPr>
          <p:cNvPr id="86" name="Google Shape;86;ge0dbaddaf3_0_277"/>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1"/>
              </a:buClr>
              <a:buSzPts val="6000"/>
              <a:buFont typeface="Calibri"/>
              <a:buNone/>
              <a:defRPr sz="6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ge0dbaddaf3_0_277"/>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8" name="Google Shape;88;ge0dbaddaf3_0_27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
        <p:nvSpPr>
          <p:cNvPr id="89" name="Google Shape;89;ge0dbaddaf3_0_277"/>
          <p:cNvSpPr txBox="1">
            <a:spLocks noGrp="1"/>
          </p:cNvSpPr>
          <p:nvPr>
            <p:ph type="ftr" idx="11"/>
          </p:nvPr>
        </p:nvSpPr>
        <p:spPr>
          <a:xfrm>
            <a:off x="838200" y="6356350"/>
            <a:ext cx="411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
        <p:cNvGrpSpPr/>
        <p:nvPr/>
      </p:nvGrpSpPr>
      <p:grpSpPr>
        <a:xfrm>
          <a:off x="0" y="0"/>
          <a:ext cx="0" cy="0"/>
          <a:chOff x="0" y="0"/>
          <a:chExt cx="0" cy="0"/>
        </a:xfrm>
      </p:grpSpPr>
      <p:sp>
        <p:nvSpPr>
          <p:cNvPr id="91" name="Google Shape;91;ge0dbaddaf3_0_28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ge0dbaddaf3_0_28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
        <p:nvSpPr>
          <p:cNvPr id="93" name="Google Shape;93;ge0dbaddaf3_0_288"/>
          <p:cNvSpPr/>
          <p:nvPr/>
        </p:nvSpPr>
        <p:spPr>
          <a:xfrm rot="10800000" flipH="1">
            <a:off x="838199" y="1614032"/>
            <a:ext cx="10515571" cy="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ge0dbaddaf3_0_288"/>
          <p:cNvSpPr txBox="1">
            <a:spLocks noGrp="1"/>
          </p:cNvSpPr>
          <p:nvPr>
            <p:ph type="ftr" idx="11"/>
          </p:nvPr>
        </p:nvSpPr>
        <p:spPr>
          <a:xfrm>
            <a:off x="838200" y="6356350"/>
            <a:ext cx="411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2_Title Slide" type="title">
  <p:cSld name="TITLE">
    <p:bg>
      <p:bgPr>
        <a:solidFill>
          <a:srgbClr val="252123"/>
        </a:solidFill>
        <a:effectLst/>
      </p:bgPr>
    </p:bg>
    <p:spTree>
      <p:nvGrpSpPr>
        <p:cNvPr id="1" name="Shape 18"/>
        <p:cNvGrpSpPr/>
        <p:nvPr/>
      </p:nvGrpSpPr>
      <p:grpSpPr>
        <a:xfrm>
          <a:off x="0" y="0"/>
          <a:ext cx="0" cy="0"/>
          <a:chOff x="0" y="0"/>
          <a:chExt cx="0" cy="0"/>
        </a:xfrm>
      </p:grpSpPr>
      <p:sp>
        <p:nvSpPr>
          <p:cNvPr id="19" name="Google Shape;19;p2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1"/>
              </a:buClr>
              <a:buSzPts val="6000"/>
              <a:buFont typeface="Calibri"/>
              <a:buNone/>
              <a:defRPr sz="6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1" name="Google Shape;21;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
        <p:nvSpPr>
          <p:cNvPr id="22" name="Google Shape;22;p26"/>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3"/>
        <p:cNvGrpSpPr/>
        <p:nvPr/>
      </p:nvGrpSpPr>
      <p:grpSpPr>
        <a:xfrm>
          <a:off x="0" y="0"/>
          <a:ext cx="0" cy="0"/>
          <a:chOff x="0" y="0"/>
          <a:chExt cx="0" cy="0"/>
        </a:xfrm>
      </p:grpSpPr>
      <p:pic>
        <p:nvPicPr>
          <p:cNvPr id="24" name="Google Shape;24;p29"/>
          <p:cNvPicPr preferRelativeResize="0"/>
          <p:nvPr/>
        </p:nvPicPr>
        <p:blipFill rotWithShape="1">
          <a:blip r:embed="rId2">
            <a:alphaModFix/>
          </a:blip>
          <a:srcRect/>
          <a:stretch/>
        </p:blipFill>
        <p:spPr>
          <a:xfrm rot="5400000">
            <a:off x="2363566" y="-3027192"/>
            <a:ext cx="7464870" cy="12475031"/>
          </a:xfrm>
          <a:prstGeom prst="rect">
            <a:avLst/>
          </a:prstGeom>
          <a:noFill/>
          <a:ln>
            <a:noFill/>
          </a:ln>
        </p:spPr>
      </p:pic>
      <p:sp>
        <p:nvSpPr>
          <p:cNvPr id="25" name="Google Shape;25;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lt1"/>
              </a:buClr>
              <a:buSzPts val="6000"/>
              <a:buFont typeface="Calibri"/>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7" name="Google Shape;27;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
        <p:nvSpPr>
          <p:cNvPr id="28" name="Google Shape;28;p29"/>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9"/>
          <p:cNvSpPr/>
          <p:nvPr/>
        </p:nvSpPr>
        <p:spPr>
          <a:xfrm rot="10800000" flipH="1">
            <a:off x="838199" y="6202361"/>
            <a:ext cx="10515600" cy="3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0"/>
        <p:cNvGrpSpPr/>
        <p:nvPr/>
      </p:nvGrpSpPr>
      <p:grpSpPr>
        <a:xfrm>
          <a:off x="0" y="0"/>
          <a:ext cx="0" cy="0"/>
          <a:chOff x="0" y="0"/>
          <a:chExt cx="0" cy="0"/>
        </a:xfrm>
      </p:grpSpPr>
      <p:sp>
        <p:nvSpPr>
          <p:cNvPr id="31" name="Google Shape;31;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3"/>
          <p:cNvSpPr txBox="1">
            <a:spLocks noGrp="1"/>
          </p:cNvSpPr>
          <p:nvPr>
            <p:ph type="body" idx="1"/>
          </p:nvPr>
        </p:nvSpPr>
        <p:spPr>
          <a:xfrm>
            <a:off x="838200" y="1825625"/>
            <a:ext cx="5181600" cy="420687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2"/>
              </a:buClr>
              <a:buSzPts val="1800"/>
              <a:buChar char="•"/>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33"/>
          <p:cNvSpPr txBox="1">
            <a:spLocks noGrp="1"/>
          </p:cNvSpPr>
          <p:nvPr>
            <p:ph type="body" idx="2"/>
          </p:nvPr>
        </p:nvSpPr>
        <p:spPr>
          <a:xfrm>
            <a:off x="6172200" y="1825625"/>
            <a:ext cx="5181600" cy="4206875"/>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2"/>
              </a:buClr>
              <a:buSzPts val="1800"/>
              <a:buChar char="•"/>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
        <p:nvSpPr>
          <p:cNvPr id="35" name="Google Shape;35;p33"/>
          <p:cNvSpPr/>
          <p:nvPr/>
        </p:nvSpPr>
        <p:spPr>
          <a:xfrm rot="10800000" flipH="1">
            <a:off x="838199" y="1614032"/>
            <a:ext cx="10515600" cy="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p33"/>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rgbClr val="F2F2F2"/>
        </a:solidFill>
        <a:effectLst/>
      </p:bgPr>
    </p:bg>
    <p:spTree>
      <p:nvGrpSpPr>
        <p:cNvPr id="1" name="Shape 39"/>
        <p:cNvGrpSpPr/>
        <p:nvPr/>
      </p:nvGrpSpPr>
      <p:grpSpPr>
        <a:xfrm>
          <a:off x="0" y="0"/>
          <a:ext cx="0" cy="0"/>
          <a:chOff x="0" y="0"/>
          <a:chExt cx="0" cy="0"/>
        </a:xfrm>
      </p:grpSpPr>
      <p:sp>
        <p:nvSpPr>
          <p:cNvPr id="40" name="Google Shape;40;p3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accent1"/>
              </a:buClr>
              <a:buSzPts val="6000"/>
              <a:buFont typeface="Calibri"/>
              <a:buNone/>
              <a:defRPr sz="60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3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chemeClr val="dk2"/>
              </a:buClr>
              <a:buSzPts val="2400"/>
              <a:buNone/>
              <a:defRPr sz="2400">
                <a:solidFill>
                  <a:schemeClr val="dk2"/>
                </a:solidFill>
              </a:defRPr>
            </a:lvl1pPr>
            <a:lvl2pPr lvl="1" algn="ctr">
              <a:lnSpc>
                <a:spcPct val="90000"/>
              </a:lnSpc>
              <a:spcBef>
                <a:spcPts val="500"/>
              </a:spcBef>
              <a:spcAft>
                <a:spcPts val="0"/>
              </a:spcAft>
              <a:buClr>
                <a:schemeClr val="dk2"/>
              </a:buClr>
              <a:buSzPts val="2000"/>
              <a:buNone/>
              <a:defRPr sz="2000"/>
            </a:lvl2pPr>
            <a:lvl3pPr lvl="2" algn="ctr">
              <a:lnSpc>
                <a:spcPct val="90000"/>
              </a:lnSpc>
              <a:spcBef>
                <a:spcPts val="500"/>
              </a:spcBef>
              <a:spcAft>
                <a:spcPts val="0"/>
              </a:spcAft>
              <a:buClr>
                <a:schemeClr val="dk2"/>
              </a:buClr>
              <a:buSzPts val="1800"/>
              <a:buNone/>
              <a:defRPr sz="1800"/>
            </a:lvl3pPr>
            <a:lvl4pPr lvl="3" algn="ctr">
              <a:lnSpc>
                <a:spcPct val="90000"/>
              </a:lnSpc>
              <a:spcBef>
                <a:spcPts val="500"/>
              </a:spcBef>
              <a:spcAft>
                <a:spcPts val="0"/>
              </a:spcAft>
              <a:buClr>
                <a:schemeClr val="dk2"/>
              </a:buClr>
              <a:buSzPts val="1600"/>
              <a:buNone/>
              <a:defRPr sz="1600"/>
            </a:lvl4pPr>
            <a:lvl5pPr lvl="4" algn="ctr">
              <a:lnSpc>
                <a:spcPct val="90000"/>
              </a:lnSpc>
              <a:spcBef>
                <a:spcPts val="500"/>
              </a:spcBef>
              <a:spcAft>
                <a:spcPts val="0"/>
              </a:spcAft>
              <a:buClr>
                <a:schemeClr val="dk2"/>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2" name="Google Shape;42;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
        <p:nvSpPr>
          <p:cNvPr id="43" name="Google Shape;43;p31"/>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
        <p:cNvGrpSpPr/>
        <p:nvPr/>
      </p:nvGrpSpPr>
      <p:grpSpPr>
        <a:xfrm>
          <a:off x="0" y="0"/>
          <a:ext cx="0" cy="0"/>
          <a:chOff x="0" y="0"/>
          <a:chExt cx="0" cy="0"/>
        </a:xfrm>
      </p:grpSpPr>
      <p:sp>
        <p:nvSpPr>
          <p:cNvPr id="45" name="Google Shape;45;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
        <p:nvSpPr>
          <p:cNvPr id="47" name="Google Shape;47;p32"/>
          <p:cNvSpPr/>
          <p:nvPr/>
        </p:nvSpPr>
        <p:spPr>
          <a:xfrm rot="10800000" flipH="1">
            <a:off x="838199" y="1614032"/>
            <a:ext cx="10515600" cy="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p32"/>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evice mockups">
  <p:cSld name="Device mockups">
    <p:spTree>
      <p:nvGrpSpPr>
        <p:cNvPr id="1" name="Shape 51"/>
        <p:cNvGrpSpPr/>
        <p:nvPr/>
      </p:nvGrpSpPr>
      <p:grpSpPr>
        <a:xfrm>
          <a:off x="0" y="0"/>
          <a:ext cx="0" cy="0"/>
          <a:chOff x="0" y="0"/>
          <a:chExt cx="0" cy="0"/>
        </a:xfrm>
      </p:grpSpPr>
      <p:sp>
        <p:nvSpPr>
          <p:cNvPr id="52" name="Google Shape;52;p30"/>
          <p:cNvSpPr/>
          <p:nvPr/>
        </p:nvSpPr>
        <p:spPr>
          <a:xfrm>
            <a:off x="11564828" y="6374395"/>
            <a:ext cx="370614" cy="2616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fld id="{00000000-1234-1234-1234-123412341234}" type="slidenum">
              <a:rPr lang="en-IE" sz="1100" b="1" i="0" u="none" strike="noStrike" cap="none">
                <a:solidFill>
                  <a:schemeClr val="dk1"/>
                </a:solidFill>
                <a:latin typeface="Arial Black"/>
                <a:ea typeface="Arial Black"/>
                <a:cs typeface="Arial Black"/>
                <a:sym typeface="Arial Black"/>
              </a:rPr>
              <a:t>‹#›</a:t>
            </a:fld>
            <a:endParaRPr sz="1100" b="1" i="0" u="none" strike="noStrike" cap="none">
              <a:solidFill>
                <a:schemeClr val="dk1"/>
              </a:solidFill>
              <a:latin typeface="Arial Black"/>
              <a:ea typeface="Arial Black"/>
              <a:cs typeface="Arial Black"/>
              <a:sym typeface="Arial Black"/>
            </a:endParaRPr>
          </a:p>
        </p:txBody>
      </p:sp>
    </p:spTree>
    <p:extLst>
      <p:ext uri="{BB962C8B-B14F-4D97-AF65-F5344CB8AC3E}">
        <p14:creationId xmlns:p14="http://schemas.microsoft.com/office/powerpoint/2010/main" val="1577955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5"/>
        <p:cNvGrpSpPr/>
        <p:nvPr/>
      </p:nvGrpSpPr>
      <p:grpSpPr>
        <a:xfrm>
          <a:off x="0" y="0"/>
          <a:ext cx="0" cy="0"/>
          <a:chOff x="0" y="0"/>
          <a:chExt cx="0" cy="0"/>
        </a:xfrm>
      </p:grpSpPr>
      <p:sp>
        <p:nvSpPr>
          <p:cNvPr id="56" name="Google Shape;56;ge0dbaddaf3_0_28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ge0dbaddaf3_0_282"/>
          <p:cNvSpPr txBox="1">
            <a:spLocks noGrp="1"/>
          </p:cNvSpPr>
          <p:nvPr>
            <p:ph type="body" idx="1"/>
          </p:nvPr>
        </p:nvSpPr>
        <p:spPr>
          <a:xfrm>
            <a:off x="838200" y="1825625"/>
            <a:ext cx="10515600" cy="42324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2"/>
              </a:buClr>
              <a:buSzPts val="1800"/>
              <a:buChar char="•"/>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ge0dbaddaf3_0_28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
        <p:nvSpPr>
          <p:cNvPr id="59" name="Google Shape;59;ge0dbaddaf3_0_282"/>
          <p:cNvSpPr/>
          <p:nvPr/>
        </p:nvSpPr>
        <p:spPr>
          <a:xfrm rot="10800000" flipH="1">
            <a:off x="838199" y="1614032"/>
            <a:ext cx="10515571" cy="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 name="Google Shape;60;ge0dbaddaf3_0_282"/>
          <p:cNvSpPr txBox="1">
            <a:spLocks noGrp="1"/>
          </p:cNvSpPr>
          <p:nvPr>
            <p:ph type="ftr" idx="11"/>
          </p:nvPr>
        </p:nvSpPr>
        <p:spPr>
          <a:xfrm>
            <a:off x="838200" y="6356350"/>
            <a:ext cx="411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1"/>
        <p:cNvGrpSpPr/>
        <p:nvPr/>
      </p:nvGrpSpPr>
      <p:grpSpPr>
        <a:xfrm>
          <a:off x="0" y="0"/>
          <a:ext cx="0" cy="0"/>
          <a:chOff x="0" y="0"/>
          <a:chExt cx="0" cy="0"/>
        </a:xfrm>
      </p:grpSpPr>
      <p:sp>
        <p:nvSpPr>
          <p:cNvPr id="62" name="Google Shape;62;ge0dbaddaf3_0_24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2"/>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ge0dbaddaf3_0_248"/>
          <p:cNvSpPr txBox="1">
            <a:spLocks noGrp="1"/>
          </p:cNvSpPr>
          <p:nvPr>
            <p:ph type="body" idx="1"/>
          </p:nvPr>
        </p:nvSpPr>
        <p:spPr>
          <a:xfrm>
            <a:off x="838200" y="1825625"/>
            <a:ext cx="5181600" cy="42069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2"/>
              </a:buClr>
              <a:buSzPts val="1800"/>
              <a:buChar char="•"/>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ge0dbaddaf3_0_248"/>
          <p:cNvSpPr txBox="1">
            <a:spLocks noGrp="1"/>
          </p:cNvSpPr>
          <p:nvPr>
            <p:ph type="body" idx="2"/>
          </p:nvPr>
        </p:nvSpPr>
        <p:spPr>
          <a:xfrm>
            <a:off x="6172200" y="1825625"/>
            <a:ext cx="5181600" cy="42069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2"/>
              </a:buClr>
              <a:buSzPts val="1800"/>
              <a:buChar char="•"/>
              <a:defRPr/>
            </a:lvl1pPr>
            <a:lvl2pPr marL="914400" lvl="1" indent="-342900" algn="l">
              <a:lnSpc>
                <a:spcPct val="90000"/>
              </a:lnSpc>
              <a:spcBef>
                <a:spcPts val="500"/>
              </a:spcBef>
              <a:spcAft>
                <a:spcPts val="0"/>
              </a:spcAft>
              <a:buClr>
                <a:schemeClr val="dk2"/>
              </a:buClr>
              <a:buSzPts val="1800"/>
              <a:buChar char="•"/>
              <a:defRPr/>
            </a:lvl2pPr>
            <a:lvl3pPr marL="1371600" lvl="2" indent="-342900" algn="l">
              <a:lnSpc>
                <a:spcPct val="90000"/>
              </a:lnSpc>
              <a:spcBef>
                <a:spcPts val="500"/>
              </a:spcBef>
              <a:spcAft>
                <a:spcPts val="0"/>
              </a:spcAft>
              <a:buClr>
                <a:schemeClr val="dk2"/>
              </a:buClr>
              <a:buSzPts val="1800"/>
              <a:buChar char="•"/>
              <a:defRPr/>
            </a:lvl3pPr>
            <a:lvl4pPr marL="1828800" lvl="3" indent="-342900" algn="l">
              <a:lnSpc>
                <a:spcPct val="90000"/>
              </a:lnSpc>
              <a:spcBef>
                <a:spcPts val="500"/>
              </a:spcBef>
              <a:spcAft>
                <a:spcPts val="0"/>
              </a:spcAft>
              <a:buClr>
                <a:schemeClr val="dk2"/>
              </a:buClr>
              <a:buSzPts val="1800"/>
              <a:buChar char="•"/>
              <a:defRPr/>
            </a:lvl4pPr>
            <a:lvl5pPr marL="2286000" lvl="4" indent="-342900" algn="l">
              <a:lnSpc>
                <a:spcPct val="90000"/>
              </a:lnSpc>
              <a:spcBef>
                <a:spcPts val="500"/>
              </a:spcBef>
              <a:spcAft>
                <a:spcPts val="0"/>
              </a:spcAft>
              <a:buClr>
                <a:schemeClr val="dk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ge0dbaddaf3_0_24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
        <p:nvSpPr>
          <p:cNvPr id="66" name="Google Shape;66;ge0dbaddaf3_0_248"/>
          <p:cNvSpPr/>
          <p:nvPr/>
        </p:nvSpPr>
        <p:spPr>
          <a:xfrm rot="10800000" flipH="1">
            <a:off x="838199" y="1614032"/>
            <a:ext cx="10515571" cy="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 name="Google Shape;67;ge0dbaddaf3_0_248"/>
          <p:cNvSpPr txBox="1">
            <a:spLocks noGrp="1"/>
          </p:cNvSpPr>
          <p:nvPr>
            <p:ph type="ftr" idx="11"/>
          </p:nvPr>
        </p:nvSpPr>
        <p:spPr>
          <a:xfrm>
            <a:off x="838200" y="6356350"/>
            <a:ext cx="41148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2"/>
              </a:buClr>
              <a:buSzPts val="4400"/>
              <a:buFont typeface="Calibri"/>
              <a:buNone/>
              <a:defRPr sz="4400" b="0"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4"/>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
        <p:nvSpPr>
          <p:cNvPr id="14" name="Google Shape;14;p24"/>
          <p:cNvSpPr/>
          <p:nvPr/>
        </p:nvSpPr>
        <p:spPr>
          <a:xfrm rot="10800000" flipH="1">
            <a:off x="838199" y="6202361"/>
            <a:ext cx="10515600" cy="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65"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
        <p:cNvGrpSpPr/>
        <p:nvPr/>
      </p:nvGrpSpPr>
      <p:grpSpPr>
        <a:xfrm>
          <a:off x="0" y="0"/>
          <a:ext cx="0" cy="0"/>
          <a:chOff x="0" y="0"/>
          <a:chExt cx="0" cy="0"/>
        </a:xfrm>
      </p:grpSpPr>
      <p:sp>
        <p:nvSpPr>
          <p:cNvPr id="50" name="Google Shape;50;ge0dbaddaf3_0_23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2"/>
              </a:buClr>
              <a:buSzPts val="4400"/>
              <a:buFont typeface="Calibri"/>
              <a:buNone/>
              <a:defRPr sz="4400" b="0" i="0" u="none" strike="noStrike" cap="none">
                <a:solidFill>
                  <a:schemeClr val="dk2"/>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1" name="Google Shape;51;ge0dbaddaf3_0_23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ge0dbaddaf3_0_239"/>
          <p:cNvSpPr txBox="1">
            <a:spLocks noGrp="1"/>
          </p:cNvSpPr>
          <p:nvPr>
            <p:ph type="ftr" idx="11"/>
          </p:nvPr>
        </p:nvSpPr>
        <p:spPr>
          <a:xfrm>
            <a:off x="838200" y="6356350"/>
            <a:ext cx="41148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ge0dbaddaf3_0_23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
        <p:nvSpPr>
          <p:cNvPr id="54" name="Google Shape;54;ge0dbaddaf3_0_239"/>
          <p:cNvSpPr/>
          <p:nvPr/>
        </p:nvSpPr>
        <p:spPr>
          <a:xfrm rot="10800000" flipH="1">
            <a:off x="838199" y="6202361"/>
            <a:ext cx="10515571" cy="3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4.png"/><Relationship Id="rId4" Type="http://schemas.openxmlformats.org/officeDocument/2006/relationships/image" Target="../media/image19.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hyperlink" Target="https://antibullyingcentre.ie/fuse/"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openxmlformats.org/officeDocument/2006/relationships/hyperlink" Target="https://www.youtube.com/watch?v=SqDP8SnPVA0"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52123"/>
        </a:solidFill>
        <a:effectLst/>
      </p:bgPr>
    </p:bg>
    <p:spTree>
      <p:nvGrpSpPr>
        <p:cNvPr id="1" name="Shape 98"/>
        <p:cNvGrpSpPr/>
        <p:nvPr/>
      </p:nvGrpSpPr>
      <p:grpSpPr>
        <a:xfrm>
          <a:off x="0" y="0"/>
          <a:ext cx="0" cy="0"/>
          <a:chOff x="0" y="0"/>
          <a:chExt cx="0" cy="0"/>
        </a:xfrm>
      </p:grpSpPr>
      <p:pic>
        <p:nvPicPr>
          <p:cNvPr id="99" name="Google Shape;99;p1"/>
          <p:cNvPicPr preferRelativeResize="0"/>
          <p:nvPr/>
        </p:nvPicPr>
        <p:blipFill rotWithShape="1">
          <a:blip r:embed="rId3">
            <a:alphaModFix/>
          </a:blip>
          <a:srcRect/>
          <a:stretch/>
        </p:blipFill>
        <p:spPr>
          <a:xfrm>
            <a:off x="0" y="0"/>
            <a:ext cx="12192000" cy="6904813"/>
          </a:xfrm>
          <a:prstGeom prst="rect">
            <a:avLst/>
          </a:prstGeom>
          <a:noFill/>
          <a:ln>
            <a:noFill/>
          </a:ln>
        </p:spPr>
      </p:pic>
      <p:pic>
        <p:nvPicPr>
          <p:cNvPr id="100" name="Google Shape;100;p1" descr="A picture containing logo&#10;&#10;Description automatically generated"/>
          <p:cNvPicPr preferRelativeResize="0"/>
          <p:nvPr/>
        </p:nvPicPr>
        <p:blipFill rotWithShape="1">
          <a:blip r:embed="rId4">
            <a:alphaModFix/>
          </a:blip>
          <a:srcRect/>
          <a:stretch/>
        </p:blipFill>
        <p:spPr>
          <a:xfrm>
            <a:off x="0" y="-273050"/>
            <a:ext cx="5867400" cy="3821144"/>
          </a:xfrm>
          <a:prstGeom prst="rect">
            <a:avLst/>
          </a:prstGeom>
          <a:noFill/>
          <a:ln>
            <a:noFill/>
          </a:ln>
        </p:spPr>
      </p:pic>
      <p:sp>
        <p:nvSpPr>
          <p:cNvPr id="101" name="Google Shape;101;p1"/>
          <p:cNvSpPr/>
          <p:nvPr/>
        </p:nvSpPr>
        <p:spPr>
          <a:xfrm>
            <a:off x="580697" y="2773567"/>
            <a:ext cx="4791403" cy="64633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IE" sz="1800" b="0" i="0" u="none" strike="noStrike" cap="none">
                <a:solidFill>
                  <a:schemeClr val="lt1"/>
                </a:solidFill>
                <a:latin typeface="Calibri"/>
                <a:ea typeface="Calibri"/>
                <a:cs typeface="Calibri"/>
                <a:sym typeface="Calibri"/>
              </a:rPr>
              <a:t>Anti-Bullying and Online Safety</a:t>
            </a:r>
            <a:endParaRPr sz="10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IE" sz="1800" b="0" i="0" u="none" strike="noStrike" cap="none">
                <a:solidFill>
                  <a:schemeClr val="lt1"/>
                </a:solidFill>
                <a:latin typeface="Calibri"/>
                <a:ea typeface="Calibri"/>
                <a:cs typeface="Calibri"/>
                <a:sym typeface="Calibri"/>
              </a:rPr>
              <a:t>Post Primary School Programme</a:t>
            </a:r>
            <a:endParaRPr sz="1000" b="0" i="0" u="none" strike="noStrike" cap="none">
              <a:solidFill>
                <a:schemeClr val="lt1"/>
              </a:solidFill>
              <a:latin typeface="Arial"/>
              <a:ea typeface="Arial"/>
              <a:cs typeface="Arial"/>
              <a:sym typeface="Arial"/>
            </a:endParaRPr>
          </a:p>
        </p:txBody>
      </p:sp>
      <p:sp>
        <p:nvSpPr>
          <p:cNvPr id="102" name="Google Shape;102;p1"/>
          <p:cNvSpPr/>
          <p:nvPr/>
        </p:nvSpPr>
        <p:spPr>
          <a:xfrm>
            <a:off x="0" y="4037568"/>
            <a:ext cx="4267200" cy="1358680"/>
          </a:xfrm>
          <a:prstGeom prst="rect">
            <a:avLst/>
          </a:prstGeom>
          <a:gradFill>
            <a:gsLst>
              <a:gs pos="0">
                <a:schemeClr val="accent1"/>
              </a:gs>
              <a:gs pos="33000">
                <a:schemeClr val="accent2"/>
              </a:gs>
              <a:gs pos="67000">
                <a:schemeClr val="accent3"/>
              </a:gs>
              <a:gs pos="100000">
                <a:schemeClr val="accent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1"/>
          <p:cNvSpPr/>
          <p:nvPr/>
        </p:nvSpPr>
        <p:spPr>
          <a:xfrm>
            <a:off x="580697" y="4100481"/>
            <a:ext cx="3686503" cy="15696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IE" sz="2400" b="1" i="0" u="none" strike="noStrike" cap="none">
                <a:solidFill>
                  <a:schemeClr val="lt1"/>
                </a:solidFill>
                <a:latin typeface="Calibri"/>
                <a:ea typeface="Calibri"/>
                <a:cs typeface="Calibri"/>
                <a:sym typeface="Calibri"/>
              </a:rPr>
              <a:t>WORKSHOP 13: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IE" sz="2400" b="1" i="0" u="none" strike="noStrike" cap="none">
                <a:solidFill>
                  <a:srgbClr val="FFFFFF"/>
                </a:solidFill>
                <a:latin typeface="Calibri"/>
                <a:ea typeface="Calibri"/>
                <a:cs typeface="Calibri"/>
                <a:sym typeface="Calibri"/>
              </a:rPr>
              <a:t>A World Made of Stories</a:t>
            </a:r>
            <a:endParaRPr sz="2400" b="0" i="0" u="none" strike="noStrike" cap="none">
              <a:solidFill>
                <a:schemeClr val="lt1"/>
              </a:solidFill>
              <a:latin typeface="Calibri"/>
              <a:ea typeface="Calibri"/>
              <a:cs typeface="Calibri"/>
              <a:sym typeface="Calibri"/>
            </a:endParaRPr>
          </a:p>
        </p:txBody>
      </p:sp>
      <p:sp>
        <p:nvSpPr>
          <p:cNvPr id="104" name="Google Shape;104;p1"/>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IE" b="1">
                <a:solidFill>
                  <a:schemeClr val="accent1"/>
                </a:solidFill>
              </a:rPr>
              <a:t>F</a:t>
            </a:r>
            <a:r>
              <a:rPr lang="en-IE" b="1">
                <a:solidFill>
                  <a:schemeClr val="accent2"/>
                </a:solidFill>
              </a:rPr>
              <a:t>U</a:t>
            </a:r>
            <a:r>
              <a:rPr lang="en-IE" b="1">
                <a:solidFill>
                  <a:schemeClr val="accent3"/>
                </a:solidFill>
              </a:rPr>
              <a:t>S</a:t>
            </a:r>
            <a:r>
              <a:rPr lang="en-IE" b="1">
                <a:solidFill>
                  <a:schemeClr val="accent4"/>
                </a:solidFill>
              </a:rPr>
              <a:t>E</a:t>
            </a:r>
            <a:r>
              <a:rPr lang="en-IE"/>
              <a:t>  </a:t>
            </a:r>
            <a:r>
              <a:rPr lang="en-IE">
                <a:solidFill>
                  <a:schemeClr val="dk2"/>
                </a:solidFill>
              </a:rPr>
              <a:t>|  ANTI- BULLYING &amp; ONLINE SAFETY PROGRAMME</a:t>
            </a:r>
            <a:endParaRPr sz="900">
              <a:solidFill>
                <a:schemeClr val="dk2"/>
              </a:solidFill>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5634" y="5162105"/>
            <a:ext cx="3835682" cy="1695895"/>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21" descr="Idea"/>
          <p:cNvPicPr preferRelativeResize="0"/>
          <p:nvPr/>
        </p:nvPicPr>
        <p:blipFill rotWithShape="1">
          <a:blip r:embed="rId3">
            <a:alphaModFix/>
          </a:blip>
          <a:srcRect/>
          <a:stretch/>
        </p:blipFill>
        <p:spPr>
          <a:xfrm>
            <a:off x="2065984" y="-362032"/>
            <a:ext cx="7738601" cy="7738601"/>
          </a:xfrm>
          <a:prstGeom prst="rect">
            <a:avLst/>
          </a:prstGeom>
          <a:noFill/>
          <a:ln>
            <a:noFill/>
          </a:ln>
        </p:spPr>
      </p:pic>
      <p:sp>
        <p:nvSpPr>
          <p:cNvPr id="198" name="Google Shape;198;p21"/>
          <p:cNvSpPr txBox="1">
            <a:spLocks noGrp="1"/>
          </p:cNvSpPr>
          <p:nvPr>
            <p:ph type="ctrTitle"/>
          </p:nvPr>
        </p:nvSpPr>
        <p:spPr>
          <a:xfrm>
            <a:off x="2034922" y="904747"/>
            <a:ext cx="9144000" cy="1038225"/>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6000"/>
              <a:buFont typeface="Calibri"/>
              <a:buNone/>
            </a:pPr>
            <a:r>
              <a:rPr lang="en-IE" b="1"/>
              <a:t>Things to consider…</a:t>
            </a:r>
            <a:endParaRPr b="1"/>
          </a:p>
        </p:txBody>
      </p:sp>
      <p:sp>
        <p:nvSpPr>
          <p:cNvPr id="199" name="Google Shape;199;p21"/>
          <p:cNvSpPr txBox="1"/>
          <p:nvPr/>
        </p:nvSpPr>
        <p:spPr>
          <a:xfrm>
            <a:off x="876677" y="4047877"/>
            <a:ext cx="1473103" cy="978729"/>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600" b="1" i="0" u="none" strike="noStrike" cap="none">
              <a:solidFill>
                <a:schemeClr val="lt1"/>
              </a:solidFill>
              <a:latin typeface="Calibri"/>
              <a:ea typeface="Calibri"/>
              <a:cs typeface="Calibri"/>
              <a:sym typeface="Calibri"/>
            </a:endParaRPr>
          </a:p>
        </p:txBody>
      </p:sp>
      <p:sp>
        <p:nvSpPr>
          <p:cNvPr id="200" name="Google Shape;200;p21"/>
          <p:cNvSpPr txBox="1"/>
          <p:nvPr/>
        </p:nvSpPr>
        <p:spPr>
          <a:xfrm>
            <a:off x="2625786" y="4132420"/>
            <a:ext cx="1934655" cy="14745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IE" sz="1600" b="1" dirty="0">
                <a:solidFill>
                  <a:schemeClr val="lt1"/>
                </a:solidFill>
                <a:latin typeface="Calibri"/>
                <a:ea typeface="Calibri"/>
                <a:cs typeface="Calibri"/>
                <a:sym typeface="Calibri"/>
              </a:rPr>
              <a:t>All stories are constructed and are never the pure representation of reality </a:t>
            </a:r>
            <a:endParaRPr sz="1600" b="1" i="0" u="none" strike="noStrike" cap="none" dirty="0">
              <a:solidFill>
                <a:schemeClr val="lt1"/>
              </a:solidFill>
              <a:latin typeface="Calibri"/>
              <a:ea typeface="Calibri"/>
              <a:cs typeface="Calibri"/>
              <a:sym typeface="Calibri"/>
            </a:endParaRPr>
          </a:p>
        </p:txBody>
      </p:sp>
      <p:sp>
        <p:nvSpPr>
          <p:cNvPr id="201" name="Google Shape;201;p21"/>
          <p:cNvSpPr txBox="1"/>
          <p:nvPr/>
        </p:nvSpPr>
        <p:spPr>
          <a:xfrm>
            <a:off x="6796491" y="4158668"/>
            <a:ext cx="1792338" cy="13644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IE" sz="1600" b="1" dirty="0">
                <a:solidFill>
                  <a:schemeClr val="lt1"/>
                </a:solidFill>
                <a:latin typeface="Calibri"/>
                <a:ea typeface="Calibri"/>
                <a:cs typeface="Calibri"/>
                <a:sym typeface="Calibri"/>
              </a:rPr>
              <a:t>How we tell stories can affect the audience</a:t>
            </a:r>
            <a:endParaRPr sz="1600" b="1" i="0" u="none" strike="noStrike" cap="none" dirty="0">
              <a:solidFill>
                <a:schemeClr val="lt1"/>
              </a:solidFill>
              <a:latin typeface="Calibri"/>
              <a:ea typeface="Calibri"/>
              <a:cs typeface="Calibri"/>
              <a:sym typeface="Calibri"/>
            </a:endParaRPr>
          </a:p>
        </p:txBody>
      </p:sp>
      <p:sp>
        <p:nvSpPr>
          <p:cNvPr id="202" name="Google Shape;202;p21"/>
          <p:cNvSpPr txBox="1"/>
          <p:nvPr/>
        </p:nvSpPr>
        <p:spPr>
          <a:xfrm>
            <a:off x="8864835" y="4491064"/>
            <a:ext cx="1551300" cy="7572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400" b="0" i="0" u="none" strike="noStrike" cap="none">
              <a:solidFill>
                <a:srgbClr val="000000"/>
              </a:solidFill>
              <a:latin typeface="Arial"/>
              <a:ea typeface="Arial"/>
              <a:cs typeface="Arial"/>
              <a:sym typeface="Arial"/>
            </a:endParaRPr>
          </a:p>
        </p:txBody>
      </p:sp>
      <p:grpSp>
        <p:nvGrpSpPr>
          <p:cNvPr id="203" name="Google Shape;203;p21"/>
          <p:cNvGrpSpPr/>
          <p:nvPr/>
        </p:nvGrpSpPr>
        <p:grpSpPr>
          <a:xfrm>
            <a:off x="3002588" y="2882619"/>
            <a:ext cx="1884997" cy="1027447"/>
            <a:chOff x="2049463" y="2364846"/>
            <a:chExt cx="1866226" cy="1036638"/>
          </a:xfrm>
        </p:grpSpPr>
        <p:sp>
          <p:nvSpPr>
            <p:cNvPr id="204" name="Google Shape;204;p21"/>
            <p:cNvSpPr/>
            <p:nvPr/>
          </p:nvSpPr>
          <p:spPr>
            <a:xfrm>
              <a:off x="2049463" y="2364846"/>
              <a:ext cx="1116013" cy="1036638"/>
            </a:xfrm>
            <a:custGeom>
              <a:avLst/>
              <a:gdLst/>
              <a:ahLst/>
              <a:cxnLst/>
              <a:rect l="l" t="t" r="r" b="b"/>
              <a:pathLst>
                <a:path w="154" h="140" extrusionOk="0">
                  <a:moveTo>
                    <a:pt x="148" y="54"/>
                  </a:moveTo>
                  <a:cubicBezTo>
                    <a:pt x="127" y="17"/>
                    <a:pt x="127" y="17"/>
                    <a:pt x="127" y="17"/>
                  </a:cubicBezTo>
                  <a:cubicBezTo>
                    <a:pt x="121" y="6"/>
                    <a:pt x="110" y="0"/>
                    <a:pt x="98" y="0"/>
                  </a:cubicBezTo>
                  <a:cubicBezTo>
                    <a:pt x="56" y="0"/>
                    <a:pt x="56" y="0"/>
                    <a:pt x="56" y="0"/>
                  </a:cubicBezTo>
                  <a:cubicBezTo>
                    <a:pt x="44" y="0"/>
                    <a:pt x="33" y="6"/>
                    <a:pt x="27" y="17"/>
                  </a:cubicBezTo>
                  <a:cubicBezTo>
                    <a:pt x="6" y="54"/>
                    <a:pt x="6" y="54"/>
                    <a:pt x="6" y="54"/>
                  </a:cubicBezTo>
                  <a:cubicBezTo>
                    <a:pt x="0" y="64"/>
                    <a:pt x="0" y="76"/>
                    <a:pt x="6" y="87"/>
                  </a:cubicBezTo>
                  <a:cubicBezTo>
                    <a:pt x="27" y="124"/>
                    <a:pt x="27" y="124"/>
                    <a:pt x="27" y="124"/>
                  </a:cubicBezTo>
                  <a:cubicBezTo>
                    <a:pt x="33" y="134"/>
                    <a:pt x="44" y="140"/>
                    <a:pt x="56" y="140"/>
                  </a:cubicBezTo>
                  <a:cubicBezTo>
                    <a:pt x="98" y="140"/>
                    <a:pt x="98" y="140"/>
                    <a:pt x="98" y="140"/>
                  </a:cubicBezTo>
                  <a:cubicBezTo>
                    <a:pt x="110" y="140"/>
                    <a:pt x="121" y="134"/>
                    <a:pt x="127" y="124"/>
                  </a:cubicBezTo>
                  <a:cubicBezTo>
                    <a:pt x="148" y="87"/>
                    <a:pt x="148" y="87"/>
                    <a:pt x="148" y="87"/>
                  </a:cubicBezTo>
                  <a:cubicBezTo>
                    <a:pt x="154" y="76"/>
                    <a:pt x="154" y="64"/>
                    <a:pt x="148" y="5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5" name="Google Shape;205;p21"/>
            <p:cNvSpPr/>
            <p:nvPr/>
          </p:nvSpPr>
          <p:spPr>
            <a:xfrm>
              <a:off x="3507897" y="2845859"/>
              <a:ext cx="144463" cy="149225"/>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6" name="Google Shape;206;p21"/>
            <p:cNvSpPr/>
            <p:nvPr/>
          </p:nvSpPr>
          <p:spPr>
            <a:xfrm>
              <a:off x="3238500" y="2906184"/>
              <a:ext cx="677189" cy="22225"/>
            </a:xfrm>
            <a:custGeom>
              <a:avLst/>
              <a:gdLst/>
              <a:ahLst/>
              <a:cxnLst/>
              <a:rect l="l" t="t" r="r" b="b"/>
              <a:pathLst>
                <a:path w="147" h="3" extrusionOk="0">
                  <a:moveTo>
                    <a:pt x="146" y="3"/>
                  </a:moveTo>
                  <a:cubicBezTo>
                    <a:pt x="2" y="3"/>
                    <a:pt x="2" y="3"/>
                    <a:pt x="2" y="3"/>
                  </a:cubicBezTo>
                  <a:cubicBezTo>
                    <a:pt x="1" y="3"/>
                    <a:pt x="0" y="3"/>
                    <a:pt x="0" y="2"/>
                  </a:cubicBezTo>
                  <a:cubicBezTo>
                    <a:pt x="0" y="1"/>
                    <a:pt x="1" y="0"/>
                    <a:pt x="2" y="0"/>
                  </a:cubicBezTo>
                  <a:cubicBezTo>
                    <a:pt x="146" y="0"/>
                    <a:pt x="146" y="0"/>
                    <a:pt x="146" y="0"/>
                  </a:cubicBezTo>
                  <a:cubicBezTo>
                    <a:pt x="146" y="0"/>
                    <a:pt x="147" y="1"/>
                    <a:pt x="147" y="2"/>
                  </a:cubicBezTo>
                  <a:cubicBezTo>
                    <a:pt x="147" y="3"/>
                    <a:pt x="146" y="3"/>
                    <a:pt x="146" y="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207" name="Google Shape;207;p21"/>
          <p:cNvGrpSpPr/>
          <p:nvPr/>
        </p:nvGrpSpPr>
        <p:grpSpPr>
          <a:xfrm>
            <a:off x="5016738" y="2882619"/>
            <a:ext cx="1884996" cy="1027447"/>
            <a:chOff x="2049463" y="2364846"/>
            <a:chExt cx="1866226" cy="1036638"/>
          </a:xfrm>
        </p:grpSpPr>
        <p:sp>
          <p:nvSpPr>
            <p:cNvPr id="208" name="Google Shape;208;p21"/>
            <p:cNvSpPr/>
            <p:nvPr/>
          </p:nvSpPr>
          <p:spPr>
            <a:xfrm>
              <a:off x="2049463" y="2364846"/>
              <a:ext cx="1116013" cy="1036638"/>
            </a:xfrm>
            <a:custGeom>
              <a:avLst/>
              <a:gdLst/>
              <a:ahLst/>
              <a:cxnLst/>
              <a:rect l="l" t="t" r="r" b="b"/>
              <a:pathLst>
                <a:path w="154" h="140" extrusionOk="0">
                  <a:moveTo>
                    <a:pt x="148" y="54"/>
                  </a:moveTo>
                  <a:cubicBezTo>
                    <a:pt x="127" y="17"/>
                    <a:pt x="127" y="17"/>
                    <a:pt x="127" y="17"/>
                  </a:cubicBezTo>
                  <a:cubicBezTo>
                    <a:pt x="121" y="6"/>
                    <a:pt x="110" y="0"/>
                    <a:pt x="98" y="0"/>
                  </a:cubicBezTo>
                  <a:cubicBezTo>
                    <a:pt x="56" y="0"/>
                    <a:pt x="56" y="0"/>
                    <a:pt x="56" y="0"/>
                  </a:cubicBezTo>
                  <a:cubicBezTo>
                    <a:pt x="44" y="0"/>
                    <a:pt x="33" y="6"/>
                    <a:pt x="27" y="17"/>
                  </a:cubicBezTo>
                  <a:cubicBezTo>
                    <a:pt x="6" y="54"/>
                    <a:pt x="6" y="54"/>
                    <a:pt x="6" y="54"/>
                  </a:cubicBezTo>
                  <a:cubicBezTo>
                    <a:pt x="0" y="64"/>
                    <a:pt x="0" y="76"/>
                    <a:pt x="6" y="87"/>
                  </a:cubicBezTo>
                  <a:cubicBezTo>
                    <a:pt x="27" y="124"/>
                    <a:pt x="27" y="124"/>
                    <a:pt x="27" y="124"/>
                  </a:cubicBezTo>
                  <a:cubicBezTo>
                    <a:pt x="33" y="134"/>
                    <a:pt x="44" y="140"/>
                    <a:pt x="56" y="140"/>
                  </a:cubicBezTo>
                  <a:cubicBezTo>
                    <a:pt x="98" y="140"/>
                    <a:pt x="98" y="140"/>
                    <a:pt x="98" y="140"/>
                  </a:cubicBezTo>
                  <a:cubicBezTo>
                    <a:pt x="110" y="140"/>
                    <a:pt x="121" y="134"/>
                    <a:pt x="127" y="124"/>
                  </a:cubicBezTo>
                  <a:cubicBezTo>
                    <a:pt x="148" y="87"/>
                    <a:pt x="148" y="87"/>
                    <a:pt x="148" y="87"/>
                  </a:cubicBezTo>
                  <a:cubicBezTo>
                    <a:pt x="154" y="76"/>
                    <a:pt x="154" y="64"/>
                    <a:pt x="148" y="5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9" name="Google Shape;209;p21"/>
            <p:cNvSpPr/>
            <p:nvPr/>
          </p:nvSpPr>
          <p:spPr>
            <a:xfrm>
              <a:off x="3507897" y="2845859"/>
              <a:ext cx="144463" cy="149225"/>
            </a:xfrm>
            <a:prstGeom prst="ellipse">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0" name="Google Shape;210;p21"/>
            <p:cNvSpPr/>
            <p:nvPr/>
          </p:nvSpPr>
          <p:spPr>
            <a:xfrm>
              <a:off x="3238500" y="2906184"/>
              <a:ext cx="677189" cy="22225"/>
            </a:xfrm>
            <a:custGeom>
              <a:avLst/>
              <a:gdLst/>
              <a:ahLst/>
              <a:cxnLst/>
              <a:rect l="l" t="t" r="r" b="b"/>
              <a:pathLst>
                <a:path w="147" h="3" extrusionOk="0">
                  <a:moveTo>
                    <a:pt x="146" y="3"/>
                  </a:moveTo>
                  <a:cubicBezTo>
                    <a:pt x="2" y="3"/>
                    <a:pt x="2" y="3"/>
                    <a:pt x="2" y="3"/>
                  </a:cubicBezTo>
                  <a:cubicBezTo>
                    <a:pt x="1" y="3"/>
                    <a:pt x="0" y="3"/>
                    <a:pt x="0" y="2"/>
                  </a:cubicBezTo>
                  <a:cubicBezTo>
                    <a:pt x="0" y="1"/>
                    <a:pt x="1" y="0"/>
                    <a:pt x="2" y="0"/>
                  </a:cubicBezTo>
                  <a:cubicBezTo>
                    <a:pt x="146" y="0"/>
                    <a:pt x="146" y="0"/>
                    <a:pt x="146" y="0"/>
                  </a:cubicBezTo>
                  <a:cubicBezTo>
                    <a:pt x="146" y="0"/>
                    <a:pt x="147" y="1"/>
                    <a:pt x="147" y="2"/>
                  </a:cubicBezTo>
                  <a:cubicBezTo>
                    <a:pt x="147" y="3"/>
                    <a:pt x="146" y="3"/>
                    <a:pt x="146" y="3"/>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211" name="Google Shape;211;p21"/>
          <p:cNvSpPr/>
          <p:nvPr/>
        </p:nvSpPr>
        <p:spPr>
          <a:xfrm>
            <a:off x="7077807" y="2882619"/>
            <a:ext cx="1127238" cy="1027447"/>
          </a:xfrm>
          <a:custGeom>
            <a:avLst/>
            <a:gdLst/>
            <a:ahLst/>
            <a:cxnLst/>
            <a:rect l="l" t="t" r="r" b="b"/>
            <a:pathLst>
              <a:path w="154" h="140" extrusionOk="0">
                <a:moveTo>
                  <a:pt x="148" y="54"/>
                </a:moveTo>
                <a:cubicBezTo>
                  <a:pt x="127" y="17"/>
                  <a:pt x="127" y="17"/>
                  <a:pt x="127" y="17"/>
                </a:cubicBezTo>
                <a:cubicBezTo>
                  <a:pt x="121" y="6"/>
                  <a:pt x="110" y="0"/>
                  <a:pt x="98" y="0"/>
                </a:cubicBezTo>
                <a:cubicBezTo>
                  <a:pt x="56" y="0"/>
                  <a:pt x="56" y="0"/>
                  <a:pt x="56" y="0"/>
                </a:cubicBezTo>
                <a:cubicBezTo>
                  <a:pt x="44" y="0"/>
                  <a:pt x="33" y="6"/>
                  <a:pt x="27" y="17"/>
                </a:cubicBezTo>
                <a:cubicBezTo>
                  <a:pt x="6" y="54"/>
                  <a:pt x="6" y="54"/>
                  <a:pt x="6" y="54"/>
                </a:cubicBezTo>
                <a:cubicBezTo>
                  <a:pt x="0" y="64"/>
                  <a:pt x="0" y="76"/>
                  <a:pt x="6" y="87"/>
                </a:cubicBezTo>
                <a:cubicBezTo>
                  <a:pt x="27" y="124"/>
                  <a:pt x="27" y="124"/>
                  <a:pt x="27" y="124"/>
                </a:cubicBezTo>
                <a:cubicBezTo>
                  <a:pt x="33" y="134"/>
                  <a:pt x="44" y="140"/>
                  <a:pt x="56" y="140"/>
                </a:cubicBezTo>
                <a:cubicBezTo>
                  <a:pt x="98" y="140"/>
                  <a:pt x="98" y="140"/>
                  <a:pt x="98" y="140"/>
                </a:cubicBezTo>
                <a:cubicBezTo>
                  <a:pt x="110" y="140"/>
                  <a:pt x="121" y="134"/>
                  <a:pt x="127" y="124"/>
                </a:cubicBezTo>
                <a:cubicBezTo>
                  <a:pt x="148" y="87"/>
                  <a:pt x="148" y="87"/>
                  <a:pt x="148" y="87"/>
                </a:cubicBezTo>
                <a:cubicBezTo>
                  <a:pt x="154" y="76"/>
                  <a:pt x="154" y="64"/>
                  <a:pt x="148" y="54"/>
                </a:cubicBezTo>
                <a:close/>
              </a:path>
            </a:pathLst>
          </a:custGeom>
          <a:solidFill>
            <a:schemeClr val="accen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2" name="Google Shape;212;p21"/>
          <p:cNvSpPr txBox="1"/>
          <p:nvPr/>
        </p:nvSpPr>
        <p:spPr>
          <a:xfrm>
            <a:off x="4835090" y="4158668"/>
            <a:ext cx="2066643" cy="13644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1600"/>
              <a:buFont typeface="Arial"/>
              <a:buNone/>
            </a:pPr>
            <a:r>
              <a:rPr lang="en-IE" sz="1600" b="1" dirty="0">
                <a:solidFill>
                  <a:schemeClr val="lt1"/>
                </a:solidFill>
                <a:latin typeface="Calibri"/>
                <a:ea typeface="Calibri"/>
                <a:cs typeface="Calibri"/>
                <a:sym typeface="Calibri"/>
              </a:rPr>
              <a:t>Everyone experiences the same story in a different way</a:t>
            </a:r>
            <a:endParaRPr sz="1600" b="1" i="0" u="none" strike="noStrike" cap="none" dirty="0">
              <a:solidFill>
                <a:schemeClr val="lt1"/>
              </a:solidFill>
              <a:latin typeface="Calibri"/>
              <a:ea typeface="Calibri"/>
              <a:cs typeface="Calibri"/>
              <a:sym typeface="Calibri"/>
            </a:endParaRPr>
          </a:p>
        </p:txBody>
      </p:sp>
      <p:sp>
        <p:nvSpPr>
          <p:cNvPr id="213" name="Google Shape;213;p21"/>
          <p:cNvSpPr txBox="1"/>
          <p:nvPr/>
        </p:nvSpPr>
        <p:spPr>
          <a:xfrm>
            <a:off x="10869430" y="4047877"/>
            <a:ext cx="1551170" cy="75713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000000"/>
              </a:buClr>
              <a:buSzPts val="1600"/>
              <a:buFont typeface="Arial"/>
              <a:buNone/>
            </a:pPr>
            <a:endParaRPr sz="1400" b="1" i="0" u="none" strike="noStrike" cap="none">
              <a:solidFill>
                <a:srgbClr val="000000"/>
              </a:solidFill>
              <a:latin typeface="Arial"/>
              <a:ea typeface="Arial"/>
              <a:cs typeface="Arial"/>
              <a:sym typeface="Arial"/>
            </a:endParaRPr>
          </a:p>
        </p:txBody>
      </p:sp>
      <p:pic>
        <p:nvPicPr>
          <p:cNvPr id="214" name="Google Shape;214;p21" descr="Lights On"/>
          <p:cNvPicPr preferRelativeResize="0"/>
          <p:nvPr/>
        </p:nvPicPr>
        <p:blipFill rotWithShape="1">
          <a:blip r:embed="rId4">
            <a:alphaModFix/>
          </a:blip>
          <a:srcRect/>
          <a:stretch/>
        </p:blipFill>
        <p:spPr>
          <a:xfrm>
            <a:off x="3231656" y="3017885"/>
            <a:ext cx="645723" cy="645723"/>
          </a:xfrm>
          <a:prstGeom prst="rect">
            <a:avLst/>
          </a:prstGeom>
          <a:noFill/>
          <a:ln>
            <a:noFill/>
          </a:ln>
        </p:spPr>
      </p:pic>
      <p:pic>
        <p:nvPicPr>
          <p:cNvPr id="215" name="Google Shape;215;p21" descr="Lights On"/>
          <p:cNvPicPr preferRelativeResize="0"/>
          <p:nvPr/>
        </p:nvPicPr>
        <p:blipFill rotWithShape="1">
          <a:blip r:embed="rId4">
            <a:alphaModFix/>
          </a:blip>
          <a:srcRect/>
          <a:stretch/>
        </p:blipFill>
        <p:spPr>
          <a:xfrm>
            <a:off x="5258164" y="3017885"/>
            <a:ext cx="645723" cy="645723"/>
          </a:xfrm>
          <a:prstGeom prst="rect">
            <a:avLst/>
          </a:prstGeom>
          <a:noFill/>
          <a:ln>
            <a:noFill/>
          </a:ln>
        </p:spPr>
      </p:pic>
      <p:pic>
        <p:nvPicPr>
          <p:cNvPr id="216" name="Google Shape;216;p21" descr="Lights On"/>
          <p:cNvPicPr preferRelativeResize="0"/>
          <p:nvPr/>
        </p:nvPicPr>
        <p:blipFill rotWithShape="1">
          <a:blip r:embed="rId4">
            <a:alphaModFix/>
          </a:blip>
          <a:srcRect/>
          <a:stretch/>
        </p:blipFill>
        <p:spPr>
          <a:xfrm>
            <a:off x="7321742" y="3017885"/>
            <a:ext cx="645723" cy="645723"/>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dfae3e4ea1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1"/>
              </a:buClr>
              <a:buSzPts val="4400"/>
              <a:buFont typeface="Calibri"/>
              <a:buNone/>
            </a:pPr>
            <a:r>
              <a:rPr lang="en-IE">
                <a:solidFill>
                  <a:schemeClr val="accent1"/>
                </a:solidFill>
              </a:rPr>
              <a:t>Reflection activity </a:t>
            </a:r>
            <a:endParaRPr>
              <a:solidFill>
                <a:schemeClr val="accent1"/>
              </a:solidFill>
            </a:endParaRPr>
          </a:p>
        </p:txBody>
      </p:sp>
      <p:sp>
        <p:nvSpPr>
          <p:cNvPr id="223" name="Google Shape;223;gdfae3e4ea1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IE"/>
              <a:t>11</a:t>
            </a:fld>
            <a:endParaRPr/>
          </a:p>
        </p:txBody>
      </p:sp>
      <p:sp>
        <p:nvSpPr>
          <p:cNvPr id="224" name="Google Shape;224;gdfae3e4ea1_0_0"/>
          <p:cNvSpPr txBox="1">
            <a:spLocks noGrp="1"/>
          </p:cNvSpPr>
          <p:nvPr>
            <p:ph type="ftr" idx="11"/>
          </p:nvPr>
        </p:nvSpPr>
        <p:spPr>
          <a:xfrm>
            <a:off x="838200" y="6356350"/>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IE" b="1">
                <a:solidFill>
                  <a:schemeClr val="accent1"/>
                </a:solidFill>
              </a:rPr>
              <a:t>F</a:t>
            </a:r>
            <a:r>
              <a:rPr lang="en-IE" b="1">
                <a:solidFill>
                  <a:schemeClr val="accent2"/>
                </a:solidFill>
              </a:rPr>
              <a:t>U</a:t>
            </a:r>
            <a:r>
              <a:rPr lang="en-IE" b="1">
                <a:solidFill>
                  <a:schemeClr val="accent3"/>
                </a:solidFill>
              </a:rPr>
              <a:t>S</a:t>
            </a:r>
            <a:r>
              <a:rPr lang="en-IE" b="1">
                <a:solidFill>
                  <a:schemeClr val="accent4"/>
                </a:solidFill>
              </a:rPr>
              <a:t>E</a:t>
            </a:r>
            <a:r>
              <a:rPr lang="en-IE"/>
              <a:t>  </a:t>
            </a:r>
            <a:r>
              <a:rPr lang="en-IE">
                <a:solidFill>
                  <a:schemeClr val="dk2"/>
                </a:solidFill>
              </a:rPr>
              <a:t>|  ANTI- BULLYING &amp; ONLINE SAFETY PROGRAMME</a:t>
            </a:r>
            <a:endParaRPr sz="900">
              <a:solidFill>
                <a:schemeClr val="dk2"/>
              </a:solidFill>
            </a:endParaRPr>
          </a:p>
        </p:txBody>
      </p:sp>
      <p:sp>
        <p:nvSpPr>
          <p:cNvPr id="225" name="Google Shape;225;gdfae3e4ea1_0_0"/>
          <p:cNvSpPr txBox="1"/>
          <p:nvPr/>
        </p:nvSpPr>
        <p:spPr>
          <a:xfrm>
            <a:off x="728663" y="1829595"/>
            <a:ext cx="5157900" cy="999300"/>
          </a:xfrm>
          <a:prstGeom prst="rect">
            <a:avLst/>
          </a:prstGeom>
          <a:noFill/>
          <a:ln>
            <a:noFill/>
          </a:ln>
        </p:spPr>
        <p:txBody>
          <a:bodyPr spcFirstLastPara="1" wrap="square" lIns="91425" tIns="45700" rIns="91425" bIns="45700" anchor="t" anchorCtr="0">
            <a:normAutofit/>
          </a:bodyPr>
          <a:lstStyle/>
          <a:p>
            <a:pPr marL="114300" marR="0" lvl="0" indent="0" algn="l" rtl="0">
              <a:lnSpc>
                <a:spcPct val="70000"/>
              </a:lnSpc>
              <a:spcBef>
                <a:spcPts val="0"/>
              </a:spcBef>
              <a:spcAft>
                <a:spcPts val="0"/>
              </a:spcAft>
              <a:buClr>
                <a:schemeClr val="dk1"/>
              </a:buClr>
              <a:buSzPts val="1800"/>
              <a:buFont typeface="Arial"/>
              <a:buNone/>
            </a:pPr>
            <a:r>
              <a:rPr lang="en-IE" sz="3200" b="0" i="0" u="none" strike="noStrike" cap="none">
                <a:solidFill>
                  <a:schemeClr val="dk2"/>
                </a:solidFill>
                <a:latin typeface="Calibri"/>
                <a:ea typeface="Calibri"/>
                <a:cs typeface="Calibri"/>
                <a:sym typeface="Calibri"/>
              </a:rPr>
              <a:t>In this lesson I learned</a:t>
            </a:r>
            <a:endParaRPr sz="1400" b="0" i="0" u="none" strike="noStrike" cap="none">
              <a:solidFill>
                <a:srgbClr val="000000"/>
              </a:solidFill>
              <a:latin typeface="Arial"/>
              <a:ea typeface="Arial"/>
              <a:cs typeface="Arial"/>
              <a:sym typeface="Arial"/>
            </a:endParaRPr>
          </a:p>
        </p:txBody>
      </p:sp>
      <p:graphicFrame>
        <p:nvGraphicFramePr>
          <p:cNvPr id="226" name="Google Shape;226;gdfae3e4ea1_0_0"/>
          <p:cNvGraphicFramePr/>
          <p:nvPr/>
        </p:nvGraphicFramePr>
        <p:xfrm>
          <a:off x="889000" y="2329260"/>
          <a:ext cx="10307950" cy="1981250"/>
        </p:xfrm>
        <a:graphic>
          <a:graphicData uri="http://schemas.openxmlformats.org/drawingml/2006/table">
            <a:tbl>
              <a:tblPr firstRow="1" bandRow="1">
                <a:solidFill>
                  <a:srgbClr val="EEE9EF"/>
                </a:solidFill>
                <a:tableStyleId>{AC3FA9AA-290A-40D2-B982-9BF77924122B}</a:tableStyleId>
              </a:tblPr>
              <a:tblGrid>
                <a:gridCol w="625475">
                  <a:extLst>
                    <a:ext uri="{9D8B030D-6E8A-4147-A177-3AD203B41FA5}">
                      <a16:colId xmlns:a16="http://schemas.microsoft.com/office/drawing/2014/main" val="20000"/>
                    </a:ext>
                  </a:extLst>
                </a:gridCol>
                <a:gridCol w="9682475">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Clr>
                          <a:srgbClr val="000000"/>
                        </a:buClr>
                        <a:buSzPts val="2000"/>
                        <a:buFont typeface="Arial"/>
                        <a:buNone/>
                      </a:pPr>
                      <a:r>
                        <a:rPr lang="en-IE" sz="2000" b="1" u="none" strike="noStrike" cap="none">
                          <a:solidFill>
                            <a:schemeClr val="dk2"/>
                          </a:solidFill>
                        </a:rPr>
                        <a:t>1</a:t>
                      </a:r>
                      <a:endParaRPr sz="1400" u="none" strike="noStrike" cap="none"/>
                    </a:p>
                  </a:txBody>
                  <a:tcPr marL="91450" marR="91450" marT="45725" marB="45725">
                    <a:solidFill>
                      <a:srgbClr val="EDE9EF"/>
                    </a:solidFill>
                  </a:tcPr>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solidFill>
                      <a:srgbClr val="EDE9EF"/>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2000"/>
                        <a:buFont typeface="Arial"/>
                        <a:buNone/>
                      </a:pPr>
                      <a:r>
                        <a:rPr lang="en-IE" sz="2000" b="1" u="none" strike="noStrike" cap="none">
                          <a:solidFill>
                            <a:schemeClr val="dk2"/>
                          </a:solidFill>
                        </a:rPr>
                        <a:t>2</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2000"/>
                        <a:buFont typeface="Arial"/>
                        <a:buNone/>
                      </a:pPr>
                      <a:r>
                        <a:rPr lang="en-IE" sz="2000" b="1" u="none" strike="noStrike" cap="none">
                          <a:solidFill>
                            <a:schemeClr val="dk2"/>
                          </a:solidFill>
                        </a:rPr>
                        <a:t>3</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2000"/>
                        <a:buFont typeface="Arial"/>
                        <a:buNone/>
                      </a:pPr>
                      <a:r>
                        <a:rPr lang="en-IE" sz="2000" b="1" u="none" strike="noStrike" cap="none">
                          <a:solidFill>
                            <a:schemeClr val="dk2"/>
                          </a:solidFill>
                        </a:rPr>
                        <a:t>4</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2000"/>
                        <a:buFont typeface="Arial"/>
                        <a:buNone/>
                      </a:pPr>
                      <a:r>
                        <a:rPr lang="en-IE" sz="2000" b="1" u="none" strike="noStrike" cap="none">
                          <a:solidFill>
                            <a:schemeClr val="dk2"/>
                          </a:solidFill>
                        </a:rPr>
                        <a:t>5</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800"/>
                        <a:buFont typeface="Arial"/>
                        <a:buNone/>
                      </a:pPr>
                      <a:endParaRPr sz="1800" u="none" strike="noStrike" cap="none"/>
                    </a:p>
                  </a:txBody>
                  <a:tcPr marL="91450" marR="91450" marT="45725" marB="45725"/>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22"/>
          <p:cNvPicPr preferRelativeResize="0"/>
          <p:nvPr/>
        </p:nvPicPr>
        <p:blipFill rotWithShape="1">
          <a:blip r:embed="rId3">
            <a:alphaModFix/>
          </a:blip>
          <a:srcRect/>
          <a:stretch/>
        </p:blipFill>
        <p:spPr>
          <a:xfrm>
            <a:off x="945473" y="197950"/>
            <a:ext cx="10301054" cy="6462099"/>
          </a:xfrm>
          <a:prstGeom prst="rect">
            <a:avLst/>
          </a:prstGeom>
          <a:noFill/>
          <a:ln>
            <a:noFill/>
          </a:ln>
        </p:spPr>
      </p:pic>
      <p:sp>
        <p:nvSpPr>
          <p:cNvPr id="306" name="Google Shape;306;p22"/>
          <p:cNvSpPr txBox="1"/>
          <p:nvPr/>
        </p:nvSpPr>
        <p:spPr>
          <a:xfrm>
            <a:off x="2199503" y="593124"/>
            <a:ext cx="7784756" cy="936318"/>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6000"/>
              <a:buFont typeface="Calibri"/>
              <a:buNone/>
            </a:pPr>
            <a:r>
              <a:rPr lang="en-IE" sz="4400" b="0" i="0" u="none" strike="noStrike" cap="none">
                <a:solidFill>
                  <a:schemeClr val="accent1"/>
                </a:solidFill>
                <a:latin typeface="Calibri"/>
                <a:ea typeface="Calibri"/>
                <a:cs typeface="Calibri"/>
                <a:sym typeface="Calibri"/>
              </a:rPr>
              <a:t>Help &amp; Support</a:t>
            </a:r>
            <a:endParaRPr sz="1400" b="0" i="0" u="none" strike="noStrike" cap="none">
              <a:solidFill>
                <a:srgbClr val="000000"/>
              </a:solidFill>
              <a:latin typeface="Arial"/>
              <a:ea typeface="Arial"/>
              <a:cs typeface="Arial"/>
              <a:sym typeface="Arial"/>
            </a:endParaRPr>
          </a:p>
        </p:txBody>
      </p:sp>
      <p:pic>
        <p:nvPicPr>
          <p:cNvPr id="307" name="Google Shape;307;p22"/>
          <p:cNvPicPr preferRelativeResize="0"/>
          <p:nvPr/>
        </p:nvPicPr>
        <p:blipFill rotWithShape="1">
          <a:blip r:embed="rId4">
            <a:alphaModFix/>
          </a:blip>
          <a:srcRect t="18745" b="18743"/>
          <a:stretch/>
        </p:blipFill>
        <p:spPr>
          <a:xfrm>
            <a:off x="4838968" y="3162696"/>
            <a:ext cx="1654531" cy="1034235"/>
          </a:xfrm>
          <a:prstGeom prst="rect">
            <a:avLst/>
          </a:prstGeom>
          <a:noFill/>
          <a:ln>
            <a:noFill/>
          </a:ln>
        </p:spPr>
      </p:pic>
      <p:pic>
        <p:nvPicPr>
          <p:cNvPr id="308" name="Google Shape;308;p22"/>
          <p:cNvPicPr preferRelativeResize="0"/>
          <p:nvPr/>
        </p:nvPicPr>
        <p:blipFill rotWithShape="1">
          <a:blip r:embed="rId5">
            <a:alphaModFix/>
          </a:blip>
          <a:srcRect/>
          <a:stretch/>
        </p:blipFill>
        <p:spPr>
          <a:xfrm rot="-502850">
            <a:off x="2962047" y="3257703"/>
            <a:ext cx="1365528" cy="844221"/>
          </a:xfrm>
          <a:prstGeom prst="rect">
            <a:avLst/>
          </a:prstGeom>
          <a:noFill/>
          <a:ln>
            <a:noFill/>
          </a:ln>
        </p:spPr>
      </p:pic>
      <p:pic>
        <p:nvPicPr>
          <p:cNvPr id="309" name="Google Shape;309;p22"/>
          <p:cNvPicPr preferRelativeResize="0"/>
          <p:nvPr/>
        </p:nvPicPr>
        <p:blipFill rotWithShape="1">
          <a:blip r:embed="rId6">
            <a:alphaModFix/>
          </a:blip>
          <a:srcRect/>
          <a:stretch/>
        </p:blipFill>
        <p:spPr>
          <a:xfrm>
            <a:off x="6934444" y="3436303"/>
            <a:ext cx="2491257" cy="519605"/>
          </a:xfrm>
          <a:prstGeom prst="rect">
            <a:avLst/>
          </a:prstGeom>
          <a:noFill/>
          <a:ln>
            <a:noFill/>
          </a:ln>
        </p:spPr>
      </p:pic>
      <p:pic>
        <p:nvPicPr>
          <p:cNvPr id="310" name="Google Shape;310;p22"/>
          <p:cNvPicPr preferRelativeResize="0"/>
          <p:nvPr/>
        </p:nvPicPr>
        <p:blipFill rotWithShape="1">
          <a:blip r:embed="rId7">
            <a:alphaModFix/>
          </a:blip>
          <a:srcRect/>
          <a:stretch/>
        </p:blipFill>
        <p:spPr>
          <a:xfrm>
            <a:off x="8196288" y="4417764"/>
            <a:ext cx="1322285" cy="765785"/>
          </a:xfrm>
          <a:prstGeom prst="rect">
            <a:avLst/>
          </a:prstGeom>
          <a:noFill/>
          <a:ln>
            <a:noFill/>
          </a:ln>
        </p:spPr>
      </p:pic>
      <p:pic>
        <p:nvPicPr>
          <p:cNvPr id="311" name="Google Shape;311;p22"/>
          <p:cNvPicPr preferRelativeResize="0"/>
          <p:nvPr/>
        </p:nvPicPr>
        <p:blipFill rotWithShape="1">
          <a:blip r:embed="rId8">
            <a:alphaModFix/>
          </a:blip>
          <a:srcRect/>
          <a:stretch/>
        </p:blipFill>
        <p:spPr>
          <a:xfrm>
            <a:off x="2548187" y="4517546"/>
            <a:ext cx="2636671" cy="733066"/>
          </a:xfrm>
          <a:prstGeom prst="rect">
            <a:avLst/>
          </a:prstGeom>
          <a:noFill/>
          <a:ln>
            <a:noFill/>
          </a:ln>
        </p:spPr>
      </p:pic>
      <p:cxnSp>
        <p:nvCxnSpPr>
          <p:cNvPr id="313" name="Google Shape;313;p22"/>
          <p:cNvCxnSpPr/>
          <p:nvPr/>
        </p:nvCxnSpPr>
        <p:spPr>
          <a:xfrm>
            <a:off x="4381808" y="1561670"/>
            <a:ext cx="3427662" cy="0"/>
          </a:xfrm>
          <a:prstGeom prst="straightConnector1">
            <a:avLst/>
          </a:prstGeom>
          <a:noFill/>
          <a:ln w="19050" cap="flat" cmpd="sng">
            <a:solidFill>
              <a:schemeClr val="accent2"/>
            </a:solidFill>
            <a:prstDash val="solid"/>
            <a:miter lim="800000"/>
            <a:headEnd type="none" w="sm" len="sm"/>
            <a:tailEnd type="none" w="sm" len="sm"/>
          </a:ln>
        </p:spPr>
      </p:cxnSp>
      <p:sp>
        <p:nvSpPr>
          <p:cNvPr id="314" name="Google Shape;314;p22"/>
          <p:cNvSpPr txBox="1"/>
          <p:nvPr/>
        </p:nvSpPr>
        <p:spPr>
          <a:xfrm>
            <a:off x="838200" y="6356350"/>
            <a:ext cx="41148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900"/>
              <a:buFont typeface="Arial"/>
              <a:buNone/>
            </a:pPr>
            <a:r>
              <a:rPr lang="en-IE" sz="900" b="1" i="0" u="none" strike="noStrike" cap="none">
                <a:solidFill>
                  <a:srgbClr val="99459A"/>
                </a:solidFill>
                <a:latin typeface="Calibri"/>
                <a:ea typeface="Calibri"/>
                <a:cs typeface="Calibri"/>
                <a:sym typeface="Calibri"/>
              </a:rPr>
              <a:t>F</a:t>
            </a:r>
            <a:r>
              <a:rPr lang="en-IE" sz="900" b="1" i="0" u="none" strike="noStrike" cap="none">
                <a:solidFill>
                  <a:srgbClr val="DB156F"/>
                </a:solidFill>
                <a:latin typeface="Calibri"/>
                <a:ea typeface="Calibri"/>
                <a:cs typeface="Calibri"/>
                <a:sym typeface="Calibri"/>
              </a:rPr>
              <a:t>U</a:t>
            </a:r>
            <a:r>
              <a:rPr lang="en-IE" sz="900" b="1" i="0" u="none" strike="noStrike" cap="none">
                <a:solidFill>
                  <a:srgbClr val="ED1C27"/>
                </a:solidFill>
                <a:latin typeface="Calibri"/>
                <a:ea typeface="Calibri"/>
                <a:cs typeface="Calibri"/>
                <a:sym typeface="Calibri"/>
              </a:rPr>
              <a:t>S</a:t>
            </a:r>
            <a:r>
              <a:rPr lang="en-IE" sz="900" b="1" i="0" u="none" strike="noStrike" cap="none">
                <a:solidFill>
                  <a:srgbClr val="FFC000"/>
                </a:solidFill>
                <a:latin typeface="Calibri"/>
                <a:ea typeface="Calibri"/>
                <a:cs typeface="Calibri"/>
                <a:sym typeface="Calibri"/>
              </a:rPr>
              <a:t>E</a:t>
            </a:r>
            <a:r>
              <a:rPr lang="en-IE" sz="900" b="0" i="0" u="none" strike="noStrike" cap="none">
                <a:solidFill>
                  <a:srgbClr val="898989"/>
                </a:solidFill>
                <a:latin typeface="Calibri"/>
                <a:ea typeface="Calibri"/>
                <a:cs typeface="Calibri"/>
                <a:sym typeface="Calibri"/>
              </a:rPr>
              <a:t>  </a:t>
            </a:r>
            <a:r>
              <a:rPr lang="en-IE" sz="900" b="0" i="0" u="none" strike="noStrike" cap="none">
                <a:solidFill>
                  <a:srgbClr val="4C4D4C"/>
                </a:solidFill>
                <a:latin typeface="Calibri"/>
                <a:ea typeface="Calibri"/>
                <a:cs typeface="Calibri"/>
                <a:sym typeface="Calibri"/>
              </a:rPr>
              <a:t>|  ANTI- BULLYING &amp; ONLINE SAFETY PROGRAMME</a:t>
            </a:r>
            <a:endParaRPr sz="900" b="0" i="0" u="none" strike="noStrike" cap="none">
              <a:solidFill>
                <a:srgbClr val="4C4D4C"/>
              </a:solidFill>
              <a:latin typeface="Calibri"/>
              <a:ea typeface="Calibri"/>
              <a:cs typeface="Calibri"/>
              <a:sym typeface="Calibri"/>
            </a:endParaRPr>
          </a:p>
        </p:txBody>
      </p:sp>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2756" y="4301168"/>
            <a:ext cx="1951364" cy="890840"/>
          </a:xfrm>
          <a:prstGeom prst="rect">
            <a:avLst/>
          </a:prstGeom>
        </p:spPr>
      </p:pic>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44390" y="1395148"/>
            <a:ext cx="3835682" cy="1695895"/>
          </a:xfrm>
          <a:prstGeom prst="rect">
            <a:avLst/>
          </a:prstGeom>
        </p:spPr>
      </p:pic>
    </p:spTree>
    <p:extLst>
      <p:ext uri="{BB962C8B-B14F-4D97-AF65-F5344CB8AC3E}">
        <p14:creationId xmlns:p14="http://schemas.microsoft.com/office/powerpoint/2010/main" val="1592142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52123"/>
        </a:solidFill>
        <a:effectLst/>
      </p:bgPr>
    </p:bg>
    <p:spTree>
      <p:nvGrpSpPr>
        <p:cNvPr id="1" name="Shape 244"/>
        <p:cNvGrpSpPr/>
        <p:nvPr/>
      </p:nvGrpSpPr>
      <p:grpSpPr>
        <a:xfrm>
          <a:off x="0" y="0"/>
          <a:ext cx="0" cy="0"/>
          <a:chOff x="0" y="0"/>
          <a:chExt cx="0" cy="0"/>
        </a:xfrm>
      </p:grpSpPr>
      <p:sp>
        <p:nvSpPr>
          <p:cNvPr id="245" name="Google Shape;245;p2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accent1"/>
              </a:buClr>
              <a:buSzPts val="7200"/>
              <a:buFont typeface="Calibri"/>
              <a:buNone/>
            </a:pPr>
            <a:r>
              <a:rPr lang="en-IE" sz="7200">
                <a:solidFill>
                  <a:schemeClr val="accent1"/>
                </a:solidFill>
              </a:rPr>
              <a:t>TH</a:t>
            </a:r>
            <a:r>
              <a:rPr lang="en-IE" sz="7200">
                <a:solidFill>
                  <a:schemeClr val="accent2"/>
                </a:solidFill>
              </a:rPr>
              <a:t>AN</a:t>
            </a:r>
            <a:r>
              <a:rPr lang="en-IE" sz="7200">
                <a:solidFill>
                  <a:schemeClr val="accent3"/>
                </a:solidFill>
              </a:rPr>
              <a:t>K</a:t>
            </a:r>
            <a:r>
              <a:rPr lang="en-IE" sz="7200">
                <a:solidFill>
                  <a:schemeClr val="accent4"/>
                </a:solidFill>
              </a:rPr>
              <a:t> </a:t>
            </a:r>
            <a:r>
              <a:rPr lang="en-IE" sz="7200">
                <a:solidFill>
                  <a:schemeClr val="accent3"/>
                </a:solidFill>
              </a:rPr>
              <a:t>Y</a:t>
            </a:r>
            <a:r>
              <a:rPr lang="en-IE" sz="7200">
                <a:solidFill>
                  <a:schemeClr val="accent4"/>
                </a:solidFill>
              </a:rPr>
              <a:t>OU</a:t>
            </a:r>
            <a:endParaRPr/>
          </a:p>
        </p:txBody>
      </p:sp>
      <p:sp>
        <p:nvSpPr>
          <p:cNvPr id="246" name="Google Shape;246;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400"/>
              <a:buNone/>
            </a:pPr>
            <a:r>
              <a:rPr lang="en-IE">
                <a:solidFill>
                  <a:schemeClr val="lt1"/>
                </a:solidFill>
                <a:latin typeface="Calibri"/>
                <a:ea typeface="Calibri"/>
                <a:cs typeface="Calibri"/>
                <a:sym typeface="Calibri"/>
              </a:rPr>
              <a:t>For more information, please go to </a:t>
            </a:r>
            <a:r>
              <a:rPr lang="en-IE" b="1" u="sng">
                <a:solidFill>
                  <a:schemeClr val="lt1"/>
                </a:solidFill>
                <a:latin typeface="Calibri"/>
                <a:ea typeface="Calibri"/>
                <a:cs typeface="Calibri"/>
                <a:sym typeface="Calibri"/>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www.</a:t>
            </a:r>
            <a:r>
              <a:rPr lang="en-IE" b="1" u="sng">
                <a:solidFill>
                  <a:schemeClr val="lt1"/>
                </a:solidFill>
              </a:rPr>
              <a:t>antibullyingcentre.ie/fuse</a:t>
            </a:r>
            <a:endParaRPr b="1" u="sng">
              <a:solidFill>
                <a:schemeClr val="lt1"/>
              </a:solidFill>
              <a:latin typeface="Calibri"/>
              <a:ea typeface="Calibri"/>
              <a:cs typeface="Calibri"/>
              <a:sym typeface="Calibri"/>
            </a:endParaRPr>
          </a:p>
        </p:txBody>
      </p:sp>
      <p:cxnSp>
        <p:nvCxnSpPr>
          <p:cNvPr id="247" name="Google Shape;247;p23"/>
          <p:cNvCxnSpPr/>
          <p:nvPr/>
        </p:nvCxnSpPr>
        <p:spPr>
          <a:xfrm>
            <a:off x="4065814" y="3429000"/>
            <a:ext cx="4147457" cy="0"/>
          </a:xfrm>
          <a:prstGeom prst="straightConnector1">
            <a:avLst/>
          </a:prstGeom>
          <a:noFill/>
          <a:ln w="9525" cap="flat" cmpd="sng">
            <a:solidFill>
              <a:schemeClr val="lt1"/>
            </a:solidFill>
            <a:prstDash val="solid"/>
            <a:miter lim="800000"/>
            <a:headEnd type="none" w="sm" len="sm"/>
            <a:tailEnd type="none" w="sm" len="sm"/>
          </a:ln>
        </p:spPr>
      </p:cxnSp>
      <p:pic>
        <p:nvPicPr>
          <p:cNvPr id="248" name="Google Shape;248;p23"/>
          <p:cNvPicPr preferRelativeResize="0"/>
          <p:nvPr/>
        </p:nvPicPr>
        <p:blipFill rotWithShape="1">
          <a:blip r:embed="rId4">
            <a:alphaModFix/>
          </a:blip>
          <a:srcRect/>
          <a:stretch/>
        </p:blipFill>
        <p:spPr>
          <a:xfrm>
            <a:off x="4322909" y="4198884"/>
            <a:ext cx="3633266" cy="2567450"/>
          </a:xfrm>
          <a:prstGeom prst="rect">
            <a:avLst/>
          </a:prstGeom>
          <a:noFill/>
          <a:ln>
            <a:noFill/>
          </a:ln>
        </p:spPr>
      </p:pic>
      <p:sp>
        <p:nvSpPr>
          <p:cNvPr id="249" name="Google Shape;249;p23"/>
          <p:cNvSpPr txBox="1">
            <a:spLocks noGrp="1"/>
          </p:cNvSpPr>
          <p:nvPr>
            <p:ph type="ftr" idx="11"/>
          </p:nvPr>
        </p:nvSpPr>
        <p:spPr>
          <a:xfrm>
            <a:off x="838200" y="6356350"/>
            <a:ext cx="4114800" cy="365125"/>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IE" b="1">
                <a:solidFill>
                  <a:schemeClr val="accent1"/>
                </a:solidFill>
              </a:rPr>
              <a:t>F</a:t>
            </a:r>
            <a:r>
              <a:rPr lang="en-IE" b="1">
                <a:solidFill>
                  <a:schemeClr val="accent2"/>
                </a:solidFill>
              </a:rPr>
              <a:t>U</a:t>
            </a:r>
            <a:r>
              <a:rPr lang="en-IE" b="1">
                <a:solidFill>
                  <a:schemeClr val="accent3"/>
                </a:solidFill>
              </a:rPr>
              <a:t>S</a:t>
            </a:r>
            <a:r>
              <a:rPr lang="en-IE" b="1">
                <a:solidFill>
                  <a:schemeClr val="accent4"/>
                </a:solidFill>
              </a:rPr>
              <a:t>E</a:t>
            </a:r>
            <a:r>
              <a:rPr lang="en-IE"/>
              <a:t>  </a:t>
            </a:r>
            <a:r>
              <a:rPr lang="en-IE">
                <a:solidFill>
                  <a:schemeClr val="dk2"/>
                </a:solidFill>
              </a:rPr>
              <a:t>|  ANTI- BULLYING &amp; ONLINE SAFETY PROGRAMME</a:t>
            </a:r>
            <a:endParaRPr sz="900">
              <a:solidFill>
                <a:schemeClr val="dk2"/>
              </a:solidFill>
            </a:endParaRPr>
          </a:p>
        </p:txBody>
      </p:sp>
      <p:sp>
        <p:nvSpPr>
          <p:cNvPr id="250" name="Google Shape;250;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IE"/>
              <a:t>13</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0"/>
        <p:cNvGrpSpPr/>
        <p:nvPr/>
      </p:nvGrpSpPr>
      <p:grpSpPr>
        <a:xfrm>
          <a:off x="0" y="0"/>
          <a:ext cx="0" cy="0"/>
          <a:chOff x="0" y="0"/>
          <a:chExt cx="0" cy="0"/>
        </a:xfrm>
      </p:grpSpPr>
      <p:sp>
        <p:nvSpPr>
          <p:cNvPr id="111" name="Google Shape;111;p2"/>
          <p:cNvSpPr txBox="1">
            <a:spLocks noGrp="1"/>
          </p:cNvSpPr>
          <p:nvPr>
            <p:ph type="ctrTitle"/>
          </p:nvPr>
        </p:nvSpPr>
        <p:spPr>
          <a:xfrm>
            <a:off x="1989000" y="2147975"/>
            <a:ext cx="8214000" cy="2387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accent1"/>
              </a:buClr>
              <a:buSzPts val="8000"/>
              <a:buFont typeface="Calibri"/>
              <a:buNone/>
            </a:pPr>
            <a:r>
              <a:rPr lang="en-IE" sz="8000" b="1"/>
              <a:t>WHAT HAVE WE </a:t>
            </a:r>
            <a:endParaRPr sz="8000" b="1"/>
          </a:p>
          <a:p>
            <a:pPr marL="0" lvl="0" indent="0" algn="l" rtl="0">
              <a:lnSpc>
                <a:spcPct val="90000"/>
              </a:lnSpc>
              <a:spcBef>
                <a:spcPts val="0"/>
              </a:spcBef>
              <a:spcAft>
                <a:spcPts val="0"/>
              </a:spcAft>
              <a:buClr>
                <a:schemeClr val="accent1"/>
              </a:buClr>
              <a:buSzPts val="8000"/>
              <a:buFont typeface="Calibri"/>
              <a:buNone/>
            </a:pPr>
            <a:r>
              <a:rPr lang="en-IE" sz="8000" b="1"/>
              <a:t>LEARNED SO FAR?</a:t>
            </a:r>
            <a:endParaRPr sz="8000" b="1"/>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9"/>
          <p:cNvSpPr/>
          <p:nvPr/>
        </p:nvSpPr>
        <p:spPr>
          <a:xfrm>
            <a:off x="0" y="0"/>
            <a:ext cx="12192000" cy="6858000"/>
          </a:xfrm>
          <a:prstGeom prst="rect">
            <a:avLst/>
          </a:prstGeom>
          <a:gradFill>
            <a:gsLst>
              <a:gs pos="0">
                <a:schemeClr val="accent1"/>
              </a:gs>
              <a:gs pos="33000">
                <a:schemeClr val="accent2"/>
              </a:gs>
              <a:gs pos="67000">
                <a:schemeClr val="accent3"/>
              </a:gs>
              <a:gs pos="100000">
                <a:schemeClr val="accent4"/>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 name="Google Shape;118;p9"/>
          <p:cNvSpPr txBox="1">
            <a:spLocks noGrp="1"/>
          </p:cNvSpPr>
          <p:nvPr>
            <p:ph type="body" idx="1"/>
          </p:nvPr>
        </p:nvSpPr>
        <p:spPr>
          <a:xfrm>
            <a:off x="838200" y="1034980"/>
            <a:ext cx="10558284" cy="4731615"/>
          </a:xfrm>
          <a:prstGeom prst="rect">
            <a:avLst/>
          </a:prstGeom>
          <a:noFill/>
          <a:ln>
            <a:noFill/>
          </a:ln>
        </p:spPr>
        <p:txBody>
          <a:bodyPr spcFirstLastPara="1" wrap="square" lIns="91425" tIns="45700" rIns="91425" bIns="45700" anchor="t" anchorCtr="0">
            <a:noAutofit/>
          </a:bodyPr>
          <a:lstStyle/>
          <a:p>
            <a:pPr marL="114300" lvl="0" indent="0" algn="ctr" rtl="0">
              <a:lnSpc>
                <a:spcPct val="90000"/>
              </a:lnSpc>
              <a:spcBef>
                <a:spcPts val="800"/>
              </a:spcBef>
              <a:spcAft>
                <a:spcPts val="0"/>
              </a:spcAft>
              <a:buSzPts val="1800"/>
              <a:buNone/>
            </a:pPr>
            <a:endParaRPr sz="5400">
              <a:solidFill>
                <a:srgbClr val="000000"/>
              </a:solidFill>
              <a:latin typeface="Calibri"/>
              <a:ea typeface="Calibri"/>
              <a:cs typeface="Calibri"/>
              <a:sym typeface="Calibri"/>
            </a:endParaRPr>
          </a:p>
          <a:p>
            <a:pPr marL="114300" lvl="0" indent="0" algn="ctr" rtl="0">
              <a:lnSpc>
                <a:spcPct val="90000"/>
              </a:lnSpc>
              <a:spcBef>
                <a:spcPts val="800"/>
              </a:spcBef>
              <a:spcAft>
                <a:spcPts val="0"/>
              </a:spcAft>
              <a:buSzPts val="1800"/>
              <a:buNone/>
            </a:pPr>
            <a:r>
              <a:rPr lang="en-IE" sz="5400">
                <a:solidFill>
                  <a:srgbClr val="000000"/>
                </a:solidFill>
                <a:latin typeface="Calibri"/>
                <a:ea typeface="Calibri"/>
                <a:cs typeface="Calibri"/>
                <a:sym typeface="Calibri"/>
              </a:rPr>
              <a:t>What comes to your mind when you think about </a:t>
            </a:r>
            <a:r>
              <a:rPr lang="en-IE" sz="5400" b="1">
                <a:solidFill>
                  <a:schemeClr val="dk1"/>
                </a:solidFill>
                <a:latin typeface="Calibri"/>
                <a:ea typeface="Calibri"/>
                <a:cs typeface="Calibri"/>
                <a:sym typeface="Calibri"/>
              </a:rPr>
              <a:t>STORIES</a:t>
            </a:r>
            <a:r>
              <a:rPr lang="en-IE" sz="5400" b="1">
                <a:solidFill>
                  <a:srgbClr val="000000"/>
                </a:solidFill>
                <a:latin typeface="Calibri"/>
                <a:ea typeface="Calibri"/>
                <a:cs typeface="Calibri"/>
                <a:sym typeface="Calibri"/>
              </a:rPr>
              <a:t>?</a:t>
            </a:r>
            <a:endParaRPr sz="5400"/>
          </a:p>
        </p:txBody>
      </p:sp>
      <p:sp>
        <p:nvSpPr>
          <p:cNvPr id="119" name="Google Shape;119;p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IE"/>
              <a:t>3</a:t>
            </a:fld>
            <a:endParaRPr/>
          </a:p>
        </p:txBody>
      </p:sp>
      <p:sp>
        <p:nvSpPr>
          <p:cNvPr id="120" name="Google Shape;120;p9"/>
          <p:cNvSpPr txBox="1">
            <a:spLocks noGrp="1"/>
          </p:cNvSpPr>
          <p:nvPr>
            <p:ph type="ftr" idx="11"/>
          </p:nvPr>
        </p:nvSpPr>
        <p:spPr>
          <a:xfrm>
            <a:off x="838200" y="6356350"/>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IE" b="1">
                <a:solidFill>
                  <a:schemeClr val="accent1"/>
                </a:solidFill>
              </a:rPr>
              <a:t>F</a:t>
            </a:r>
            <a:r>
              <a:rPr lang="en-IE" b="1">
                <a:solidFill>
                  <a:schemeClr val="accent2"/>
                </a:solidFill>
              </a:rPr>
              <a:t>U</a:t>
            </a:r>
            <a:r>
              <a:rPr lang="en-IE" b="1">
                <a:solidFill>
                  <a:schemeClr val="accent3"/>
                </a:solidFill>
              </a:rPr>
              <a:t>S</a:t>
            </a:r>
            <a:r>
              <a:rPr lang="en-IE" b="1">
                <a:solidFill>
                  <a:schemeClr val="accent4"/>
                </a:solidFill>
              </a:rPr>
              <a:t>E</a:t>
            </a:r>
            <a:r>
              <a:rPr lang="en-IE"/>
              <a:t>  </a:t>
            </a:r>
            <a:r>
              <a:rPr lang="en-IE">
                <a:solidFill>
                  <a:schemeClr val="dk2"/>
                </a:solidFill>
              </a:rPr>
              <a:t>|  ANTI- BULLYING &amp; ONLINE SAFETY PROGRAMME</a:t>
            </a:r>
            <a:endParaRPr sz="900">
              <a:solidFill>
                <a:schemeClr val="dk2"/>
              </a:solidFill>
            </a:endParaRPr>
          </a:p>
        </p:txBody>
      </p:sp>
      <p:pic>
        <p:nvPicPr>
          <p:cNvPr id="121" name="Google Shape;121;p9" descr="Related image"/>
          <p:cNvPicPr preferRelativeResize="0"/>
          <p:nvPr/>
        </p:nvPicPr>
        <p:blipFill rotWithShape="1">
          <a:blip r:embed="rId3">
            <a:alphaModFix/>
          </a:blip>
          <a:srcRect/>
          <a:stretch/>
        </p:blipFill>
        <p:spPr>
          <a:xfrm>
            <a:off x="221023" y="4176409"/>
            <a:ext cx="1728358" cy="1745935"/>
          </a:xfrm>
          <a:prstGeom prst="rect">
            <a:avLst/>
          </a:prstGeom>
          <a:noFill/>
          <a:ln>
            <a:noFill/>
          </a:ln>
        </p:spPr>
      </p:pic>
      <p:pic>
        <p:nvPicPr>
          <p:cNvPr id="122" name="Google Shape;122;p9" descr="Image result for black and white book"/>
          <p:cNvPicPr preferRelativeResize="0"/>
          <p:nvPr/>
        </p:nvPicPr>
        <p:blipFill rotWithShape="1">
          <a:blip r:embed="rId4">
            <a:alphaModFix/>
          </a:blip>
          <a:srcRect/>
          <a:stretch/>
        </p:blipFill>
        <p:spPr>
          <a:xfrm>
            <a:off x="2566558" y="4281764"/>
            <a:ext cx="2874480" cy="1484831"/>
          </a:xfrm>
          <a:prstGeom prst="rect">
            <a:avLst/>
          </a:prstGeom>
          <a:noFill/>
          <a:ln>
            <a:noFill/>
          </a:ln>
        </p:spPr>
      </p:pic>
      <p:pic>
        <p:nvPicPr>
          <p:cNvPr id="123" name="Google Shape;123;p9" descr="Related image"/>
          <p:cNvPicPr preferRelativeResize="0"/>
          <p:nvPr/>
        </p:nvPicPr>
        <p:blipFill rotWithShape="1">
          <a:blip r:embed="rId5">
            <a:alphaModFix/>
          </a:blip>
          <a:srcRect/>
          <a:stretch/>
        </p:blipFill>
        <p:spPr>
          <a:xfrm>
            <a:off x="8862646" y="4285629"/>
            <a:ext cx="2971789" cy="1660217"/>
          </a:xfrm>
          <a:prstGeom prst="rect">
            <a:avLst/>
          </a:prstGeom>
          <a:noFill/>
          <a:ln>
            <a:noFill/>
          </a:ln>
        </p:spPr>
      </p:pic>
      <p:pic>
        <p:nvPicPr>
          <p:cNvPr id="124" name="Google Shape;124;p9" descr="Image result for storyteller"/>
          <p:cNvPicPr preferRelativeResize="0"/>
          <p:nvPr/>
        </p:nvPicPr>
        <p:blipFill rotWithShape="1">
          <a:blip r:embed="rId6">
            <a:alphaModFix/>
          </a:blip>
          <a:srcRect/>
          <a:stretch/>
        </p:blipFill>
        <p:spPr>
          <a:xfrm>
            <a:off x="6117342" y="4281764"/>
            <a:ext cx="2456914" cy="1682700"/>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0"/>
          <p:cNvSpPr/>
          <p:nvPr/>
        </p:nvSpPr>
        <p:spPr>
          <a:xfrm>
            <a:off x="0" y="0"/>
            <a:ext cx="12192000" cy="6858000"/>
          </a:xfrm>
          <a:prstGeom prst="rect">
            <a:avLst/>
          </a:prstGeom>
          <a:gradFill>
            <a:gsLst>
              <a:gs pos="0">
                <a:schemeClr val="accent1"/>
              </a:gs>
              <a:gs pos="33000">
                <a:schemeClr val="accent2"/>
              </a:gs>
              <a:gs pos="67000">
                <a:schemeClr val="accent3"/>
              </a:gs>
              <a:gs pos="100000">
                <a:schemeClr val="accent4"/>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1" name="Google Shape;131;p1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1800"/>
              <a:buNone/>
            </a:pPr>
            <a:r>
              <a:rPr lang="en-IE" b="1">
                <a:solidFill>
                  <a:schemeClr val="lt1"/>
                </a:solidFill>
                <a:latin typeface="Calibri"/>
                <a:ea typeface="Calibri"/>
                <a:cs typeface="Calibri"/>
                <a:sym typeface="Calibri"/>
              </a:rPr>
              <a:t>Playing with cards</a:t>
            </a:r>
            <a:endParaRPr>
              <a:solidFill>
                <a:schemeClr val="lt1"/>
              </a:solidFill>
            </a:endParaRPr>
          </a:p>
        </p:txBody>
      </p:sp>
      <p:sp>
        <p:nvSpPr>
          <p:cNvPr id="132" name="Google Shape;132;p10"/>
          <p:cNvSpPr txBox="1">
            <a:spLocks noGrp="1"/>
          </p:cNvSpPr>
          <p:nvPr>
            <p:ph type="body" idx="1"/>
          </p:nvPr>
        </p:nvSpPr>
        <p:spPr>
          <a:xfrm>
            <a:off x="838200" y="1825625"/>
            <a:ext cx="10515600" cy="4232400"/>
          </a:xfrm>
          <a:prstGeom prst="rect">
            <a:avLst/>
          </a:prstGeom>
          <a:noFill/>
          <a:ln>
            <a:noFill/>
          </a:ln>
        </p:spPr>
        <p:txBody>
          <a:bodyPr spcFirstLastPara="1" wrap="square" lIns="91425" tIns="45700" rIns="91425" bIns="45700" anchor="t" anchorCtr="0">
            <a:noAutofit/>
          </a:bodyPr>
          <a:lstStyle/>
          <a:p>
            <a:pPr marL="114300" lvl="0" indent="0" algn="ctr" rtl="0">
              <a:lnSpc>
                <a:spcPct val="90000"/>
              </a:lnSpc>
              <a:spcBef>
                <a:spcPts val="0"/>
              </a:spcBef>
              <a:spcAft>
                <a:spcPts val="0"/>
              </a:spcAft>
              <a:buSzPts val="1800"/>
              <a:buNone/>
            </a:pPr>
            <a:endParaRPr b="1">
              <a:solidFill>
                <a:schemeClr val="lt1"/>
              </a:solidFill>
              <a:latin typeface="Calibri"/>
              <a:ea typeface="Calibri"/>
              <a:cs typeface="Calibri"/>
              <a:sym typeface="Calibri"/>
            </a:endParaRPr>
          </a:p>
          <a:p>
            <a:pPr marL="114300" lvl="0" indent="0" algn="ctr" rtl="0">
              <a:lnSpc>
                <a:spcPct val="90000"/>
              </a:lnSpc>
              <a:spcBef>
                <a:spcPts val="0"/>
              </a:spcBef>
              <a:spcAft>
                <a:spcPts val="0"/>
              </a:spcAft>
              <a:buSzPts val="1800"/>
              <a:buNone/>
            </a:pPr>
            <a:r>
              <a:rPr lang="en-IE" b="1">
                <a:solidFill>
                  <a:schemeClr val="lt1"/>
                </a:solidFill>
                <a:latin typeface="Calibri"/>
                <a:ea typeface="Calibri"/>
                <a:cs typeface="Calibri"/>
                <a:sym typeface="Calibri"/>
              </a:rPr>
              <a:t>Editing a scene of the film “The Birds”, by Alfred Hitchcock</a:t>
            </a:r>
            <a:endParaRPr>
              <a:solidFill>
                <a:schemeClr val="lt1"/>
              </a:solidFill>
            </a:endParaRPr>
          </a:p>
          <a:p>
            <a:pPr marL="457200" lvl="0" indent="-228600" algn="l" rtl="0">
              <a:lnSpc>
                <a:spcPct val="90000"/>
              </a:lnSpc>
              <a:spcBef>
                <a:spcPts val="1000"/>
              </a:spcBef>
              <a:spcAft>
                <a:spcPts val="0"/>
              </a:spcAft>
              <a:buClr>
                <a:schemeClr val="dk2"/>
              </a:buClr>
              <a:buSzPts val="1800"/>
              <a:buNone/>
            </a:pPr>
            <a:endParaRPr>
              <a:solidFill>
                <a:schemeClr val="lt1"/>
              </a:solidFill>
            </a:endParaRPr>
          </a:p>
        </p:txBody>
      </p:sp>
      <p:sp>
        <p:nvSpPr>
          <p:cNvPr id="133" name="Google Shape;133;p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IE"/>
              <a:t>4</a:t>
            </a:fld>
            <a:endParaRPr/>
          </a:p>
        </p:txBody>
      </p:sp>
      <p:sp>
        <p:nvSpPr>
          <p:cNvPr id="134" name="Google Shape;134;p10"/>
          <p:cNvSpPr txBox="1">
            <a:spLocks noGrp="1"/>
          </p:cNvSpPr>
          <p:nvPr>
            <p:ph type="ftr" idx="11"/>
          </p:nvPr>
        </p:nvSpPr>
        <p:spPr>
          <a:xfrm>
            <a:off x="838200" y="6356350"/>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IE" b="1">
                <a:solidFill>
                  <a:schemeClr val="accent1"/>
                </a:solidFill>
              </a:rPr>
              <a:t>F</a:t>
            </a:r>
            <a:r>
              <a:rPr lang="en-IE" b="1">
                <a:solidFill>
                  <a:schemeClr val="accent2"/>
                </a:solidFill>
              </a:rPr>
              <a:t>U</a:t>
            </a:r>
            <a:r>
              <a:rPr lang="en-IE" b="1">
                <a:solidFill>
                  <a:schemeClr val="accent3"/>
                </a:solidFill>
              </a:rPr>
              <a:t>S</a:t>
            </a:r>
            <a:r>
              <a:rPr lang="en-IE" b="1">
                <a:solidFill>
                  <a:schemeClr val="accent4"/>
                </a:solidFill>
              </a:rPr>
              <a:t>E</a:t>
            </a:r>
            <a:r>
              <a:rPr lang="en-IE"/>
              <a:t>  </a:t>
            </a:r>
            <a:r>
              <a:rPr lang="en-IE">
                <a:solidFill>
                  <a:schemeClr val="dk2"/>
                </a:solidFill>
              </a:rPr>
              <a:t>|  ANTI- BULLYING &amp; ONLINE SAFETY PROGRAMME</a:t>
            </a:r>
            <a:endParaRPr sz="900">
              <a:solidFill>
                <a:schemeClr val="dk2"/>
              </a:solidFill>
            </a:endParaRPr>
          </a:p>
        </p:txBody>
      </p:sp>
      <p:pic>
        <p:nvPicPr>
          <p:cNvPr id="135" name="Google Shape;135;p10" descr="https://lh5.googleusercontent.com/83YUoaRGmH7sqVPPM8D0x36er6IU_RnqjyeWng9rLIyAX8HPykBuvQrU9niGFLFtwFU85_SjHFUOK33LPZezgJ0WK3QK-CBJMnUQmOVSOBR7kq8YhYdKPAT3PIFWGDUIDfWrRdk"/>
          <p:cNvPicPr preferRelativeResize="0"/>
          <p:nvPr/>
        </p:nvPicPr>
        <p:blipFill rotWithShape="1">
          <a:blip r:embed="rId5">
            <a:alphaModFix/>
          </a:blip>
          <a:srcRect l="3452" t="21295" r="36531" b="32431"/>
          <a:stretch/>
        </p:blipFill>
        <p:spPr>
          <a:xfrm>
            <a:off x="3558791" y="3114989"/>
            <a:ext cx="5074418" cy="2351315"/>
          </a:xfrm>
          <a:prstGeom prst="rect">
            <a:avLst/>
          </a:prstGeom>
          <a:noFill/>
          <a:ln>
            <a:noFill/>
          </a:ln>
        </p:spPr>
      </p:pic>
      <p:pic>
        <p:nvPicPr>
          <p:cNvPr id="2" name="videoplaybac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48000" y="2697300"/>
            <a:ext cx="6096000" cy="3429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1"/>
          <p:cNvSpPr/>
          <p:nvPr/>
        </p:nvSpPr>
        <p:spPr>
          <a:xfrm>
            <a:off x="0" y="0"/>
            <a:ext cx="12192000" cy="6858000"/>
          </a:xfrm>
          <a:prstGeom prst="rect">
            <a:avLst/>
          </a:prstGeom>
          <a:gradFill>
            <a:gsLst>
              <a:gs pos="0">
                <a:schemeClr val="accent1"/>
              </a:gs>
              <a:gs pos="33000">
                <a:schemeClr val="accent2"/>
              </a:gs>
              <a:gs pos="67000">
                <a:schemeClr val="accent3"/>
              </a:gs>
              <a:gs pos="100000">
                <a:schemeClr val="accent4"/>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2" name="Google Shape;142;p1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1800"/>
              <a:buNone/>
            </a:pPr>
            <a:r>
              <a:rPr lang="en-IE" b="1">
                <a:solidFill>
                  <a:schemeClr val="lt1"/>
                </a:solidFill>
              </a:rPr>
              <a:t>We are editing all the time</a:t>
            </a:r>
            <a:endParaRPr>
              <a:solidFill>
                <a:schemeClr val="lt1"/>
              </a:solidFill>
            </a:endParaRPr>
          </a:p>
        </p:txBody>
      </p:sp>
      <p:sp>
        <p:nvSpPr>
          <p:cNvPr id="143" name="Google Shape;143;p11"/>
          <p:cNvSpPr txBox="1">
            <a:spLocks noGrp="1"/>
          </p:cNvSpPr>
          <p:nvPr>
            <p:ph type="body" idx="1"/>
          </p:nvPr>
        </p:nvSpPr>
        <p:spPr>
          <a:xfrm>
            <a:off x="838200" y="1825625"/>
            <a:ext cx="6919127" cy="4232400"/>
          </a:xfrm>
          <a:prstGeom prst="rect">
            <a:avLst/>
          </a:prstGeom>
          <a:noFill/>
          <a:ln>
            <a:noFill/>
          </a:ln>
        </p:spPr>
        <p:txBody>
          <a:bodyPr spcFirstLastPara="1" wrap="square" lIns="91425" tIns="45700" rIns="91425" bIns="45700" anchor="t" anchorCtr="0">
            <a:noAutofit/>
          </a:bodyPr>
          <a:lstStyle/>
          <a:p>
            <a:pPr lvl="0" algn="l" rtl="0">
              <a:lnSpc>
                <a:spcPct val="90000"/>
              </a:lnSpc>
              <a:spcBef>
                <a:spcPts val="1000"/>
              </a:spcBef>
              <a:spcAft>
                <a:spcPts val="0"/>
              </a:spcAft>
              <a:buClr>
                <a:schemeClr val="bg1"/>
              </a:buClr>
              <a:buSzPts val="1800"/>
              <a:buFont typeface="Arial" panose="020B0604020202020204" pitchFamily="34" charset="0"/>
              <a:buChar char="•"/>
            </a:pPr>
            <a:r>
              <a:rPr lang="en-IE" dirty="0">
                <a:solidFill>
                  <a:schemeClr val="lt1"/>
                </a:solidFill>
              </a:rPr>
              <a:t>We are all editing all the time.</a:t>
            </a:r>
            <a:endParaRPr dirty="0"/>
          </a:p>
          <a:p>
            <a:pPr marL="114300" lvl="0" indent="0" algn="l" rtl="0">
              <a:lnSpc>
                <a:spcPct val="90000"/>
              </a:lnSpc>
              <a:spcBef>
                <a:spcPts val="1000"/>
              </a:spcBef>
              <a:spcAft>
                <a:spcPts val="0"/>
              </a:spcAft>
              <a:buClr>
                <a:schemeClr val="bg1"/>
              </a:buClr>
              <a:buSzPts val="1800"/>
              <a:buNone/>
            </a:pPr>
            <a:endParaRPr dirty="0">
              <a:solidFill>
                <a:schemeClr val="lt1"/>
              </a:solidFill>
            </a:endParaRPr>
          </a:p>
          <a:p>
            <a:pPr lvl="0" algn="l" rtl="0">
              <a:lnSpc>
                <a:spcPct val="90000"/>
              </a:lnSpc>
              <a:spcBef>
                <a:spcPts val="1000"/>
              </a:spcBef>
              <a:spcAft>
                <a:spcPts val="0"/>
              </a:spcAft>
              <a:buClr>
                <a:schemeClr val="bg1"/>
              </a:buClr>
              <a:buSzPts val="1800"/>
              <a:buFont typeface="Arial" panose="020B0604020202020204" pitchFamily="34" charset="0"/>
              <a:buChar char="•"/>
            </a:pPr>
            <a:r>
              <a:rPr lang="en-IE" dirty="0">
                <a:solidFill>
                  <a:schemeClr val="lt1"/>
                </a:solidFill>
              </a:rPr>
              <a:t>Telling stories </a:t>
            </a:r>
            <a:endParaRPr dirty="0"/>
          </a:p>
          <a:p>
            <a:pPr lvl="0" algn="l" rtl="0">
              <a:lnSpc>
                <a:spcPct val="90000"/>
              </a:lnSpc>
              <a:spcBef>
                <a:spcPts val="1000"/>
              </a:spcBef>
              <a:spcAft>
                <a:spcPts val="0"/>
              </a:spcAft>
              <a:buClr>
                <a:schemeClr val="bg1"/>
              </a:buClr>
              <a:buSzPts val="1800"/>
              <a:buFont typeface="Arial" panose="020B0604020202020204" pitchFamily="34" charset="0"/>
              <a:buChar char="•"/>
            </a:pPr>
            <a:r>
              <a:rPr lang="en-IE" dirty="0">
                <a:solidFill>
                  <a:schemeClr val="lt1"/>
                </a:solidFill>
              </a:rPr>
              <a:t>Social media pictures</a:t>
            </a:r>
            <a:endParaRPr dirty="0"/>
          </a:p>
          <a:p>
            <a:pPr lvl="0" algn="l" rtl="0">
              <a:lnSpc>
                <a:spcPct val="90000"/>
              </a:lnSpc>
              <a:spcBef>
                <a:spcPts val="1000"/>
              </a:spcBef>
              <a:spcAft>
                <a:spcPts val="0"/>
              </a:spcAft>
              <a:buClr>
                <a:schemeClr val="bg1"/>
              </a:buClr>
              <a:buSzPts val="1800"/>
              <a:buFont typeface="Arial" panose="020B0604020202020204" pitchFamily="34" charset="0"/>
              <a:buChar char="•"/>
            </a:pPr>
            <a:r>
              <a:rPr lang="en-IE" dirty="0">
                <a:solidFill>
                  <a:schemeClr val="lt1"/>
                </a:solidFill>
              </a:rPr>
              <a:t>Snapchats</a:t>
            </a:r>
            <a:endParaRPr dirty="0">
              <a:solidFill>
                <a:schemeClr val="lt1"/>
              </a:solidFill>
            </a:endParaRPr>
          </a:p>
          <a:p>
            <a:pPr marL="114300" lvl="0" indent="0" algn="l" rtl="0">
              <a:lnSpc>
                <a:spcPct val="90000"/>
              </a:lnSpc>
              <a:spcBef>
                <a:spcPts val="1000"/>
              </a:spcBef>
              <a:spcAft>
                <a:spcPts val="0"/>
              </a:spcAft>
              <a:buSzPts val="1800"/>
              <a:buNone/>
            </a:pPr>
            <a:r>
              <a:rPr lang="en-IE" dirty="0">
                <a:solidFill>
                  <a:schemeClr val="lt1"/>
                </a:solidFill>
                <a:latin typeface="Times New Roman"/>
                <a:ea typeface="Times New Roman"/>
                <a:cs typeface="Times New Roman"/>
                <a:sym typeface="Times New Roman"/>
              </a:rPr>
              <a:t>Every time we choose the </a:t>
            </a:r>
            <a:r>
              <a:rPr lang="en-IE" dirty="0" smtClean="0">
                <a:solidFill>
                  <a:schemeClr val="lt1"/>
                </a:solidFill>
                <a:latin typeface="Times New Roman"/>
                <a:ea typeface="Times New Roman"/>
                <a:cs typeface="Times New Roman"/>
                <a:sym typeface="Times New Roman"/>
              </a:rPr>
              <a:t>words, </a:t>
            </a:r>
            <a:r>
              <a:rPr lang="en-IE" dirty="0">
                <a:solidFill>
                  <a:schemeClr val="lt1"/>
                </a:solidFill>
                <a:latin typeface="Times New Roman"/>
                <a:ea typeface="Times New Roman"/>
                <a:cs typeface="Times New Roman"/>
                <a:sym typeface="Times New Roman"/>
              </a:rPr>
              <a:t>we select </a:t>
            </a:r>
            <a:r>
              <a:rPr lang="en-IE" dirty="0" err="1">
                <a:solidFill>
                  <a:schemeClr val="lt1"/>
                </a:solidFill>
                <a:latin typeface="Times New Roman"/>
                <a:ea typeface="Times New Roman"/>
                <a:cs typeface="Times New Roman"/>
                <a:sym typeface="Times New Roman"/>
              </a:rPr>
              <a:t>emojis</a:t>
            </a:r>
            <a:r>
              <a:rPr lang="en-IE" dirty="0">
                <a:solidFill>
                  <a:schemeClr val="lt1"/>
                </a:solidFill>
                <a:latin typeface="Times New Roman"/>
                <a:ea typeface="Times New Roman"/>
                <a:cs typeface="Times New Roman"/>
                <a:sym typeface="Times New Roman"/>
              </a:rPr>
              <a:t>, we crop a picture </a:t>
            </a:r>
            <a:r>
              <a:rPr lang="en-IE" dirty="0" smtClean="0">
                <a:solidFill>
                  <a:schemeClr val="lt1"/>
                </a:solidFill>
                <a:latin typeface="Times New Roman"/>
                <a:ea typeface="Times New Roman"/>
                <a:cs typeface="Times New Roman"/>
                <a:sym typeface="Times New Roman"/>
              </a:rPr>
              <a:t> -  </a:t>
            </a:r>
            <a:r>
              <a:rPr lang="en-IE" dirty="0">
                <a:solidFill>
                  <a:schemeClr val="lt1"/>
                </a:solidFill>
                <a:latin typeface="Times New Roman"/>
                <a:ea typeface="Times New Roman"/>
                <a:cs typeface="Times New Roman"/>
                <a:sym typeface="Times New Roman"/>
              </a:rPr>
              <a:t>we are editing the information in order to create a specific meaning that we want to convey.</a:t>
            </a:r>
            <a:endParaRPr dirty="0">
              <a:solidFill>
                <a:schemeClr val="lt1"/>
              </a:solidFill>
            </a:endParaRPr>
          </a:p>
          <a:p>
            <a:pPr marL="114300" lvl="0" indent="0" algn="l" rtl="0">
              <a:lnSpc>
                <a:spcPct val="90000"/>
              </a:lnSpc>
              <a:spcBef>
                <a:spcPts val="1000"/>
              </a:spcBef>
              <a:spcAft>
                <a:spcPts val="0"/>
              </a:spcAft>
              <a:buSzPts val="1800"/>
              <a:buNone/>
            </a:pPr>
            <a:endParaRPr dirty="0">
              <a:solidFill>
                <a:schemeClr val="lt1"/>
              </a:solidFill>
            </a:endParaRPr>
          </a:p>
          <a:p>
            <a:pPr marL="457200" lvl="0" indent="-228600" algn="l" rtl="0">
              <a:lnSpc>
                <a:spcPct val="90000"/>
              </a:lnSpc>
              <a:spcBef>
                <a:spcPts val="1000"/>
              </a:spcBef>
              <a:spcAft>
                <a:spcPts val="0"/>
              </a:spcAft>
              <a:buClr>
                <a:schemeClr val="dk2"/>
              </a:buClr>
              <a:buSzPts val="1800"/>
              <a:buNone/>
            </a:pPr>
            <a:endParaRPr dirty="0">
              <a:solidFill>
                <a:schemeClr val="lt1"/>
              </a:solidFill>
            </a:endParaRPr>
          </a:p>
          <a:p>
            <a:pPr marL="457200" lvl="0" indent="-228600" algn="l" rtl="0">
              <a:lnSpc>
                <a:spcPct val="90000"/>
              </a:lnSpc>
              <a:spcBef>
                <a:spcPts val="1000"/>
              </a:spcBef>
              <a:spcAft>
                <a:spcPts val="0"/>
              </a:spcAft>
              <a:buClr>
                <a:schemeClr val="dk2"/>
              </a:buClr>
              <a:buSzPts val="1800"/>
              <a:buNone/>
            </a:pPr>
            <a:endParaRPr dirty="0">
              <a:solidFill>
                <a:schemeClr val="lt1"/>
              </a:solidFill>
            </a:endParaRPr>
          </a:p>
        </p:txBody>
      </p:sp>
      <p:sp>
        <p:nvSpPr>
          <p:cNvPr id="144" name="Google Shape;144;p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IE"/>
              <a:t>5</a:t>
            </a:fld>
            <a:endParaRPr/>
          </a:p>
        </p:txBody>
      </p:sp>
      <p:sp>
        <p:nvSpPr>
          <p:cNvPr id="145" name="Google Shape;145;p11"/>
          <p:cNvSpPr txBox="1">
            <a:spLocks noGrp="1"/>
          </p:cNvSpPr>
          <p:nvPr>
            <p:ph type="ftr" idx="11"/>
          </p:nvPr>
        </p:nvSpPr>
        <p:spPr>
          <a:xfrm>
            <a:off x="838200" y="6356350"/>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IE" b="1">
                <a:solidFill>
                  <a:schemeClr val="accent1"/>
                </a:solidFill>
              </a:rPr>
              <a:t>F</a:t>
            </a:r>
            <a:r>
              <a:rPr lang="en-IE" b="1">
                <a:solidFill>
                  <a:schemeClr val="accent2"/>
                </a:solidFill>
              </a:rPr>
              <a:t>U</a:t>
            </a:r>
            <a:r>
              <a:rPr lang="en-IE" b="1">
                <a:solidFill>
                  <a:schemeClr val="accent3"/>
                </a:solidFill>
              </a:rPr>
              <a:t>S</a:t>
            </a:r>
            <a:r>
              <a:rPr lang="en-IE" b="1">
                <a:solidFill>
                  <a:schemeClr val="accent4"/>
                </a:solidFill>
              </a:rPr>
              <a:t>E</a:t>
            </a:r>
            <a:r>
              <a:rPr lang="en-IE"/>
              <a:t>  </a:t>
            </a:r>
            <a:r>
              <a:rPr lang="en-IE">
                <a:solidFill>
                  <a:schemeClr val="dk2"/>
                </a:solidFill>
              </a:rPr>
              <a:t>|  ANTI- BULLYING &amp; ONLINE SAFETY PROGRAMME</a:t>
            </a:r>
            <a:endParaRPr sz="900">
              <a:solidFill>
                <a:schemeClr val="dk2"/>
              </a:solidFill>
            </a:endParaRPr>
          </a:p>
        </p:txBody>
      </p:sp>
      <p:pic>
        <p:nvPicPr>
          <p:cNvPr id="146" name="Google Shape;146;p11" descr="Couple, Young People, Girl, Boy, Together, Place, Back"/>
          <p:cNvPicPr preferRelativeResize="0"/>
          <p:nvPr/>
        </p:nvPicPr>
        <p:blipFill rotWithShape="1">
          <a:blip r:embed="rId3">
            <a:alphaModFix/>
          </a:blip>
          <a:srcRect/>
          <a:stretch/>
        </p:blipFill>
        <p:spPr>
          <a:xfrm>
            <a:off x="8381483" y="2020576"/>
            <a:ext cx="3532171" cy="1998202"/>
          </a:xfrm>
          <a:prstGeom prst="rect">
            <a:avLst/>
          </a:prstGeom>
          <a:noFill/>
          <a:ln>
            <a:noFill/>
          </a:ln>
        </p:spPr>
      </p:pic>
      <p:pic>
        <p:nvPicPr>
          <p:cNvPr id="147" name="Google Shape;147;p11" descr="Samsung, Smartphone, Mobile, Communication, Android"/>
          <p:cNvPicPr preferRelativeResize="0"/>
          <p:nvPr/>
        </p:nvPicPr>
        <p:blipFill rotWithShape="1">
          <a:blip r:embed="rId4">
            <a:alphaModFix/>
          </a:blip>
          <a:srcRect/>
          <a:stretch/>
        </p:blipFill>
        <p:spPr>
          <a:xfrm>
            <a:off x="8381483" y="4079925"/>
            <a:ext cx="3532171" cy="2139875"/>
          </a:xfrm>
          <a:prstGeom prst="rect">
            <a:avLst/>
          </a:prstGeom>
          <a:noFill/>
          <a:ln>
            <a:noFill/>
          </a:ln>
        </p:spPr>
      </p:pic>
      <p:pic>
        <p:nvPicPr>
          <p:cNvPr id="148" name="Google Shape;148;p11" descr="Instagram, Instagram Grid, Instagram Post"/>
          <p:cNvPicPr preferRelativeResize="0"/>
          <p:nvPr/>
        </p:nvPicPr>
        <p:blipFill rotWithShape="1">
          <a:blip r:embed="rId5">
            <a:alphaModFix/>
          </a:blip>
          <a:srcRect/>
          <a:stretch/>
        </p:blipFill>
        <p:spPr>
          <a:xfrm>
            <a:off x="8381483" y="77212"/>
            <a:ext cx="3532171" cy="1882217"/>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2"/>
          <p:cNvSpPr/>
          <p:nvPr/>
        </p:nvSpPr>
        <p:spPr>
          <a:xfrm>
            <a:off x="0" y="0"/>
            <a:ext cx="12192000" cy="6858000"/>
          </a:xfrm>
          <a:prstGeom prst="rect">
            <a:avLst/>
          </a:prstGeom>
          <a:gradFill>
            <a:gsLst>
              <a:gs pos="0">
                <a:schemeClr val="accent1"/>
              </a:gs>
              <a:gs pos="33000">
                <a:schemeClr val="accent2"/>
              </a:gs>
              <a:gs pos="67000">
                <a:schemeClr val="accent3"/>
              </a:gs>
              <a:gs pos="100000">
                <a:schemeClr val="accent4"/>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5" name="Google Shape;155;p1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1800"/>
              <a:buNone/>
            </a:pPr>
            <a:r>
              <a:rPr lang="en-IE">
                <a:solidFill>
                  <a:schemeClr val="lt1"/>
                </a:solidFill>
              </a:rPr>
              <a:t>Bad Editing</a:t>
            </a:r>
            <a:endParaRPr>
              <a:solidFill>
                <a:schemeClr val="lt1"/>
              </a:solidFill>
            </a:endParaRPr>
          </a:p>
        </p:txBody>
      </p:sp>
      <p:sp>
        <p:nvSpPr>
          <p:cNvPr id="157" name="Google Shape;157;p1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IE"/>
              <a:t>6</a:t>
            </a:fld>
            <a:endParaRPr/>
          </a:p>
        </p:txBody>
      </p:sp>
      <p:sp>
        <p:nvSpPr>
          <p:cNvPr id="158" name="Google Shape;158;p12"/>
          <p:cNvSpPr txBox="1">
            <a:spLocks noGrp="1"/>
          </p:cNvSpPr>
          <p:nvPr>
            <p:ph type="ftr" idx="11"/>
          </p:nvPr>
        </p:nvSpPr>
        <p:spPr>
          <a:xfrm>
            <a:off x="838200" y="6356350"/>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IE" b="1">
                <a:solidFill>
                  <a:schemeClr val="accent1"/>
                </a:solidFill>
              </a:rPr>
              <a:t>F</a:t>
            </a:r>
            <a:r>
              <a:rPr lang="en-IE" b="1">
                <a:solidFill>
                  <a:schemeClr val="accent2"/>
                </a:solidFill>
              </a:rPr>
              <a:t>U</a:t>
            </a:r>
            <a:r>
              <a:rPr lang="en-IE" b="1">
                <a:solidFill>
                  <a:schemeClr val="accent3"/>
                </a:solidFill>
              </a:rPr>
              <a:t>S</a:t>
            </a:r>
            <a:r>
              <a:rPr lang="en-IE" b="1">
                <a:solidFill>
                  <a:schemeClr val="accent4"/>
                </a:solidFill>
              </a:rPr>
              <a:t>E</a:t>
            </a:r>
            <a:r>
              <a:rPr lang="en-IE"/>
              <a:t>  </a:t>
            </a:r>
            <a:r>
              <a:rPr lang="en-IE">
                <a:solidFill>
                  <a:schemeClr val="dk2"/>
                </a:solidFill>
              </a:rPr>
              <a:t>|  ANTI- BULLYING &amp; ONLINE SAFETY PROGRAMME</a:t>
            </a:r>
            <a:endParaRPr sz="900">
              <a:solidFill>
                <a:schemeClr val="dk2"/>
              </a:solidFill>
            </a:endParaRPr>
          </a:p>
        </p:txBody>
      </p:sp>
      <p:sp>
        <p:nvSpPr>
          <p:cNvPr id="160" name="Google Shape;160;p12">
            <a:hlinkClick r:id="rId5"/>
          </p:cNvPr>
          <p:cNvSpPr/>
          <p:nvPr/>
        </p:nvSpPr>
        <p:spPr>
          <a:xfrm>
            <a:off x="5498122" y="3501394"/>
            <a:ext cx="1195754" cy="880862"/>
          </a:xfrm>
          <a:custGeom>
            <a:avLst/>
            <a:gdLst/>
            <a:ahLst/>
            <a:cxnLst/>
            <a:rect l="l" t="t" r="r" b="b"/>
            <a:pathLst>
              <a:path w="120000" h="120000" extrusionOk="0">
                <a:moveTo>
                  <a:pt x="0" y="0"/>
                </a:moveTo>
                <a:lnTo>
                  <a:pt x="120000" y="0"/>
                </a:lnTo>
                <a:lnTo>
                  <a:pt x="120000" y="120000"/>
                </a:lnTo>
                <a:lnTo>
                  <a:pt x="0" y="120000"/>
                </a:lnTo>
                <a:close/>
                <a:moveTo>
                  <a:pt x="93150" y="60000"/>
                </a:moveTo>
                <a:lnTo>
                  <a:pt x="26850" y="15000"/>
                </a:lnTo>
                <a:lnTo>
                  <a:pt x="26850" y="105000"/>
                </a:lnTo>
                <a:close/>
              </a:path>
              <a:path w="120000" h="120000" fill="darken" extrusionOk="0">
                <a:moveTo>
                  <a:pt x="93150" y="60000"/>
                </a:moveTo>
                <a:lnTo>
                  <a:pt x="26850" y="15000"/>
                </a:lnTo>
                <a:lnTo>
                  <a:pt x="26850" y="105000"/>
                </a:lnTo>
                <a:close/>
              </a:path>
              <a:path w="120000" h="120000" fill="none" extrusionOk="0">
                <a:moveTo>
                  <a:pt x="93150" y="60000"/>
                </a:moveTo>
                <a:lnTo>
                  <a:pt x="26850" y="105000"/>
                </a:lnTo>
                <a:lnTo>
                  <a:pt x="26850" y="15000"/>
                </a:lnTo>
                <a:close/>
              </a:path>
              <a:path w="120000" h="120000" fill="none" extrusionOk="0">
                <a:moveTo>
                  <a:pt x="0" y="0"/>
                </a:moveTo>
                <a:lnTo>
                  <a:pt x="120000" y="0"/>
                </a:lnTo>
                <a:lnTo>
                  <a:pt x="120000" y="120000"/>
                </a:lnTo>
                <a:lnTo>
                  <a:pt x="0" y="120000"/>
                </a:lnTo>
                <a:close/>
              </a:path>
            </a:pathLst>
          </a:custGeom>
          <a:solidFill>
            <a:schemeClr val="accent1"/>
          </a:solidFill>
          <a:ln w="25400" cap="flat" cmpd="sng">
            <a:solidFill>
              <a:srgbClr val="6F327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 name="videoplayback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630135" y="1486353"/>
            <a:ext cx="8931728" cy="4869997"/>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3"/>
          <p:cNvSpPr/>
          <p:nvPr/>
        </p:nvSpPr>
        <p:spPr>
          <a:xfrm>
            <a:off x="0" y="0"/>
            <a:ext cx="12192000" cy="6858000"/>
          </a:xfrm>
          <a:prstGeom prst="rect">
            <a:avLst/>
          </a:prstGeom>
          <a:gradFill>
            <a:gsLst>
              <a:gs pos="0">
                <a:schemeClr val="accent1"/>
              </a:gs>
              <a:gs pos="33000">
                <a:schemeClr val="accent2"/>
              </a:gs>
              <a:gs pos="67000">
                <a:schemeClr val="accent3"/>
              </a:gs>
              <a:gs pos="100000">
                <a:schemeClr val="accent4"/>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7" name="Google Shape;167;p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1800"/>
              <a:buNone/>
            </a:pPr>
            <a:r>
              <a:rPr lang="en-IE">
                <a:solidFill>
                  <a:schemeClr val="lt1"/>
                </a:solidFill>
              </a:rPr>
              <a:t>Bad Editing</a:t>
            </a:r>
            <a:endParaRPr>
              <a:solidFill>
                <a:schemeClr val="lt1"/>
              </a:solidFill>
            </a:endParaRPr>
          </a:p>
        </p:txBody>
      </p:sp>
      <p:sp>
        <p:nvSpPr>
          <p:cNvPr id="169" name="Google Shape;169;p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IE"/>
              <a:t>7</a:t>
            </a:fld>
            <a:endParaRPr/>
          </a:p>
        </p:txBody>
      </p:sp>
      <p:sp>
        <p:nvSpPr>
          <p:cNvPr id="170" name="Google Shape;170;p13"/>
          <p:cNvSpPr txBox="1">
            <a:spLocks noGrp="1"/>
          </p:cNvSpPr>
          <p:nvPr>
            <p:ph type="ftr" idx="11"/>
          </p:nvPr>
        </p:nvSpPr>
        <p:spPr>
          <a:xfrm>
            <a:off x="838200" y="6356350"/>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IE" b="1">
                <a:solidFill>
                  <a:schemeClr val="accent1"/>
                </a:solidFill>
              </a:rPr>
              <a:t>F</a:t>
            </a:r>
            <a:r>
              <a:rPr lang="en-IE" b="1">
                <a:solidFill>
                  <a:schemeClr val="accent2"/>
                </a:solidFill>
              </a:rPr>
              <a:t>U</a:t>
            </a:r>
            <a:r>
              <a:rPr lang="en-IE" b="1">
                <a:solidFill>
                  <a:schemeClr val="accent3"/>
                </a:solidFill>
              </a:rPr>
              <a:t>S</a:t>
            </a:r>
            <a:r>
              <a:rPr lang="en-IE" b="1">
                <a:solidFill>
                  <a:schemeClr val="accent4"/>
                </a:solidFill>
              </a:rPr>
              <a:t>E</a:t>
            </a:r>
            <a:r>
              <a:rPr lang="en-IE"/>
              <a:t>  </a:t>
            </a:r>
            <a:r>
              <a:rPr lang="en-IE">
                <a:solidFill>
                  <a:schemeClr val="dk2"/>
                </a:solidFill>
              </a:rPr>
              <a:t>|  ANTI- BULLYING &amp; ONLINE SAFETY PROGRAMME</a:t>
            </a:r>
            <a:endParaRPr sz="900">
              <a:solidFill>
                <a:schemeClr val="dk2"/>
              </a:solidFill>
            </a:endParaRPr>
          </a:p>
        </p:txBody>
      </p:sp>
      <p:pic>
        <p:nvPicPr>
          <p:cNvPr id="171" name="Google Shape;171;p13" descr="https://lh4.googleusercontent.com/eewB-JPP2ymN4jIGXLty4DVn_HlCF2kl3GWBPJDPwopJCGMovOBYSkcjGnihoL38gB_W0s73XjOS7hJfHGbjZ3edvfaM-vbpmwEUf4D6cOymtLXcoYMhXkatm6RNlaHD5gel-Tc"/>
          <p:cNvPicPr preferRelativeResize="0"/>
          <p:nvPr/>
        </p:nvPicPr>
        <p:blipFill rotWithShape="1">
          <a:blip r:embed="rId3">
            <a:alphaModFix/>
          </a:blip>
          <a:srcRect/>
          <a:stretch/>
        </p:blipFill>
        <p:spPr>
          <a:xfrm>
            <a:off x="1702689" y="1825625"/>
            <a:ext cx="8786621" cy="4063579"/>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4"/>
          <p:cNvSpPr/>
          <p:nvPr/>
        </p:nvSpPr>
        <p:spPr>
          <a:xfrm>
            <a:off x="0" y="-136550"/>
            <a:ext cx="12192000" cy="6858000"/>
          </a:xfrm>
          <a:prstGeom prst="rect">
            <a:avLst/>
          </a:prstGeom>
          <a:gradFill>
            <a:gsLst>
              <a:gs pos="0">
                <a:schemeClr val="accent1"/>
              </a:gs>
              <a:gs pos="33000">
                <a:schemeClr val="accent2"/>
              </a:gs>
              <a:gs pos="67000">
                <a:schemeClr val="accent3"/>
              </a:gs>
              <a:gs pos="100000">
                <a:schemeClr val="accent4"/>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8" name="Google Shape;178;p1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1800"/>
              <a:buNone/>
            </a:pPr>
            <a:r>
              <a:rPr lang="en-IE">
                <a:solidFill>
                  <a:schemeClr val="lt1"/>
                </a:solidFill>
              </a:rPr>
              <a:t>Bad Editing</a:t>
            </a:r>
            <a:endParaRPr>
              <a:solidFill>
                <a:schemeClr val="lt1"/>
              </a:solidFill>
            </a:endParaRPr>
          </a:p>
        </p:txBody>
      </p:sp>
      <p:sp>
        <p:nvSpPr>
          <p:cNvPr id="179" name="Google Shape;179;p14"/>
          <p:cNvSpPr txBox="1">
            <a:spLocks noGrp="1"/>
          </p:cNvSpPr>
          <p:nvPr>
            <p:ph type="body" idx="1"/>
          </p:nvPr>
        </p:nvSpPr>
        <p:spPr>
          <a:xfrm>
            <a:off x="838200" y="1825625"/>
            <a:ext cx="10983686" cy="4232400"/>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000"/>
              </a:spcBef>
              <a:spcAft>
                <a:spcPts val="0"/>
              </a:spcAft>
              <a:buClr>
                <a:schemeClr val="dk2"/>
              </a:buClr>
              <a:buSzPts val="1800"/>
              <a:buChar char="•"/>
            </a:pPr>
            <a:r>
              <a:rPr lang="en-IE" dirty="0">
                <a:solidFill>
                  <a:schemeClr val="lt1"/>
                </a:solidFill>
                <a:latin typeface="Times New Roman"/>
                <a:ea typeface="Times New Roman"/>
                <a:cs typeface="Times New Roman"/>
                <a:sym typeface="Times New Roman"/>
              </a:rPr>
              <a:t>Bad editing can have harmful effects on </a:t>
            </a:r>
            <a:r>
              <a:rPr lang="en-IE" dirty="0" smtClean="0">
                <a:solidFill>
                  <a:schemeClr val="lt1"/>
                </a:solidFill>
                <a:latin typeface="Times New Roman"/>
                <a:ea typeface="Times New Roman"/>
                <a:cs typeface="Times New Roman"/>
                <a:sym typeface="Times New Roman"/>
              </a:rPr>
              <a:t>people</a:t>
            </a:r>
          </a:p>
          <a:p>
            <a:pPr marL="114300" lvl="0" indent="0" algn="l" rtl="0">
              <a:lnSpc>
                <a:spcPct val="90000"/>
              </a:lnSpc>
              <a:spcBef>
                <a:spcPts val="1000"/>
              </a:spcBef>
              <a:spcAft>
                <a:spcPts val="0"/>
              </a:spcAft>
              <a:buClr>
                <a:schemeClr val="dk2"/>
              </a:buClr>
              <a:buSzPts val="1800"/>
              <a:buNone/>
            </a:pPr>
            <a:endParaRPr dirty="0"/>
          </a:p>
          <a:p>
            <a:pPr marL="457200" lvl="0" indent="-342900" algn="l" rtl="0">
              <a:lnSpc>
                <a:spcPct val="90000"/>
              </a:lnSpc>
              <a:spcBef>
                <a:spcPts val="1000"/>
              </a:spcBef>
              <a:spcAft>
                <a:spcPts val="0"/>
              </a:spcAft>
              <a:buClr>
                <a:schemeClr val="dk2"/>
              </a:buClr>
              <a:buSzPts val="1800"/>
              <a:buChar char="•"/>
            </a:pPr>
            <a:r>
              <a:rPr lang="en-IE" dirty="0">
                <a:solidFill>
                  <a:schemeClr val="lt1"/>
                </a:solidFill>
                <a:latin typeface="Times New Roman"/>
                <a:ea typeface="Times New Roman"/>
                <a:cs typeface="Times New Roman"/>
                <a:sym typeface="Times New Roman"/>
              </a:rPr>
              <a:t>Homer gets in trouble because of bad </a:t>
            </a:r>
            <a:r>
              <a:rPr lang="en-IE" dirty="0" smtClean="0">
                <a:solidFill>
                  <a:schemeClr val="lt1"/>
                </a:solidFill>
                <a:latin typeface="Times New Roman"/>
                <a:ea typeface="Times New Roman"/>
                <a:cs typeface="Times New Roman"/>
                <a:sym typeface="Times New Roman"/>
              </a:rPr>
              <a:t>editing</a:t>
            </a:r>
          </a:p>
          <a:p>
            <a:pPr marL="114300" lvl="0" indent="0" algn="l" rtl="0">
              <a:lnSpc>
                <a:spcPct val="90000"/>
              </a:lnSpc>
              <a:spcBef>
                <a:spcPts val="1000"/>
              </a:spcBef>
              <a:spcAft>
                <a:spcPts val="0"/>
              </a:spcAft>
              <a:buClr>
                <a:schemeClr val="dk2"/>
              </a:buClr>
              <a:buSzPts val="1800"/>
              <a:buNone/>
            </a:pPr>
            <a:endParaRPr dirty="0"/>
          </a:p>
          <a:p>
            <a:pPr marL="457200" lvl="0" indent="-342900" algn="l" rtl="0">
              <a:lnSpc>
                <a:spcPct val="90000"/>
              </a:lnSpc>
              <a:spcBef>
                <a:spcPts val="1000"/>
              </a:spcBef>
              <a:spcAft>
                <a:spcPts val="0"/>
              </a:spcAft>
              <a:buClr>
                <a:schemeClr val="dk2"/>
              </a:buClr>
              <a:buSzPts val="1800"/>
              <a:buChar char="•"/>
            </a:pPr>
            <a:r>
              <a:rPr lang="en-IE" dirty="0">
                <a:solidFill>
                  <a:schemeClr val="lt1"/>
                </a:solidFill>
                <a:latin typeface="Times New Roman"/>
                <a:ea typeface="Times New Roman"/>
                <a:cs typeface="Times New Roman"/>
                <a:sym typeface="Times New Roman"/>
              </a:rPr>
              <a:t>Times and Newsweek </a:t>
            </a:r>
            <a:r>
              <a:rPr lang="en-IE" dirty="0" smtClean="0">
                <a:solidFill>
                  <a:schemeClr val="lt1"/>
                </a:solidFill>
                <a:latin typeface="Times New Roman"/>
                <a:ea typeface="Times New Roman"/>
                <a:cs typeface="Times New Roman"/>
                <a:sym typeface="Times New Roman"/>
              </a:rPr>
              <a:t>magazines:</a:t>
            </a:r>
            <a:endParaRPr dirty="0"/>
          </a:p>
          <a:p>
            <a:pPr marL="114300" lvl="0" indent="0" algn="l" rtl="0">
              <a:lnSpc>
                <a:spcPct val="90000"/>
              </a:lnSpc>
              <a:spcBef>
                <a:spcPts val="1000"/>
              </a:spcBef>
              <a:spcAft>
                <a:spcPts val="0"/>
              </a:spcAft>
              <a:buSzPts val="1800"/>
              <a:buNone/>
            </a:pPr>
            <a:r>
              <a:rPr lang="en-IE" dirty="0">
                <a:solidFill>
                  <a:schemeClr val="lt1"/>
                </a:solidFill>
                <a:latin typeface="Times New Roman"/>
                <a:ea typeface="Times New Roman"/>
                <a:cs typeface="Times New Roman"/>
                <a:sym typeface="Times New Roman"/>
              </a:rPr>
              <a:t>The Times’ cover is a lot </a:t>
            </a:r>
            <a:r>
              <a:rPr lang="en-IE" dirty="0" smtClean="0">
                <a:solidFill>
                  <a:schemeClr val="lt1"/>
                </a:solidFill>
                <a:latin typeface="Times New Roman"/>
                <a:ea typeface="Times New Roman"/>
                <a:cs typeface="Times New Roman"/>
                <a:sym typeface="Times New Roman"/>
              </a:rPr>
              <a:t>darker </a:t>
            </a:r>
            <a:r>
              <a:rPr lang="en-IE" dirty="0">
                <a:solidFill>
                  <a:schemeClr val="lt1"/>
                </a:solidFill>
                <a:latin typeface="Times New Roman"/>
                <a:ea typeface="Times New Roman"/>
                <a:cs typeface="Times New Roman"/>
                <a:sym typeface="Times New Roman"/>
              </a:rPr>
              <a:t>and for that reason the magazine was accused of racism because </a:t>
            </a:r>
            <a:r>
              <a:rPr lang="en-IE" dirty="0" smtClean="0">
                <a:solidFill>
                  <a:schemeClr val="lt1"/>
                </a:solidFill>
                <a:latin typeface="Times New Roman"/>
                <a:ea typeface="Times New Roman"/>
                <a:cs typeface="Times New Roman"/>
                <a:sym typeface="Times New Roman"/>
              </a:rPr>
              <a:t>O.J’s </a:t>
            </a:r>
            <a:r>
              <a:rPr lang="en-IE" dirty="0">
                <a:solidFill>
                  <a:schemeClr val="lt1"/>
                </a:solidFill>
                <a:latin typeface="Times New Roman"/>
                <a:ea typeface="Times New Roman"/>
                <a:cs typeface="Times New Roman"/>
                <a:sym typeface="Times New Roman"/>
              </a:rPr>
              <a:t>skin was made darker.</a:t>
            </a:r>
            <a:endParaRPr dirty="0"/>
          </a:p>
          <a:p>
            <a:pPr marL="457200" lvl="0" indent="-228600" algn="l" rtl="0">
              <a:lnSpc>
                <a:spcPct val="90000"/>
              </a:lnSpc>
              <a:spcBef>
                <a:spcPts val="1000"/>
              </a:spcBef>
              <a:spcAft>
                <a:spcPts val="0"/>
              </a:spcAft>
              <a:buClr>
                <a:schemeClr val="dk2"/>
              </a:buClr>
              <a:buSzPts val="1800"/>
              <a:buNone/>
            </a:pPr>
            <a:endParaRPr dirty="0">
              <a:solidFill>
                <a:schemeClr val="lt1"/>
              </a:solidFill>
            </a:endParaRPr>
          </a:p>
        </p:txBody>
      </p:sp>
      <p:sp>
        <p:nvSpPr>
          <p:cNvPr id="180" name="Google Shape;180;p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IE"/>
              <a:t>8</a:t>
            </a:fld>
            <a:endParaRPr/>
          </a:p>
        </p:txBody>
      </p:sp>
      <p:sp>
        <p:nvSpPr>
          <p:cNvPr id="181" name="Google Shape;181;p14"/>
          <p:cNvSpPr txBox="1">
            <a:spLocks noGrp="1"/>
          </p:cNvSpPr>
          <p:nvPr>
            <p:ph type="ftr" idx="11"/>
          </p:nvPr>
        </p:nvSpPr>
        <p:spPr>
          <a:xfrm>
            <a:off x="838200" y="6356350"/>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IE" b="1">
                <a:solidFill>
                  <a:schemeClr val="accent1"/>
                </a:solidFill>
              </a:rPr>
              <a:t>F</a:t>
            </a:r>
            <a:r>
              <a:rPr lang="en-IE" b="1">
                <a:solidFill>
                  <a:schemeClr val="accent2"/>
                </a:solidFill>
              </a:rPr>
              <a:t>U</a:t>
            </a:r>
            <a:r>
              <a:rPr lang="en-IE" b="1">
                <a:solidFill>
                  <a:schemeClr val="accent3"/>
                </a:solidFill>
              </a:rPr>
              <a:t>S</a:t>
            </a:r>
            <a:r>
              <a:rPr lang="en-IE" b="1">
                <a:solidFill>
                  <a:schemeClr val="accent4"/>
                </a:solidFill>
              </a:rPr>
              <a:t>E</a:t>
            </a:r>
            <a:r>
              <a:rPr lang="en-IE"/>
              <a:t>  </a:t>
            </a:r>
            <a:r>
              <a:rPr lang="en-IE">
                <a:solidFill>
                  <a:schemeClr val="dk2"/>
                </a:solidFill>
              </a:rPr>
              <a:t>|  ANTI- BULLYING &amp; ONLINE SAFETY PROGRAMME</a:t>
            </a:r>
            <a:endParaRPr sz="900">
              <a:solidFill>
                <a:schemeClr val="dk2"/>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5"/>
          <p:cNvSpPr/>
          <p:nvPr/>
        </p:nvSpPr>
        <p:spPr>
          <a:xfrm>
            <a:off x="0" y="-136550"/>
            <a:ext cx="12192000" cy="6858000"/>
          </a:xfrm>
          <a:prstGeom prst="rect">
            <a:avLst/>
          </a:prstGeom>
          <a:gradFill>
            <a:gsLst>
              <a:gs pos="0">
                <a:schemeClr val="accent1"/>
              </a:gs>
              <a:gs pos="33000">
                <a:schemeClr val="accent2"/>
              </a:gs>
              <a:gs pos="67000">
                <a:schemeClr val="accent3"/>
              </a:gs>
              <a:gs pos="100000">
                <a:schemeClr val="accent4"/>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8" name="Google Shape;188;p1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1800"/>
              <a:buNone/>
            </a:pPr>
            <a:r>
              <a:rPr lang="en-IE" b="1">
                <a:solidFill>
                  <a:schemeClr val="lt1"/>
                </a:solidFill>
              </a:rPr>
              <a:t>Good editing</a:t>
            </a:r>
            <a:endParaRPr>
              <a:solidFill>
                <a:schemeClr val="lt1"/>
              </a:solidFill>
            </a:endParaRPr>
          </a:p>
        </p:txBody>
      </p:sp>
      <p:sp>
        <p:nvSpPr>
          <p:cNvPr id="189" name="Google Shape;189;p15"/>
          <p:cNvSpPr txBox="1">
            <a:spLocks noGrp="1"/>
          </p:cNvSpPr>
          <p:nvPr>
            <p:ph type="body" idx="1"/>
          </p:nvPr>
        </p:nvSpPr>
        <p:spPr>
          <a:xfrm>
            <a:off x="838200" y="1825625"/>
            <a:ext cx="9782908" cy="4232400"/>
          </a:xfrm>
          <a:prstGeom prst="rect">
            <a:avLst/>
          </a:prstGeom>
          <a:noFill/>
          <a:ln>
            <a:noFill/>
          </a:ln>
        </p:spPr>
        <p:txBody>
          <a:bodyPr spcFirstLastPara="1" wrap="square" lIns="91425" tIns="45700" rIns="91425" bIns="45700" anchor="t" anchorCtr="0">
            <a:noAutofit/>
          </a:bodyPr>
          <a:lstStyle/>
          <a:p>
            <a:pPr marL="457200" lvl="0" indent="-342900" algn="ctr" rtl="0">
              <a:lnSpc>
                <a:spcPct val="90000"/>
              </a:lnSpc>
              <a:spcBef>
                <a:spcPts val="1000"/>
              </a:spcBef>
              <a:spcAft>
                <a:spcPts val="0"/>
              </a:spcAft>
              <a:buSzPts val="1800"/>
              <a:buChar char="•"/>
            </a:pPr>
            <a:r>
              <a:rPr lang="en-IE" b="1" dirty="0">
                <a:solidFill>
                  <a:schemeClr val="lt1"/>
                </a:solidFill>
              </a:rPr>
              <a:t>Your choices make the </a:t>
            </a:r>
            <a:r>
              <a:rPr lang="en-IE" b="1" dirty="0" smtClean="0">
                <a:solidFill>
                  <a:schemeClr val="lt1"/>
                </a:solidFill>
              </a:rPr>
              <a:t>difference</a:t>
            </a:r>
            <a:r>
              <a:rPr lang="en-IE" b="1" dirty="0">
                <a:solidFill>
                  <a:schemeClr val="lt1"/>
                </a:solidFill>
              </a:rPr>
              <a:t> </a:t>
            </a:r>
            <a:endParaRPr b="1" dirty="0">
              <a:solidFill>
                <a:schemeClr val="lt1"/>
              </a:solidFill>
            </a:endParaRPr>
          </a:p>
          <a:p>
            <a:pPr marL="114300" lvl="0" indent="0" algn="ctr" rtl="0">
              <a:lnSpc>
                <a:spcPct val="90000"/>
              </a:lnSpc>
              <a:spcBef>
                <a:spcPts val="1000"/>
              </a:spcBef>
              <a:spcAft>
                <a:spcPts val="0"/>
              </a:spcAft>
              <a:buSzPts val="1800"/>
              <a:buNone/>
            </a:pPr>
            <a:endParaRPr dirty="0">
              <a:solidFill>
                <a:schemeClr val="lt1"/>
              </a:solidFill>
            </a:endParaRPr>
          </a:p>
          <a:p>
            <a:pPr marL="457200" lvl="0" indent="-342900" algn="ctr" rtl="0">
              <a:lnSpc>
                <a:spcPct val="90000"/>
              </a:lnSpc>
              <a:spcBef>
                <a:spcPts val="1000"/>
              </a:spcBef>
              <a:spcAft>
                <a:spcPts val="0"/>
              </a:spcAft>
              <a:buSzPts val="1800"/>
              <a:buChar char="•"/>
            </a:pPr>
            <a:r>
              <a:rPr lang="en-IE" b="1" dirty="0">
                <a:solidFill>
                  <a:schemeClr val="lt1"/>
                </a:solidFill>
              </a:rPr>
              <a:t>Words and images can </a:t>
            </a:r>
            <a:r>
              <a:rPr lang="en-IE" b="1" dirty="0" smtClean="0">
                <a:solidFill>
                  <a:schemeClr val="lt1"/>
                </a:solidFill>
              </a:rPr>
              <a:t>harm</a:t>
            </a:r>
            <a:endParaRPr dirty="0"/>
          </a:p>
          <a:p>
            <a:pPr marL="114300" lvl="0" indent="0" algn="ctr" rtl="0">
              <a:lnSpc>
                <a:spcPct val="90000"/>
              </a:lnSpc>
              <a:spcBef>
                <a:spcPts val="1000"/>
              </a:spcBef>
              <a:spcAft>
                <a:spcPts val="0"/>
              </a:spcAft>
              <a:buSzPts val="1800"/>
              <a:buNone/>
            </a:pPr>
            <a:endParaRPr dirty="0">
              <a:solidFill>
                <a:schemeClr val="lt1"/>
              </a:solidFill>
            </a:endParaRPr>
          </a:p>
          <a:p>
            <a:pPr marL="457200" lvl="0" indent="-342900" algn="ctr" rtl="0">
              <a:lnSpc>
                <a:spcPct val="90000"/>
              </a:lnSpc>
              <a:spcBef>
                <a:spcPts val="1000"/>
              </a:spcBef>
              <a:spcAft>
                <a:spcPts val="0"/>
              </a:spcAft>
              <a:buSzPts val="1800"/>
              <a:buChar char="•"/>
            </a:pPr>
            <a:r>
              <a:rPr lang="en-IE" b="1" dirty="0">
                <a:solidFill>
                  <a:schemeClr val="lt1"/>
                </a:solidFill>
              </a:rPr>
              <a:t>Choose wisely how you are going to tell a story and protect yourself and the people around you.</a:t>
            </a:r>
            <a:endParaRPr dirty="0">
              <a:solidFill>
                <a:schemeClr val="lt1"/>
              </a:solidFill>
            </a:endParaRPr>
          </a:p>
          <a:p>
            <a:pPr marL="114300" lvl="0" indent="0" algn="ctr" rtl="0">
              <a:lnSpc>
                <a:spcPct val="90000"/>
              </a:lnSpc>
              <a:spcBef>
                <a:spcPts val="1000"/>
              </a:spcBef>
              <a:spcAft>
                <a:spcPts val="0"/>
              </a:spcAft>
              <a:buSzPts val="1800"/>
              <a:buNone/>
            </a:pPr>
            <a:r>
              <a:rPr lang="en-IE" dirty="0">
                <a:solidFill>
                  <a:schemeClr val="lt1"/>
                </a:solidFill>
              </a:rPr>
              <a:t/>
            </a:r>
            <a:br>
              <a:rPr lang="en-IE" dirty="0">
                <a:solidFill>
                  <a:schemeClr val="lt1"/>
                </a:solidFill>
              </a:rPr>
            </a:br>
            <a:endParaRPr dirty="0">
              <a:solidFill>
                <a:schemeClr val="lt1"/>
              </a:solidFill>
            </a:endParaRPr>
          </a:p>
        </p:txBody>
      </p:sp>
      <p:sp>
        <p:nvSpPr>
          <p:cNvPr id="190" name="Google Shape;190;p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IE"/>
              <a:t>9</a:t>
            </a:fld>
            <a:endParaRPr/>
          </a:p>
        </p:txBody>
      </p:sp>
      <p:sp>
        <p:nvSpPr>
          <p:cNvPr id="191" name="Google Shape;191;p15"/>
          <p:cNvSpPr txBox="1">
            <a:spLocks noGrp="1"/>
          </p:cNvSpPr>
          <p:nvPr>
            <p:ph type="ftr" idx="11"/>
          </p:nvPr>
        </p:nvSpPr>
        <p:spPr>
          <a:xfrm>
            <a:off x="838200" y="6356350"/>
            <a:ext cx="4114800" cy="3651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IE" b="1">
                <a:solidFill>
                  <a:schemeClr val="accent1"/>
                </a:solidFill>
              </a:rPr>
              <a:t>F</a:t>
            </a:r>
            <a:r>
              <a:rPr lang="en-IE" b="1">
                <a:solidFill>
                  <a:schemeClr val="accent2"/>
                </a:solidFill>
              </a:rPr>
              <a:t>U</a:t>
            </a:r>
            <a:r>
              <a:rPr lang="en-IE" b="1">
                <a:solidFill>
                  <a:schemeClr val="accent3"/>
                </a:solidFill>
              </a:rPr>
              <a:t>S</a:t>
            </a:r>
            <a:r>
              <a:rPr lang="en-IE" b="1">
                <a:solidFill>
                  <a:schemeClr val="accent4"/>
                </a:solidFill>
              </a:rPr>
              <a:t>E</a:t>
            </a:r>
            <a:r>
              <a:rPr lang="en-IE"/>
              <a:t>  </a:t>
            </a:r>
            <a:r>
              <a:rPr lang="en-IE">
                <a:solidFill>
                  <a:schemeClr val="dk2"/>
                </a:solidFill>
              </a:rPr>
              <a:t>|  ANTI- BULLYING &amp; ONLINE SAFETY PROGRAMME</a:t>
            </a:r>
            <a:endParaRPr sz="900">
              <a:solidFill>
                <a:schemeClr val="dk2"/>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Light Background">
  <a:themeElements>
    <a:clrScheme name="FUSE">
      <a:dk1>
        <a:srgbClr val="1A1918"/>
      </a:dk1>
      <a:lt1>
        <a:srgbClr val="FFFFFF"/>
      </a:lt1>
      <a:dk2>
        <a:srgbClr val="4C4D4C"/>
      </a:dk2>
      <a:lt2>
        <a:srgbClr val="CACBCA"/>
      </a:lt2>
      <a:accent1>
        <a:srgbClr val="99459A"/>
      </a:accent1>
      <a:accent2>
        <a:srgbClr val="DB156F"/>
      </a:accent2>
      <a:accent3>
        <a:srgbClr val="ED1C27"/>
      </a:accent3>
      <a:accent4>
        <a:srgbClr val="FFC000"/>
      </a:accent4>
      <a:accent5>
        <a:srgbClr val="813483"/>
      </a:accent5>
      <a:accent6>
        <a:srgbClr val="B11F61"/>
      </a:accent6>
      <a:hlink>
        <a:srgbClr val="A71C28"/>
      </a:hlink>
      <a:folHlink>
        <a:srgbClr val="D88F4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ight Background">
  <a:themeElements>
    <a:clrScheme name="FUSE">
      <a:dk1>
        <a:srgbClr val="1A1918"/>
      </a:dk1>
      <a:lt1>
        <a:srgbClr val="FFFFFF"/>
      </a:lt1>
      <a:dk2>
        <a:srgbClr val="4C4D4C"/>
      </a:dk2>
      <a:lt2>
        <a:srgbClr val="CACBCA"/>
      </a:lt2>
      <a:accent1>
        <a:srgbClr val="99459A"/>
      </a:accent1>
      <a:accent2>
        <a:srgbClr val="DB156F"/>
      </a:accent2>
      <a:accent3>
        <a:srgbClr val="ED1C27"/>
      </a:accent3>
      <a:accent4>
        <a:srgbClr val="FFC000"/>
      </a:accent4>
      <a:accent5>
        <a:srgbClr val="813483"/>
      </a:accent5>
      <a:accent6>
        <a:srgbClr val="B11F61"/>
      </a:accent6>
      <a:hlink>
        <a:srgbClr val="A71C28"/>
      </a:hlink>
      <a:folHlink>
        <a:srgbClr val="D88F4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TotalTime>
  <Words>1433</Words>
  <Application>Microsoft Office PowerPoint</Application>
  <PresentationFormat>Widescreen</PresentationFormat>
  <Paragraphs>130</Paragraphs>
  <Slides>13</Slides>
  <Notes>13</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13</vt:i4>
      </vt:variant>
    </vt:vector>
  </HeadingPairs>
  <TitlesOfParts>
    <vt:vector size="19" baseType="lpstr">
      <vt:lpstr>Calibri</vt:lpstr>
      <vt:lpstr>Arial</vt:lpstr>
      <vt:lpstr>Times New Roman</vt:lpstr>
      <vt:lpstr>Arial Black</vt:lpstr>
      <vt:lpstr>Light Background</vt:lpstr>
      <vt:lpstr>Light Background</vt:lpstr>
      <vt:lpstr>PowerPoint Presentation</vt:lpstr>
      <vt:lpstr>WHAT HAVE WE  LEARNED SO FAR?</vt:lpstr>
      <vt:lpstr>PowerPoint Presentation</vt:lpstr>
      <vt:lpstr>Playing with cards</vt:lpstr>
      <vt:lpstr>We are editing all the time</vt:lpstr>
      <vt:lpstr>Bad Editing</vt:lpstr>
      <vt:lpstr>Bad Editing</vt:lpstr>
      <vt:lpstr>Bad Editing</vt:lpstr>
      <vt:lpstr>Good editing</vt:lpstr>
      <vt:lpstr>Things to consider…</vt:lpstr>
      <vt:lpstr>Reflection activity </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Colm Canning</dc:creator>
  <cp:lastModifiedBy>Angela Kinahan</cp:lastModifiedBy>
  <cp:revision>7</cp:revision>
  <dcterms:modified xsi:type="dcterms:W3CDTF">2022-07-22T10:26:05Z</dcterms:modified>
</cp:coreProperties>
</file>