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6" r:id="rId2"/>
  </p:sldMasterIdLst>
  <p:notesMasterIdLst>
    <p:notesMasterId r:id="rId2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12192000" cy="6858000"/>
  <p:notesSz cx="6858000" cy="9144000"/>
  <p:embeddedFontLst>
    <p:embeddedFont>
      <p:font typeface="Arial Black" panose="020B0A04020102020204" pitchFamily="34" charset="0"/>
      <p:regular r:id="rId25"/>
      <p:bold r:id="rId26"/>
    </p:embeddedFont>
    <p:embeddedFont>
      <p:font typeface="Calibri" panose="020F050202020403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jMfHiJ1oH3lGZNa2dPbWWL8Fcxf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EF847D5-6F36-4A80-BB26-B499618DA923}">
  <a:tblStyle styleId="{7EF847D5-6F36-4A80-BB26-B499618DA923}"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FE8EF"/>
          </a:solidFill>
        </a:fill>
      </a:tcStyle>
    </a:wholeTbl>
    <a:band1H>
      <a:tcTxStyle b="off" i="off"/>
      <a:tcStyle>
        <a:tcBdr/>
        <a:fill>
          <a:solidFill>
            <a:srgbClr val="DDCEDD"/>
          </a:solidFill>
        </a:fill>
      </a:tcStyle>
    </a:band1H>
    <a:band2H>
      <a:tcTxStyle b="off" i="off"/>
      <a:tcStyle>
        <a:tcBdr/>
      </a:tcStyle>
    </a:band2H>
    <a:band1V>
      <a:tcTxStyle b="off" i="off"/>
      <a:tcStyle>
        <a:tcBdr/>
        <a:fill>
          <a:solidFill>
            <a:srgbClr val="DDCEDD"/>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2674" autoAdjust="0"/>
  </p:normalViewPr>
  <p:slideViewPr>
    <p:cSldViewPr snapToGrid="0">
      <p:cViewPr varScale="1">
        <p:scale>
          <a:sx n="49" d="100"/>
          <a:sy n="49" d="100"/>
        </p:scale>
        <p:origin x="2916"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slide" Target="slides/slide17.xml"/><Relationship Id="rId31"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I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IE" dirty="0" smtClean="0"/>
              <a:t>Students are divided into groups of 3 or 4. Each group will choose a team name and a team lead, who will be responsible for liaising with the teacher and members of other groups during practical activities.</a:t>
            </a:r>
          </a:p>
          <a:p>
            <a:pPr marL="0" lvl="0" indent="0" algn="l" rtl="0">
              <a:lnSpc>
                <a:spcPct val="100000"/>
              </a:lnSpc>
              <a:spcBef>
                <a:spcPts val="0"/>
              </a:spcBef>
              <a:spcAft>
                <a:spcPts val="0"/>
              </a:spcAft>
              <a:buSzPts val="1400"/>
              <a:buNone/>
            </a:pPr>
            <a:r>
              <a:rPr lang="en-IE" dirty="0" smtClean="0"/>
              <a:t>They will be provided with a white sheet and pens.</a:t>
            </a:r>
            <a:endParaRPr dirty="0"/>
          </a:p>
        </p:txBody>
      </p:sp>
      <p:sp>
        <p:nvSpPr>
          <p:cNvPr id="97" name="Google Shape;9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400"/>
              <a:buFont typeface="Arial"/>
              <a:buNone/>
            </a:pPr>
            <a:r>
              <a:rPr lang="en-IE" sz="1100" b="0" i="0" u="none" strike="noStrike" cap="none" dirty="0">
                <a:solidFill>
                  <a:schemeClr val="dk1"/>
                </a:solidFill>
                <a:latin typeface="Calibri"/>
                <a:ea typeface="Calibri"/>
                <a:cs typeface="Calibri"/>
                <a:sym typeface="Calibri"/>
              </a:rPr>
              <a:t>The teacher will then reveal the fourth picture – traffic lights – and ask students what that means. They will say the red dot in this case means STOP.</a:t>
            </a:r>
            <a:endParaRPr sz="1100" b="0" dirty="0"/>
          </a:p>
          <a:p>
            <a:pPr marL="457200" lvl="0" indent="-228600" algn="just" rtl="0">
              <a:lnSpc>
                <a:spcPct val="100000"/>
              </a:lnSpc>
              <a:spcBef>
                <a:spcPts val="0"/>
              </a:spcBef>
              <a:spcAft>
                <a:spcPts val="0"/>
              </a:spcAft>
              <a:buSzPts val="1400"/>
              <a:buNone/>
            </a:pPr>
            <a:endParaRPr sz="1100" dirty="0"/>
          </a:p>
        </p:txBody>
      </p:sp>
      <p:sp>
        <p:nvSpPr>
          <p:cNvPr id="182" name="Google Shape;182;p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IE" sz="1100" b="0" dirty="0" smtClean="0"/>
              <a:t>The teacher will then explain that information also depends on the context in which it is used. Even though students knew what a skull with crossed bones and a red dot represents, the true meaning was</a:t>
            </a:r>
          </a:p>
          <a:p>
            <a:pPr marL="457200" marR="0" lvl="0" indent="-228600" algn="l" rtl="0">
              <a:lnSpc>
                <a:spcPct val="100000"/>
              </a:lnSpc>
              <a:spcBef>
                <a:spcPts val="0"/>
              </a:spcBef>
              <a:spcAft>
                <a:spcPts val="0"/>
              </a:spcAft>
              <a:buClr>
                <a:srgbClr val="000000"/>
              </a:buClr>
              <a:buSzPts val="1400"/>
              <a:buFont typeface="Arial"/>
              <a:buNone/>
            </a:pPr>
            <a:r>
              <a:rPr lang="en-IE" sz="1100" b="0" dirty="0" smtClean="0"/>
              <a:t>revealed when the information was put into a specific context. So the INTERPRETATION of information is also dependent on the context, as meanings can vary according to different contexts.</a:t>
            </a:r>
            <a:endParaRPr sz="1100" dirty="0"/>
          </a:p>
        </p:txBody>
      </p:sp>
      <p:sp>
        <p:nvSpPr>
          <p:cNvPr id="191" name="Google Shape;191;p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IE" sz="1100" b="0" dirty="0"/>
              <a:t/>
            </a:r>
            <a:br>
              <a:rPr lang="en-IE" sz="1100" b="0" dirty="0"/>
            </a:br>
            <a:r>
              <a:rPr lang="en-IE" sz="1100" b="0" dirty="0" smtClean="0"/>
              <a:t>This slide concludes the first part. Teachers can use some of the notes on the white board to engage students in the wrap up.</a:t>
            </a:r>
            <a:endParaRPr sz="1100" dirty="0"/>
          </a:p>
        </p:txBody>
      </p:sp>
      <p:sp>
        <p:nvSpPr>
          <p:cNvPr id="201" name="Google Shape;201;p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IE" sz="1100" b="0" i="0" u="none" strike="noStrike" cap="none" dirty="0" smtClean="0">
                <a:solidFill>
                  <a:schemeClr val="dk1"/>
                </a:solidFill>
                <a:latin typeface="Calibri"/>
                <a:ea typeface="Calibri"/>
                <a:cs typeface="Calibri"/>
                <a:sym typeface="Calibri"/>
              </a:rPr>
              <a:t>Teacher will tell students that there are many different types of information. </a:t>
            </a:r>
          </a:p>
          <a:p>
            <a:pPr marL="0" lvl="0" indent="0" algn="l" rtl="0">
              <a:lnSpc>
                <a:spcPct val="100000"/>
              </a:lnSpc>
              <a:spcBef>
                <a:spcPts val="0"/>
              </a:spcBef>
              <a:spcAft>
                <a:spcPts val="0"/>
              </a:spcAft>
              <a:buSzPts val="1400"/>
              <a:buNone/>
            </a:pPr>
            <a:r>
              <a:rPr lang="en-IE" sz="1100" b="0" i="0" u="none" strike="noStrike" cap="none" dirty="0" smtClean="0">
                <a:solidFill>
                  <a:schemeClr val="dk1"/>
                </a:solidFill>
                <a:latin typeface="Calibri"/>
                <a:ea typeface="Calibri"/>
                <a:cs typeface="Calibri"/>
                <a:sym typeface="Calibri"/>
              </a:rPr>
              <a:t>Three such types are displayed</a:t>
            </a:r>
          </a:p>
          <a:p>
            <a:pPr marL="0" lvl="0" indent="0" algn="l" rtl="0">
              <a:lnSpc>
                <a:spcPct val="100000"/>
              </a:lnSpc>
              <a:spcBef>
                <a:spcPts val="0"/>
              </a:spcBef>
              <a:spcAft>
                <a:spcPts val="0"/>
              </a:spcAft>
              <a:buSzPts val="1400"/>
              <a:buNone/>
            </a:pPr>
            <a:r>
              <a:rPr lang="en-IE" sz="1100" b="0" i="0" u="none" strike="noStrike" cap="none" dirty="0" smtClean="0">
                <a:solidFill>
                  <a:schemeClr val="dk1"/>
                </a:solidFill>
                <a:latin typeface="Calibri"/>
                <a:ea typeface="Calibri"/>
                <a:cs typeface="Calibri"/>
                <a:sym typeface="Calibri"/>
              </a:rPr>
              <a:t>on the screen:</a:t>
            </a:r>
          </a:p>
          <a:p>
            <a:pPr marL="0" lvl="0" indent="0" algn="l" rtl="0">
              <a:lnSpc>
                <a:spcPct val="100000"/>
              </a:lnSpc>
              <a:spcBef>
                <a:spcPts val="0"/>
              </a:spcBef>
              <a:spcAft>
                <a:spcPts val="0"/>
              </a:spcAft>
              <a:buSzPts val="1400"/>
              <a:buNone/>
            </a:pPr>
            <a:r>
              <a:rPr lang="en-IE" sz="1100" b="0" i="0" u="none" strike="noStrike" cap="none" dirty="0" smtClean="0">
                <a:solidFill>
                  <a:schemeClr val="dk1"/>
                </a:solidFill>
                <a:latin typeface="Calibri"/>
                <a:ea typeface="Calibri"/>
                <a:cs typeface="Calibri"/>
                <a:sym typeface="Calibri"/>
              </a:rPr>
              <a:t>» Controversial Information</a:t>
            </a:r>
          </a:p>
          <a:p>
            <a:pPr marL="0" lvl="0" indent="0" algn="l" rtl="0">
              <a:lnSpc>
                <a:spcPct val="100000"/>
              </a:lnSpc>
              <a:spcBef>
                <a:spcPts val="0"/>
              </a:spcBef>
              <a:spcAft>
                <a:spcPts val="0"/>
              </a:spcAft>
              <a:buSzPts val="1400"/>
              <a:buNone/>
            </a:pPr>
            <a:r>
              <a:rPr lang="en-IE" sz="1100" b="0" i="0" u="none" strike="noStrike" cap="none" dirty="0" smtClean="0">
                <a:solidFill>
                  <a:schemeClr val="dk1"/>
                </a:solidFill>
                <a:latin typeface="Calibri"/>
                <a:ea typeface="Calibri"/>
                <a:cs typeface="Calibri"/>
                <a:sym typeface="Calibri"/>
              </a:rPr>
              <a:t>» False information</a:t>
            </a:r>
          </a:p>
          <a:p>
            <a:pPr marL="0" lvl="0" indent="0" algn="l" rtl="0">
              <a:lnSpc>
                <a:spcPct val="100000"/>
              </a:lnSpc>
              <a:spcBef>
                <a:spcPts val="0"/>
              </a:spcBef>
              <a:spcAft>
                <a:spcPts val="0"/>
              </a:spcAft>
              <a:buSzPts val="1400"/>
              <a:buNone/>
            </a:pPr>
            <a:r>
              <a:rPr lang="en-IE" sz="1100" b="0" i="0" u="none" strike="noStrike" cap="none" dirty="0" smtClean="0">
                <a:solidFill>
                  <a:schemeClr val="dk1"/>
                </a:solidFill>
                <a:latin typeface="Calibri"/>
                <a:ea typeface="Calibri"/>
                <a:cs typeface="Calibri"/>
                <a:sym typeface="Calibri"/>
              </a:rPr>
              <a:t>» Bullshit information (careless information)</a:t>
            </a:r>
          </a:p>
          <a:p>
            <a:pPr marL="0" lvl="0" indent="0" algn="l" rtl="0">
              <a:lnSpc>
                <a:spcPct val="100000"/>
              </a:lnSpc>
              <a:spcBef>
                <a:spcPts val="0"/>
              </a:spcBef>
              <a:spcAft>
                <a:spcPts val="0"/>
              </a:spcAft>
              <a:buSzPts val="1400"/>
              <a:buNone/>
            </a:pPr>
            <a:endParaRPr lang="en-IE" sz="1100" b="0" i="0" u="none" strike="noStrike" cap="none" dirty="0" smtClean="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IE" sz="1100" b="0" i="0" u="none" strike="noStrike" cap="none" dirty="0" smtClean="0">
                <a:solidFill>
                  <a:schemeClr val="dk1"/>
                </a:solidFill>
                <a:latin typeface="Calibri"/>
                <a:ea typeface="Calibri"/>
                <a:cs typeface="Calibri"/>
                <a:sym typeface="Calibri"/>
              </a:rPr>
              <a:t>The teacher will ask students to discuss in their groups and come up with definitions for these three types of information. </a:t>
            </a:r>
          </a:p>
          <a:p>
            <a:pPr marL="0" lvl="0" indent="0" algn="l" rtl="0">
              <a:lnSpc>
                <a:spcPct val="100000"/>
              </a:lnSpc>
              <a:spcBef>
                <a:spcPts val="0"/>
              </a:spcBef>
              <a:spcAft>
                <a:spcPts val="0"/>
              </a:spcAft>
              <a:buSzPts val="1400"/>
              <a:buNone/>
            </a:pPr>
            <a:r>
              <a:rPr lang="en-IE" sz="1100" b="0" i="0" u="none" strike="noStrike" cap="none" dirty="0" smtClean="0">
                <a:solidFill>
                  <a:schemeClr val="dk1"/>
                </a:solidFill>
                <a:latin typeface="Calibri"/>
                <a:ea typeface="Calibri"/>
                <a:cs typeface="Calibri"/>
                <a:sym typeface="Calibri"/>
              </a:rPr>
              <a:t>The teacher asks the groups to read out some of their ideas and put them up on a white board. </a:t>
            </a:r>
          </a:p>
          <a:p>
            <a:pPr marL="0" lvl="0" indent="0" algn="l" rtl="0">
              <a:lnSpc>
                <a:spcPct val="100000"/>
              </a:lnSpc>
              <a:spcBef>
                <a:spcPts val="0"/>
              </a:spcBef>
              <a:spcAft>
                <a:spcPts val="0"/>
              </a:spcAft>
              <a:buSzPts val="1400"/>
              <a:buNone/>
            </a:pPr>
            <a:r>
              <a:rPr lang="en-IE" sz="1100" b="0" i="0" u="none" strike="noStrike" cap="none" dirty="0" smtClean="0">
                <a:solidFill>
                  <a:schemeClr val="dk1"/>
                </a:solidFill>
                <a:latin typeface="Calibri"/>
                <a:ea typeface="Calibri"/>
                <a:cs typeface="Calibri"/>
                <a:sym typeface="Calibri"/>
              </a:rPr>
              <a:t>Usually, students know how to explain what controversial and false information is, but they struggle to guess what bullshit information is – the term bullshit information can be replaced by careless</a:t>
            </a:r>
          </a:p>
          <a:p>
            <a:pPr marL="0" lvl="0" indent="0" algn="l" rtl="0">
              <a:lnSpc>
                <a:spcPct val="100000"/>
              </a:lnSpc>
              <a:spcBef>
                <a:spcPts val="0"/>
              </a:spcBef>
              <a:spcAft>
                <a:spcPts val="0"/>
              </a:spcAft>
              <a:buSzPts val="1400"/>
              <a:buNone/>
            </a:pPr>
            <a:r>
              <a:rPr lang="en-IE" sz="1100" b="0" i="0" u="none" strike="noStrike" cap="none" dirty="0" smtClean="0">
                <a:solidFill>
                  <a:schemeClr val="dk1"/>
                </a:solidFill>
                <a:latin typeface="Calibri"/>
                <a:ea typeface="Calibri"/>
                <a:cs typeface="Calibri"/>
                <a:sym typeface="Calibri"/>
              </a:rPr>
              <a:t>information if the teacher finds it more appropriate.</a:t>
            </a:r>
            <a:endParaRPr sz="1100" b="0" i="0" u="none" strike="noStrike" cap="none" dirty="0">
              <a:solidFill>
                <a:schemeClr val="dk1"/>
              </a:solidFill>
              <a:latin typeface="Calibri"/>
              <a:ea typeface="Calibri"/>
              <a:cs typeface="Calibri"/>
              <a:sym typeface="Calibri"/>
            </a:endParaRPr>
          </a:p>
        </p:txBody>
      </p:sp>
      <p:sp>
        <p:nvSpPr>
          <p:cNvPr id="211" name="Google Shape;211;p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lang="en-IE" sz="1100" b="0" dirty="0" smtClean="0"/>
          </a:p>
          <a:p>
            <a:pPr marL="457200" marR="0" lvl="0" indent="-228600" algn="l" rtl="0">
              <a:lnSpc>
                <a:spcPct val="100000"/>
              </a:lnSpc>
              <a:spcBef>
                <a:spcPts val="0"/>
              </a:spcBef>
              <a:spcAft>
                <a:spcPts val="0"/>
              </a:spcAft>
              <a:buClr>
                <a:srgbClr val="000000"/>
              </a:buClr>
              <a:buSzPts val="1400"/>
              <a:buFont typeface="Arial"/>
              <a:buNone/>
            </a:pPr>
            <a:r>
              <a:rPr lang="en-IE" sz="1100" b="0" dirty="0" smtClean="0"/>
              <a:t>» Controversial Information: information that is debatable, that is subject to dispute and disagreement</a:t>
            </a:r>
            <a:r>
              <a:rPr lang="en-IE" sz="1100" b="0" dirty="0" smtClean="0"/>
              <a:t>.</a:t>
            </a:r>
          </a:p>
          <a:p>
            <a:pPr marL="457200" marR="0" lvl="0" indent="-228600" algn="l" rtl="0">
              <a:lnSpc>
                <a:spcPct val="100000"/>
              </a:lnSpc>
              <a:spcBef>
                <a:spcPts val="0"/>
              </a:spcBef>
              <a:spcAft>
                <a:spcPts val="0"/>
              </a:spcAft>
              <a:buClr>
                <a:srgbClr val="000000"/>
              </a:buClr>
              <a:buSzPts val="1400"/>
              <a:buFont typeface="Arial"/>
              <a:buNone/>
            </a:pPr>
            <a:endParaRPr lang="en-IE" sz="1100" b="0" dirty="0" smtClean="0"/>
          </a:p>
          <a:p>
            <a:pPr marL="457200" marR="0" lvl="0" indent="-228600" algn="l" rtl="0">
              <a:lnSpc>
                <a:spcPct val="100000"/>
              </a:lnSpc>
              <a:spcBef>
                <a:spcPts val="0"/>
              </a:spcBef>
              <a:spcAft>
                <a:spcPts val="0"/>
              </a:spcAft>
              <a:buClr>
                <a:srgbClr val="000000"/>
              </a:buClr>
              <a:buSzPts val="1400"/>
              <a:buFont typeface="Arial"/>
              <a:buNone/>
            </a:pPr>
            <a:r>
              <a:rPr lang="en-IE" sz="1100" b="0" dirty="0" smtClean="0"/>
              <a:t>» False information: information that is not based on facts or evidence; it is simply not true</a:t>
            </a:r>
            <a:r>
              <a:rPr lang="en-IE" sz="1100" b="0" dirty="0" smtClean="0"/>
              <a:t>.</a:t>
            </a:r>
          </a:p>
          <a:p>
            <a:pPr marL="457200" marR="0" lvl="0" indent="-228600" algn="l" rtl="0">
              <a:lnSpc>
                <a:spcPct val="100000"/>
              </a:lnSpc>
              <a:spcBef>
                <a:spcPts val="0"/>
              </a:spcBef>
              <a:spcAft>
                <a:spcPts val="0"/>
              </a:spcAft>
              <a:buClr>
                <a:srgbClr val="000000"/>
              </a:buClr>
              <a:buSzPts val="1400"/>
              <a:buFont typeface="Arial"/>
              <a:buNone/>
            </a:pPr>
            <a:endParaRPr lang="en-IE" sz="1100" b="0" dirty="0" smtClean="0"/>
          </a:p>
          <a:p>
            <a:pPr marL="457200" marR="0" lvl="0" indent="-228600" algn="l" rtl="0">
              <a:lnSpc>
                <a:spcPct val="100000"/>
              </a:lnSpc>
              <a:spcBef>
                <a:spcPts val="0"/>
              </a:spcBef>
              <a:spcAft>
                <a:spcPts val="0"/>
              </a:spcAft>
              <a:buClr>
                <a:srgbClr val="000000"/>
              </a:buClr>
              <a:buSzPts val="1400"/>
              <a:buFont typeface="Arial"/>
              <a:buNone/>
            </a:pPr>
            <a:r>
              <a:rPr lang="en-IE" sz="1100" b="0" dirty="0" smtClean="0"/>
              <a:t>» Bullshit information: information that is used without proper care or consideration. </a:t>
            </a:r>
            <a:endParaRPr lang="en-IE" sz="1100" b="0" dirty="0" smtClean="0"/>
          </a:p>
          <a:p>
            <a:pPr marL="457200" marR="0" lvl="0" indent="-228600" algn="l" rtl="0">
              <a:lnSpc>
                <a:spcPct val="100000"/>
              </a:lnSpc>
              <a:spcBef>
                <a:spcPts val="0"/>
              </a:spcBef>
              <a:spcAft>
                <a:spcPts val="0"/>
              </a:spcAft>
              <a:buClr>
                <a:srgbClr val="000000"/>
              </a:buClr>
              <a:buSzPts val="1400"/>
              <a:buFont typeface="Arial"/>
              <a:buNone/>
            </a:pPr>
            <a:r>
              <a:rPr lang="en-IE" sz="1100" b="0" dirty="0" smtClean="0"/>
              <a:t>The </a:t>
            </a:r>
            <a:r>
              <a:rPr lang="en-IE" sz="1100" b="0" dirty="0" err="1" smtClean="0"/>
              <a:t>bullshitter</a:t>
            </a:r>
            <a:r>
              <a:rPr lang="en-IE" sz="1100" b="0" dirty="0" smtClean="0"/>
              <a:t> doesn’t care if what they say is true or false, if it is accurate or inaccurate; the important thing for the </a:t>
            </a:r>
            <a:r>
              <a:rPr lang="en-IE" sz="1100" b="0" dirty="0" err="1" smtClean="0"/>
              <a:t>bullshitter</a:t>
            </a:r>
            <a:r>
              <a:rPr lang="en-IE" sz="1100" b="0" dirty="0" smtClean="0"/>
              <a:t> is to participate in the conversation and, in some cases, persuade the listener.</a:t>
            </a:r>
            <a:r>
              <a:rPr lang="en-IE" sz="1100" b="0" dirty="0"/>
              <a:t/>
            </a:r>
            <a:br>
              <a:rPr lang="en-IE" sz="1100" b="0" dirty="0"/>
            </a:br>
            <a:endParaRPr sz="1100" dirty="0"/>
          </a:p>
        </p:txBody>
      </p:sp>
      <p:sp>
        <p:nvSpPr>
          <p:cNvPr id="221" name="Google Shape;221;p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IE" sz="1100" b="0" i="0" u="none" strike="noStrike" cap="none" dirty="0" smtClean="0">
                <a:solidFill>
                  <a:schemeClr val="dk1"/>
                </a:solidFill>
                <a:latin typeface="Calibri"/>
                <a:ea typeface="Calibri"/>
                <a:cs typeface="Calibri"/>
                <a:sym typeface="Calibri"/>
              </a:rPr>
              <a:t>The teacher will ask </a:t>
            </a:r>
            <a:r>
              <a:rPr lang="en-IE" sz="1100" b="0" i="0" u="none" strike="noStrike" cap="none" dirty="0">
                <a:solidFill>
                  <a:schemeClr val="dk1"/>
                </a:solidFill>
                <a:latin typeface="Calibri"/>
                <a:ea typeface="Calibri"/>
                <a:cs typeface="Calibri"/>
                <a:sym typeface="Calibri"/>
              </a:rPr>
              <a:t>students if they are </a:t>
            </a:r>
            <a:r>
              <a:rPr lang="en-IE" sz="1100" b="0" i="0" u="none" strike="noStrike" cap="none" dirty="0" err="1" smtClean="0">
                <a:solidFill>
                  <a:schemeClr val="dk1"/>
                </a:solidFill>
                <a:latin typeface="Calibri"/>
                <a:ea typeface="Calibri"/>
                <a:cs typeface="Calibri"/>
                <a:sym typeface="Calibri"/>
              </a:rPr>
              <a:t>bullshitters</a:t>
            </a:r>
            <a:r>
              <a:rPr lang="en-IE" sz="1100" b="0" i="0" u="none" strike="noStrike" cap="none" dirty="0">
                <a:solidFill>
                  <a:schemeClr val="dk1"/>
                </a:solidFill>
                <a:latin typeface="Calibri"/>
                <a:ea typeface="Calibri"/>
                <a:cs typeface="Calibri"/>
                <a:sym typeface="Calibri"/>
              </a:rPr>
              <a:t>?</a:t>
            </a:r>
            <a:endParaRPr sz="1100" dirty="0"/>
          </a:p>
          <a:p>
            <a:pPr marL="0" lvl="0" indent="0" algn="l" rtl="0">
              <a:lnSpc>
                <a:spcPct val="100000"/>
              </a:lnSpc>
              <a:spcBef>
                <a:spcPts val="0"/>
              </a:spcBef>
              <a:spcAft>
                <a:spcPts val="0"/>
              </a:spcAft>
              <a:buSzPts val="1400"/>
              <a:buNone/>
            </a:pPr>
            <a:endParaRPr sz="1100" dirty="0"/>
          </a:p>
          <a:p>
            <a:pPr marL="457200" marR="0" lvl="0" indent="-228600" algn="l" rtl="0">
              <a:lnSpc>
                <a:spcPct val="100000"/>
              </a:lnSpc>
              <a:spcBef>
                <a:spcPts val="0"/>
              </a:spcBef>
              <a:spcAft>
                <a:spcPts val="0"/>
              </a:spcAft>
              <a:buClr>
                <a:srgbClr val="000000"/>
              </a:buClr>
              <a:buSzPts val="1400"/>
              <a:buFont typeface="Arial"/>
              <a:buNone/>
            </a:pPr>
            <a:r>
              <a:rPr lang="en-IE" sz="1100" dirty="0" smtClean="0"/>
              <a:t>The first reaction is usually to say no, but at this point it is important that the teacher explains that everyone is or has been a </a:t>
            </a:r>
            <a:r>
              <a:rPr lang="en-IE" sz="1100" dirty="0" err="1" smtClean="0"/>
              <a:t>bullshitter</a:t>
            </a:r>
            <a:r>
              <a:rPr lang="en-IE" sz="1100" dirty="0" smtClean="0"/>
              <a:t> at some point.</a:t>
            </a:r>
          </a:p>
          <a:p>
            <a:pPr marL="457200" marR="0" lvl="0" indent="-228600" algn="l" rtl="0">
              <a:lnSpc>
                <a:spcPct val="100000"/>
              </a:lnSpc>
              <a:spcBef>
                <a:spcPts val="0"/>
              </a:spcBef>
              <a:spcAft>
                <a:spcPts val="0"/>
              </a:spcAft>
              <a:buClr>
                <a:srgbClr val="000000"/>
              </a:buClr>
              <a:buSzPts val="1400"/>
              <a:buFont typeface="Arial"/>
              <a:buNone/>
            </a:pPr>
            <a:r>
              <a:rPr lang="en-IE" sz="1100" dirty="0" smtClean="0"/>
              <a:t>People tend to talk about things that they don’t understand all the time. In some cases, people do that for bad reasons, for example when they want to achieve some goal or persuade someone to do what</a:t>
            </a:r>
          </a:p>
          <a:p>
            <a:pPr marL="457200" marR="0" lvl="0" indent="-228600" algn="l" rtl="0">
              <a:lnSpc>
                <a:spcPct val="100000"/>
              </a:lnSpc>
              <a:spcBef>
                <a:spcPts val="0"/>
              </a:spcBef>
              <a:spcAft>
                <a:spcPts val="0"/>
              </a:spcAft>
              <a:buClr>
                <a:srgbClr val="000000"/>
              </a:buClr>
              <a:buSzPts val="1400"/>
              <a:buFont typeface="Arial"/>
              <a:buNone/>
            </a:pPr>
            <a:r>
              <a:rPr lang="en-IE" sz="1100" dirty="0" smtClean="0"/>
              <a:t>they want. However, most of the time they don’t do it for bad reasons or to cause harm to anyone; they do so for many different reasons such as: they want to take part in a conversation; they want to feel part of a</a:t>
            </a:r>
          </a:p>
          <a:p>
            <a:pPr marL="457200" marR="0" lvl="0" indent="-228600" algn="l" rtl="0">
              <a:lnSpc>
                <a:spcPct val="100000"/>
              </a:lnSpc>
              <a:spcBef>
                <a:spcPts val="0"/>
              </a:spcBef>
              <a:spcAft>
                <a:spcPts val="0"/>
              </a:spcAft>
              <a:buClr>
                <a:srgbClr val="000000"/>
              </a:buClr>
              <a:buSzPts val="1400"/>
              <a:buFont typeface="Arial"/>
              <a:buNone/>
            </a:pPr>
            <a:r>
              <a:rPr lang="en-IE" sz="1100" dirty="0" smtClean="0"/>
              <a:t>group; they do not want others to think they are stupid; they want to be funny or become popular etc. </a:t>
            </a:r>
          </a:p>
          <a:p>
            <a:pPr marL="457200" marR="0" lvl="0" indent="-228600" algn="l" rtl="0">
              <a:lnSpc>
                <a:spcPct val="100000"/>
              </a:lnSpc>
              <a:spcBef>
                <a:spcPts val="0"/>
              </a:spcBef>
              <a:spcAft>
                <a:spcPts val="0"/>
              </a:spcAft>
              <a:buClr>
                <a:srgbClr val="000000"/>
              </a:buClr>
              <a:buSzPts val="1400"/>
              <a:buFont typeface="Arial"/>
              <a:buNone/>
            </a:pPr>
            <a:endParaRPr lang="en-IE" sz="1100" dirty="0" smtClean="0"/>
          </a:p>
          <a:p>
            <a:pPr marL="457200" marR="0" lvl="0" indent="-228600" algn="l" rtl="0">
              <a:lnSpc>
                <a:spcPct val="100000"/>
              </a:lnSpc>
              <a:spcBef>
                <a:spcPts val="0"/>
              </a:spcBef>
              <a:spcAft>
                <a:spcPts val="0"/>
              </a:spcAft>
              <a:buClr>
                <a:srgbClr val="000000"/>
              </a:buClr>
              <a:buSzPts val="1400"/>
              <a:buFont typeface="Arial"/>
              <a:buNone/>
            </a:pPr>
            <a:r>
              <a:rPr lang="en-IE" sz="1100" dirty="0" smtClean="0"/>
              <a:t>Here the teacher can use some examples from everyday life to make the conversation more engaging, maybe using some stories that took place in the school.</a:t>
            </a:r>
          </a:p>
          <a:p>
            <a:pPr marL="457200" marR="0" lvl="0" indent="-228600" algn="l" rtl="0">
              <a:lnSpc>
                <a:spcPct val="100000"/>
              </a:lnSpc>
              <a:spcBef>
                <a:spcPts val="0"/>
              </a:spcBef>
              <a:spcAft>
                <a:spcPts val="0"/>
              </a:spcAft>
              <a:buClr>
                <a:srgbClr val="000000"/>
              </a:buClr>
              <a:buSzPts val="1400"/>
              <a:buFont typeface="Arial"/>
              <a:buNone/>
            </a:pPr>
            <a:r>
              <a:rPr lang="en-IE" sz="1100" dirty="0" smtClean="0"/>
              <a:t>The important point here is to explain to students that in some situations, even if we don’t want to cause any harm to anyone, that if we engage in bullshit conversations without being careful with the quality of</a:t>
            </a:r>
          </a:p>
          <a:p>
            <a:pPr marL="457200" marR="0" lvl="0" indent="-228600" algn="l" rtl="0">
              <a:lnSpc>
                <a:spcPct val="100000"/>
              </a:lnSpc>
              <a:spcBef>
                <a:spcPts val="0"/>
              </a:spcBef>
              <a:spcAft>
                <a:spcPts val="0"/>
              </a:spcAft>
              <a:buClr>
                <a:srgbClr val="000000"/>
              </a:buClr>
              <a:buSzPts val="1400"/>
              <a:buFont typeface="Arial"/>
              <a:buNone/>
            </a:pPr>
            <a:r>
              <a:rPr lang="en-IE" sz="1100" dirty="0" smtClean="0"/>
              <a:t>the information we use, we may cause harm to people, communities and organizations. If we spread a story with inaccurate, misleading or even false information (even without intention), this can have very serious</a:t>
            </a:r>
          </a:p>
          <a:p>
            <a:pPr marL="457200" marR="0" lvl="0" indent="-228600" algn="l" rtl="0">
              <a:lnSpc>
                <a:spcPct val="100000"/>
              </a:lnSpc>
              <a:spcBef>
                <a:spcPts val="0"/>
              </a:spcBef>
              <a:spcAft>
                <a:spcPts val="0"/>
              </a:spcAft>
              <a:buClr>
                <a:srgbClr val="000000"/>
              </a:buClr>
              <a:buSzPts val="1400"/>
              <a:buFont typeface="Arial"/>
              <a:buNone/>
            </a:pPr>
            <a:r>
              <a:rPr lang="en-IE" sz="1100" dirty="0" smtClean="0"/>
              <a:t>consequences.</a:t>
            </a:r>
          </a:p>
          <a:p>
            <a:pPr marL="457200" marR="0" lvl="0" indent="-228600" algn="l" rtl="0">
              <a:lnSpc>
                <a:spcPct val="100000"/>
              </a:lnSpc>
              <a:spcBef>
                <a:spcPts val="0"/>
              </a:spcBef>
              <a:spcAft>
                <a:spcPts val="0"/>
              </a:spcAft>
              <a:buClr>
                <a:srgbClr val="000000"/>
              </a:buClr>
              <a:buSzPts val="1400"/>
              <a:buFont typeface="Arial"/>
              <a:buNone/>
            </a:pPr>
            <a:endParaRPr lang="en-IE" sz="1100" dirty="0" smtClean="0"/>
          </a:p>
          <a:p>
            <a:pPr marL="457200" marR="0" lvl="0" indent="-228600" algn="l" rtl="0">
              <a:lnSpc>
                <a:spcPct val="100000"/>
              </a:lnSpc>
              <a:spcBef>
                <a:spcPts val="0"/>
              </a:spcBef>
              <a:spcAft>
                <a:spcPts val="0"/>
              </a:spcAft>
              <a:buClr>
                <a:srgbClr val="000000"/>
              </a:buClr>
              <a:buSzPts val="1400"/>
              <a:buFont typeface="Arial"/>
              <a:buNone/>
            </a:pPr>
            <a:r>
              <a:rPr lang="en-IE" sz="1100" dirty="0" smtClean="0"/>
              <a:t>Note for the following slides:</a:t>
            </a:r>
          </a:p>
          <a:p>
            <a:pPr marL="457200" marR="0" lvl="0" indent="-228600" algn="l" rtl="0">
              <a:lnSpc>
                <a:spcPct val="100000"/>
              </a:lnSpc>
              <a:spcBef>
                <a:spcPts val="0"/>
              </a:spcBef>
              <a:spcAft>
                <a:spcPts val="0"/>
              </a:spcAft>
              <a:buClr>
                <a:srgbClr val="000000"/>
              </a:buClr>
              <a:buSzPts val="1400"/>
              <a:buFont typeface="Arial"/>
              <a:buNone/>
            </a:pPr>
            <a:endParaRPr lang="en-IE" sz="1100" dirty="0" smtClean="0"/>
          </a:p>
          <a:p>
            <a:pPr marL="457200" marR="0" lvl="0" indent="-228600" algn="l" rtl="0">
              <a:lnSpc>
                <a:spcPct val="100000"/>
              </a:lnSpc>
              <a:spcBef>
                <a:spcPts val="0"/>
              </a:spcBef>
              <a:spcAft>
                <a:spcPts val="0"/>
              </a:spcAft>
              <a:buClr>
                <a:srgbClr val="000000"/>
              </a:buClr>
              <a:buSzPts val="1400"/>
              <a:buFont typeface="Arial"/>
              <a:buNone/>
            </a:pPr>
            <a:r>
              <a:rPr lang="en-IE" sz="1100" dirty="0" smtClean="0"/>
              <a:t>In the context of bullying and cyberbullying, using information in an insensitive or careless manner can start a process that may lead to someone being the</a:t>
            </a:r>
          </a:p>
          <a:p>
            <a:pPr marL="457200" marR="0" lvl="0" indent="-228600" algn="l" rtl="0">
              <a:lnSpc>
                <a:spcPct val="100000"/>
              </a:lnSpc>
              <a:spcBef>
                <a:spcPts val="0"/>
              </a:spcBef>
              <a:spcAft>
                <a:spcPts val="0"/>
              </a:spcAft>
              <a:buClr>
                <a:srgbClr val="000000"/>
              </a:buClr>
              <a:buSzPts val="1400"/>
              <a:buFont typeface="Arial"/>
              <a:buNone/>
            </a:pPr>
            <a:r>
              <a:rPr lang="en-IE" sz="1100" dirty="0" smtClean="0"/>
              <a:t>subject of bullying.</a:t>
            </a:r>
            <a:endParaRPr sz="1100" dirty="0"/>
          </a:p>
        </p:txBody>
      </p:sp>
      <p:sp>
        <p:nvSpPr>
          <p:cNvPr id="231" name="Google Shape;231;p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IE" sz="1100" b="1" dirty="0"/>
              <a:t>Activity 14.2 </a:t>
            </a:r>
            <a:r>
              <a:rPr lang="en-IE" sz="1100" b="1" dirty="0" smtClean="0"/>
              <a:t>(b)</a:t>
            </a:r>
            <a:endParaRPr sz="1100" b="1"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sz="1100" dirty="0"/>
          </a:p>
          <a:p>
            <a:pPr marL="0" lvl="0" indent="0" algn="l" rtl="0">
              <a:lnSpc>
                <a:spcPct val="100000"/>
              </a:lnSpc>
              <a:spcBef>
                <a:spcPts val="0"/>
              </a:spcBef>
              <a:spcAft>
                <a:spcPts val="0"/>
              </a:spcAft>
              <a:buSzPts val="1400"/>
              <a:buNone/>
            </a:pPr>
            <a:r>
              <a:rPr lang="en-IE" sz="1200" b="0" i="0" u="none" strike="noStrike" cap="none" dirty="0" smtClean="0">
                <a:solidFill>
                  <a:schemeClr val="dk1"/>
                </a:solidFill>
                <a:latin typeface="Calibri"/>
                <a:ea typeface="Calibri"/>
                <a:cs typeface="Calibri"/>
                <a:sym typeface="Calibri"/>
              </a:rPr>
              <a:t>On </a:t>
            </a:r>
            <a:r>
              <a:rPr lang="en-IE" sz="1200" b="0" i="0" u="none" strike="noStrike" cap="none" dirty="0">
                <a:solidFill>
                  <a:schemeClr val="dk1"/>
                </a:solidFill>
                <a:latin typeface="Calibri"/>
                <a:ea typeface="Calibri"/>
                <a:cs typeface="Calibri"/>
                <a:sym typeface="Calibri"/>
              </a:rPr>
              <a:t>the screen there are 3 pictures of some random situations involving young people at school. Each group will choose a picture and write </a:t>
            </a:r>
            <a:r>
              <a:rPr lang="en-IE" sz="1200" b="0" i="0" u="none" strike="noStrike" cap="none" dirty="0" smtClean="0">
                <a:solidFill>
                  <a:schemeClr val="dk1"/>
                </a:solidFill>
                <a:latin typeface="Calibri"/>
                <a:ea typeface="Calibri"/>
                <a:cs typeface="Calibri"/>
                <a:sym typeface="Calibri"/>
              </a:rPr>
              <a:t>down responses to </a:t>
            </a:r>
            <a:r>
              <a:rPr lang="en-IE" sz="1200" b="0" i="0" u="none" strike="noStrike" cap="none" dirty="0">
                <a:solidFill>
                  <a:schemeClr val="dk1"/>
                </a:solidFill>
                <a:latin typeface="Calibri"/>
                <a:ea typeface="Calibri"/>
                <a:cs typeface="Calibri"/>
                <a:sym typeface="Calibri"/>
              </a:rPr>
              <a:t>the following </a:t>
            </a:r>
            <a:r>
              <a:rPr lang="en-IE" sz="1200" b="0" i="0" u="none" strike="noStrike" cap="none" dirty="0" smtClean="0">
                <a:solidFill>
                  <a:schemeClr val="dk1"/>
                </a:solidFill>
                <a:latin typeface="Calibri"/>
                <a:ea typeface="Calibri"/>
                <a:cs typeface="Calibri"/>
                <a:sym typeface="Calibri"/>
              </a:rPr>
              <a:t>questions:</a:t>
            </a:r>
            <a:endParaRPr sz="1100" b="0" dirty="0"/>
          </a:p>
          <a:p>
            <a:pPr marL="457200" lvl="0" indent="-228600" algn="l" rtl="0">
              <a:lnSpc>
                <a:spcPct val="100000"/>
              </a:lnSpc>
              <a:spcBef>
                <a:spcPts val="0"/>
              </a:spcBef>
              <a:spcAft>
                <a:spcPts val="0"/>
              </a:spcAft>
              <a:buSzPts val="1400"/>
              <a:buNone/>
            </a:pPr>
            <a:endParaRPr sz="1100" b="0" i="0" u="none" strike="noStrike" cap="none" dirty="0">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400"/>
              <a:buFont typeface="Arial"/>
              <a:buAutoNum type="arabicPeriod"/>
            </a:pPr>
            <a:r>
              <a:rPr lang="en-IE" sz="1200" b="0" i="0" u="none" strike="noStrike" cap="none" dirty="0">
                <a:solidFill>
                  <a:schemeClr val="dk1"/>
                </a:solidFill>
                <a:latin typeface="Calibri"/>
                <a:ea typeface="Calibri"/>
                <a:cs typeface="Calibri"/>
                <a:sym typeface="Calibri"/>
              </a:rPr>
              <a:t>What do you see on the picture?</a:t>
            </a:r>
            <a:endParaRPr dirty="0"/>
          </a:p>
          <a:p>
            <a:pPr marL="457200" lvl="0" indent="-228600" algn="l" rtl="0">
              <a:lnSpc>
                <a:spcPct val="100000"/>
              </a:lnSpc>
              <a:spcBef>
                <a:spcPts val="0"/>
              </a:spcBef>
              <a:spcAft>
                <a:spcPts val="0"/>
              </a:spcAft>
              <a:buSzPts val="1400"/>
              <a:buFont typeface="Arial"/>
              <a:buAutoNum type="arabicPeriod"/>
            </a:pPr>
            <a:r>
              <a:rPr lang="en-IE" sz="1200" b="0" i="0" u="none" strike="noStrike" cap="none" dirty="0">
                <a:solidFill>
                  <a:schemeClr val="dk1"/>
                </a:solidFill>
                <a:latin typeface="Calibri"/>
                <a:ea typeface="Calibri"/>
                <a:cs typeface="Calibri"/>
                <a:sym typeface="Calibri"/>
              </a:rPr>
              <a:t>What are the possible meanings associated with what you are seeing?</a:t>
            </a:r>
            <a:endParaRPr dirty="0"/>
          </a:p>
          <a:p>
            <a:pPr marL="457200" lvl="0" indent="-228600" algn="l" rtl="0">
              <a:lnSpc>
                <a:spcPct val="100000"/>
              </a:lnSpc>
              <a:spcBef>
                <a:spcPts val="0"/>
              </a:spcBef>
              <a:spcAft>
                <a:spcPts val="0"/>
              </a:spcAft>
              <a:buSzPts val="1400"/>
              <a:buFont typeface="Arial"/>
              <a:buAutoNum type="arabicPeriod"/>
            </a:pPr>
            <a:r>
              <a:rPr lang="en-IE" sz="1200" b="0" i="0" u="none" strike="noStrike" cap="none" dirty="0">
                <a:solidFill>
                  <a:schemeClr val="dk1"/>
                </a:solidFill>
                <a:latin typeface="Calibri"/>
                <a:ea typeface="Calibri"/>
                <a:cs typeface="Calibri"/>
                <a:sym typeface="Calibri"/>
              </a:rPr>
              <a:t>How would you text what you are seeing to someone else? (3 options)</a:t>
            </a:r>
            <a:endParaRPr dirty="0"/>
          </a:p>
          <a:p>
            <a:pPr marL="0" lvl="0" indent="0" algn="l" rtl="0">
              <a:lnSpc>
                <a:spcPct val="100000"/>
              </a:lnSpc>
              <a:spcBef>
                <a:spcPts val="0"/>
              </a:spcBef>
              <a:spcAft>
                <a:spcPts val="0"/>
              </a:spcAft>
              <a:buSzPts val="1400"/>
              <a:buNone/>
            </a:pPr>
            <a:endParaRPr sz="1100" dirty="0"/>
          </a:p>
          <a:p>
            <a:pPr marL="0" lvl="0" indent="0" algn="l" rtl="0">
              <a:lnSpc>
                <a:spcPct val="100000"/>
              </a:lnSpc>
              <a:spcBef>
                <a:spcPts val="0"/>
              </a:spcBef>
              <a:spcAft>
                <a:spcPts val="0"/>
              </a:spcAft>
              <a:buSzPts val="1400"/>
              <a:buNone/>
            </a:pPr>
            <a:r>
              <a:rPr lang="en-IE" sz="1200" b="0" i="0" u="none" strike="noStrike" cap="none" dirty="0">
                <a:solidFill>
                  <a:schemeClr val="dk1"/>
                </a:solidFill>
                <a:latin typeface="Calibri"/>
                <a:ea typeface="Calibri"/>
                <a:cs typeface="Calibri"/>
                <a:sym typeface="Calibri"/>
              </a:rPr>
              <a:t>Some possible answers from students:</a:t>
            </a:r>
            <a:endParaRPr sz="1100" b="0" dirty="0"/>
          </a:p>
          <a:p>
            <a:pPr marL="0" lvl="0" indent="0" algn="l" rtl="0">
              <a:lnSpc>
                <a:spcPct val="100000"/>
              </a:lnSpc>
              <a:spcBef>
                <a:spcPts val="0"/>
              </a:spcBef>
              <a:spcAft>
                <a:spcPts val="0"/>
              </a:spcAft>
              <a:buSzPts val="1400"/>
              <a:buNone/>
            </a:pPr>
            <a:r>
              <a:rPr lang="en-IE" sz="1200" b="0" i="0" u="none" strike="noStrike" cap="none" dirty="0">
                <a:solidFill>
                  <a:schemeClr val="dk1"/>
                </a:solidFill>
                <a:latin typeface="Calibri"/>
                <a:ea typeface="Calibri"/>
                <a:cs typeface="Calibri"/>
                <a:sym typeface="Calibri"/>
              </a:rPr>
              <a:t>PICTURE 1 - </a:t>
            </a:r>
            <a:r>
              <a:rPr lang="en-IE" sz="1200" b="0" i="0" u="sng" strike="noStrike" cap="none" dirty="0">
                <a:solidFill>
                  <a:schemeClr val="dk1"/>
                </a:solidFill>
                <a:latin typeface="Calibri"/>
                <a:ea typeface="Calibri"/>
                <a:cs typeface="Calibri"/>
                <a:sym typeface="Calibri"/>
              </a:rPr>
              <a:t>A boy talking to a girl very closely</a:t>
            </a:r>
            <a:r>
              <a:rPr lang="en-IE" sz="1200" b="0" i="0" u="none" strike="noStrike" cap="none" dirty="0">
                <a:solidFill>
                  <a:schemeClr val="dk1"/>
                </a:solidFill>
                <a:latin typeface="Calibri"/>
                <a:ea typeface="Calibri"/>
                <a:cs typeface="Calibri"/>
                <a:sym typeface="Calibri"/>
              </a:rPr>
              <a:t>. This can suggest that he is hitting on her – or the opposite. It can also suggest that he is telling her a secret. Or that he is </a:t>
            </a:r>
            <a:r>
              <a:rPr lang="en-IE" sz="1200" b="0" i="0" u="none" strike="noStrike" cap="none" dirty="0" smtClean="0">
                <a:solidFill>
                  <a:schemeClr val="dk1"/>
                </a:solidFill>
                <a:latin typeface="Calibri"/>
                <a:ea typeface="Calibri"/>
                <a:cs typeface="Calibri"/>
                <a:sym typeface="Calibri"/>
              </a:rPr>
              <a:t>getting closer </a:t>
            </a:r>
            <a:r>
              <a:rPr lang="en-IE" sz="1200" b="0" i="0" u="none" strike="noStrike" cap="none" dirty="0">
                <a:solidFill>
                  <a:schemeClr val="dk1"/>
                </a:solidFill>
                <a:latin typeface="Calibri"/>
                <a:ea typeface="Calibri"/>
                <a:cs typeface="Calibri"/>
                <a:sym typeface="Calibri"/>
              </a:rPr>
              <a:t>to check something on her face.  </a:t>
            </a:r>
            <a:endParaRPr sz="1100" b="0" dirty="0"/>
          </a:p>
          <a:p>
            <a:pPr marL="0" lvl="0" indent="0" algn="l" rtl="0">
              <a:lnSpc>
                <a:spcPct val="100000"/>
              </a:lnSpc>
              <a:spcBef>
                <a:spcPts val="0"/>
              </a:spcBef>
              <a:spcAft>
                <a:spcPts val="0"/>
              </a:spcAft>
              <a:buSzPts val="1400"/>
              <a:buNone/>
            </a:pPr>
            <a:endParaRPr sz="1100" dirty="0"/>
          </a:p>
          <a:p>
            <a:pPr marL="0" lvl="0" indent="0" algn="l" rtl="0">
              <a:lnSpc>
                <a:spcPct val="100000"/>
              </a:lnSpc>
              <a:spcBef>
                <a:spcPts val="0"/>
              </a:spcBef>
              <a:spcAft>
                <a:spcPts val="0"/>
              </a:spcAft>
              <a:buSzPts val="1400"/>
              <a:buNone/>
            </a:pPr>
            <a:r>
              <a:rPr lang="en-IE" sz="1200" b="0" i="0" u="none" strike="noStrike" cap="none" dirty="0">
                <a:solidFill>
                  <a:schemeClr val="dk1"/>
                </a:solidFill>
                <a:latin typeface="Calibri"/>
                <a:ea typeface="Calibri"/>
                <a:cs typeface="Calibri"/>
                <a:sym typeface="Calibri"/>
              </a:rPr>
              <a:t>PICTURE 2 - </a:t>
            </a:r>
            <a:r>
              <a:rPr lang="en-IE" sz="1200" b="0" i="0" u="sng" strike="noStrike" cap="none" dirty="0">
                <a:solidFill>
                  <a:schemeClr val="dk1"/>
                </a:solidFill>
                <a:latin typeface="Calibri"/>
                <a:ea typeface="Calibri"/>
                <a:cs typeface="Calibri"/>
                <a:sym typeface="Calibri"/>
              </a:rPr>
              <a:t>A boy giving money to another </a:t>
            </a:r>
            <a:r>
              <a:rPr lang="en-IE" sz="1200" b="0" i="0" u="sng" strike="noStrike" cap="none" dirty="0" smtClean="0">
                <a:solidFill>
                  <a:schemeClr val="dk1"/>
                </a:solidFill>
                <a:latin typeface="Calibri"/>
                <a:ea typeface="Calibri"/>
                <a:cs typeface="Calibri"/>
                <a:sym typeface="Calibri"/>
              </a:rPr>
              <a:t>boy </a:t>
            </a:r>
            <a:r>
              <a:rPr lang="en-IE" sz="1200" b="0" i="0" u="sng" strike="noStrike" cap="none" dirty="0">
                <a:solidFill>
                  <a:schemeClr val="dk1"/>
                </a:solidFill>
                <a:latin typeface="Calibri"/>
                <a:ea typeface="Calibri"/>
                <a:cs typeface="Calibri"/>
                <a:sym typeface="Calibri"/>
              </a:rPr>
              <a:t>– the one receiving is turning his head and looking over his own shoulder</a:t>
            </a:r>
            <a:r>
              <a:rPr lang="en-IE" sz="1200" b="0" i="0" u="none" strike="noStrike" cap="none" dirty="0">
                <a:solidFill>
                  <a:schemeClr val="dk1"/>
                </a:solidFill>
                <a:latin typeface="Calibri"/>
                <a:ea typeface="Calibri"/>
                <a:cs typeface="Calibri"/>
                <a:sym typeface="Calibri"/>
              </a:rPr>
              <a:t>. This can suggest that they are doing something wrong because the way the boy is moving his head, as if he is checking if somebody is watching. It can also suggest that somebody called him and then he just turned his head. Or the first boy asked him where is the ATM and he was looking at its direction to tell him. </a:t>
            </a:r>
            <a:endParaRPr sz="1100" b="0" dirty="0"/>
          </a:p>
          <a:p>
            <a:pPr marL="0" lvl="0" indent="0" algn="l" rtl="0">
              <a:lnSpc>
                <a:spcPct val="100000"/>
              </a:lnSpc>
              <a:spcBef>
                <a:spcPts val="0"/>
              </a:spcBef>
              <a:spcAft>
                <a:spcPts val="0"/>
              </a:spcAft>
              <a:buSzPts val="1400"/>
              <a:buNone/>
            </a:pPr>
            <a:endParaRPr sz="1100" dirty="0"/>
          </a:p>
          <a:p>
            <a:pPr marL="0" lvl="0" indent="0" algn="l" rtl="0">
              <a:lnSpc>
                <a:spcPct val="100000"/>
              </a:lnSpc>
              <a:spcBef>
                <a:spcPts val="0"/>
              </a:spcBef>
              <a:spcAft>
                <a:spcPts val="0"/>
              </a:spcAft>
              <a:buSzPts val="1400"/>
              <a:buNone/>
            </a:pPr>
            <a:r>
              <a:rPr lang="en-IE" sz="1200" b="0" i="0" u="none" strike="noStrike" cap="none" dirty="0">
                <a:solidFill>
                  <a:schemeClr val="dk1"/>
                </a:solidFill>
                <a:latin typeface="Calibri"/>
                <a:ea typeface="Calibri"/>
                <a:cs typeface="Calibri"/>
                <a:sym typeface="Calibri"/>
              </a:rPr>
              <a:t>PICTURE 3 – </a:t>
            </a:r>
            <a:r>
              <a:rPr lang="en-IE" sz="1200" b="0" i="0" u="sng" strike="noStrike" cap="none" dirty="0">
                <a:solidFill>
                  <a:schemeClr val="dk1"/>
                </a:solidFill>
                <a:latin typeface="Calibri"/>
                <a:ea typeface="Calibri"/>
                <a:cs typeface="Calibri"/>
                <a:sym typeface="Calibri"/>
              </a:rPr>
              <a:t>Two girls are laughing at the background and a third one is looking down very serious on the foreground</a:t>
            </a:r>
            <a:r>
              <a:rPr lang="en-IE" sz="1200" b="0" i="0" u="none" strike="noStrike" cap="none" dirty="0">
                <a:solidFill>
                  <a:schemeClr val="dk1"/>
                </a:solidFill>
                <a:latin typeface="Calibri"/>
                <a:ea typeface="Calibri"/>
                <a:cs typeface="Calibri"/>
                <a:sym typeface="Calibri"/>
              </a:rPr>
              <a:t>. This can suggest that the two girls are gossiping or making fun of the third </a:t>
            </a:r>
            <a:r>
              <a:rPr lang="en-IE" sz="1200" b="0" i="0" u="none" strike="noStrike" cap="none" dirty="0" smtClean="0">
                <a:solidFill>
                  <a:schemeClr val="dk1"/>
                </a:solidFill>
                <a:latin typeface="Calibri"/>
                <a:ea typeface="Calibri"/>
                <a:cs typeface="Calibri"/>
                <a:sym typeface="Calibri"/>
              </a:rPr>
              <a:t>girl </a:t>
            </a:r>
            <a:r>
              <a:rPr lang="en-IE" sz="1200" b="0" i="0" u="none" strike="noStrike" cap="none" dirty="0">
                <a:solidFill>
                  <a:schemeClr val="dk1"/>
                </a:solidFill>
                <a:latin typeface="Calibri"/>
                <a:ea typeface="Calibri"/>
                <a:cs typeface="Calibri"/>
                <a:sym typeface="Calibri"/>
              </a:rPr>
              <a:t>It can also be that they are talking about something else, and the third girls is just looking down because she is reading something </a:t>
            </a:r>
            <a:r>
              <a:rPr lang="en-IE" sz="1200" b="0" i="0" u="none" strike="noStrike" cap="none" dirty="0" smtClean="0">
                <a:solidFill>
                  <a:schemeClr val="dk1"/>
                </a:solidFill>
                <a:latin typeface="Calibri"/>
                <a:ea typeface="Calibri"/>
                <a:cs typeface="Calibri"/>
                <a:sym typeface="Calibri"/>
              </a:rPr>
              <a:t>on </a:t>
            </a:r>
            <a:r>
              <a:rPr lang="en-IE" sz="1200" b="0" i="0" u="none" strike="noStrike" cap="none" dirty="0">
                <a:solidFill>
                  <a:schemeClr val="dk1"/>
                </a:solidFill>
                <a:latin typeface="Calibri"/>
                <a:ea typeface="Calibri"/>
                <a:cs typeface="Calibri"/>
                <a:sym typeface="Calibri"/>
              </a:rPr>
              <a:t>her phone</a:t>
            </a:r>
            <a:r>
              <a:rPr lang="en-IE" sz="1200" b="0" i="0" u="none" strike="noStrike" cap="none" dirty="0" smtClean="0">
                <a:solidFill>
                  <a:schemeClr val="dk1"/>
                </a:solidFill>
                <a:latin typeface="Calibri"/>
                <a:ea typeface="Calibri"/>
                <a:cs typeface="Calibri"/>
                <a:sym typeface="Calibri"/>
              </a:rPr>
              <a:t>.</a:t>
            </a:r>
            <a:endParaRPr lang="en-IE" sz="1100" b="0" dirty="0" smtClean="0"/>
          </a:p>
          <a:p>
            <a:pPr marL="457200" marR="0" lvl="0" indent="-228600" algn="l" rtl="0">
              <a:lnSpc>
                <a:spcPct val="100000"/>
              </a:lnSpc>
              <a:spcBef>
                <a:spcPts val="0"/>
              </a:spcBef>
              <a:spcAft>
                <a:spcPts val="0"/>
              </a:spcAft>
              <a:buClr>
                <a:srgbClr val="000000"/>
              </a:buClr>
              <a:buSzPts val="1400"/>
              <a:buFont typeface="Arial"/>
              <a:buNone/>
            </a:pPr>
            <a:endParaRPr lang="en-IE" sz="1100" b="0" dirty="0" smtClean="0"/>
          </a:p>
          <a:p>
            <a:pPr marL="457200" marR="0" lvl="0" indent="-228600" algn="l" rtl="0">
              <a:lnSpc>
                <a:spcPct val="100000"/>
              </a:lnSpc>
              <a:spcBef>
                <a:spcPts val="0"/>
              </a:spcBef>
              <a:spcAft>
                <a:spcPts val="0"/>
              </a:spcAft>
              <a:buClr>
                <a:srgbClr val="000000"/>
              </a:buClr>
              <a:buSzPts val="1400"/>
              <a:buFont typeface="Arial"/>
              <a:buNone/>
            </a:pPr>
            <a:r>
              <a:rPr lang="en-IE" sz="1100" dirty="0" smtClean="0"/>
              <a:t>After students complete this activity, the teacher will ask each group to read out the responses and compare them. The idea here is to get students to reflect on the difference between what they</a:t>
            </a:r>
          </a:p>
          <a:p>
            <a:pPr marL="457200" marR="0" lvl="0" indent="-228600" algn="l" rtl="0">
              <a:lnSpc>
                <a:spcPct val="100000"/>
              </a:lnSpc>
              <a:spcBef>
                <a:spcPts val="0"/>
              </a:spcBef>
              <a:spcAft>
                <a:spcPts val="0"/>
              </a:spcAft>
              <a:buClr>
                <a:srgbClr val="000000"/>
              </a:buClr>
              <a:buSzPts val="1400"/>
              <a:buFont typeface="Arial"/>
              <a:buNone/>
            </a:pPr>
            <a:r>
              <a:rPr lang="en-IE" sz="1100" dirty="0" smtClean="0"/>
              <a:t>see (information) and the interpretation and understanding of what they see (knowledge), and then check how they would react to it. Because the image allows for more than one interpretation, the</a:t>
            </a:r>
          </a:p>
          <a:p>
            <a:pPr marL="457200" marR="0" lvl="0" indent="-228600" algn="l" rtl="0">
              <a:lnSpc>
                <a:spcPct val="100000"/>
              </a:lnSpc>
              <a:spcBef>
                <a:spcPts val="0"/>
              </a:spcBef>
              <a:spcAft>
                <a:spcPts val="0"/>
              </a:spcAft>
              <a:buClr>
                <a:srgbClr val="000000"/>
              </a:buClr>
              <a:buSzPts val="1400"/>
              <a:buFont typeface="Arial"/>
              <a:buNone/>
            </a:pPr>
            <a:r>
              <a:rPr lang="en-IE" sz="1100" dirty="0" smtClean="0"/>
              <a:t>teacher will then ask if any of the interpretations can cause harm to the people involved, which could lead to this person being bullied depending on the kind of message they send through their phones.</a:t>
            </a:r>
          </a:p>
          <a:p>
            <a:pPr marL="457200" marR="0" lvl="0" indent="-228600" algn="l" rtl="0">
              <a:lnSpc>
                <a:spcPct val="100000"/>
              </a:lnSpc>
              <a:spcBef>
                <a:spcPts val="0"/>
              </a:spcBef>
              <a:spcAft>
                <a:spcPts val="0"/>
              </a:spcAft>
              <a:buClr>
                <a:srgbClr val="000000"/>
              </a:buClr>
              <a:buSzPts val="1400"/>
              <a:buFont typeface="Arial"/>
              <a:buNone/>
            </a:pPr>
            <a:r>
              <a:rPr lang="en-IE" sz="1100" dirty="0" smtClean="0"/>
              <a:t>The teacher then facilitates a discussion about the best practices involved in the use of information.</a:t>
            </a:r>
            <a:endParaRPr sz="1100" dirty="0"/>
          </a:p>
        </p:txBody>
      </p:sp>
      <p:sp>
        <p:nvSpPr>
          <p:cNvPr id="241" name="Google Shape;241;p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1400"/>
              <a:buNone/>
            </a:pPr>
            <a:r>
              <a:rPr lang="en-IE" sz="1100" i="0" u="none" strike="noStrike" dirty="0" smtClean="0">
                <a:solidFill>
                  <a:srgbClr val="262626"/>
                </a:solidFill>
              </a:rPr>
              <a:t>The teacher will show the 3 safeguards against bullshit information.</a:t>
            </a:r>
          </a:p>
          <a:p>
            <a:pPr marL="0" lvl="0" indent="0" algn="just" rtl="0">
              <a:lnSpc>
                <a:spcPct val="100000"/>
              </a:lnSpc>
              <a:spcBef>
                <a:spcPts val="0"/>
              </a:spcBef>
              <a:spcAft>
                <a:spcPts val="0"/>
              </a:spcAft>
              <a:buSzPts val="1400"/>
              <a:buNone/>
            </a:pPr>
            <a:endParaRPr lang="en-IE" sz="1100" i="0" u="none" strike="noStrike" dirty="0" smtClean="0">
              <a:solidFill>
                <a:srgbClr val="262626"/>
              </a:solidFill>
            </a:endParaRPr>
          </a:p>
          <a:p>
            <a:pPr marL="0" lvl="0" indent="0" algn="just" rtl="0">
              <a:lnSpc>
                <a:spcPct val="100000"/>
              </a:lnSpc>
              <a:spcBef>
                <a:spcPts val="0"/>
              </a:spcBef>
              <a:spcAft>
                <a:spcPts val="0"/>
              </a:spcAft>
              <a:buSzPts val="1400"/>
              <a:buNone/>
            </a:pPr>
            <a:r>
              <a:rPr lang="en-IE" sz="1100" i="0" u="none" strike="noStrike" dirty="0" smtClean="0">
                <a:solidFill>
                  <a:srgbClr val="262626"/>
                </a:solidFill>
              </a:rPr>
              <a:t>It is important to check the facts, rely on more than one source for obtaining information, and challenge one’s own convictions, opinions and beliefs. The teacher will explain that this is valid for both offline and online information. The more we care about the quality of information we consume and the way we interpret it, the more we can avoid misleading messages that can cause harm to people.</a:t>
            </a:r>
            <a:endParaRPr sz="1100" dirty="0"/>
          </a:p>
        </p:txBody>
      </p:sp>
      <p:sp>
        <p:nvSpPr>
          <p:cNvPr id="254" name="Google Shape;254;p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IE" dirty="0" smtClean="0"/>
              <a:t>This slide acts as a recap of the workshop and provides the students with a consolidated overview of all the learnings to-date.</a:t>
            </a:r>
            <a:endParaRPr dirty="0"/>
          </a:p>
        </p:txBody>
      </p:sp>
      <p:sp>
        <p:nvSpPr>
          <p:cNvPr id="266" name="Google Shape;266;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dfae3e4ea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gdfae3e4ea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100"/>
              <a:buFont typeface="Arial"/>
              <a:buNone/>
            </a:pPr>
            <a:r>
              <a:rPr lang="en-IE" sz="1100">
                <a:solidFill>
                  <a:srgbClr val="1A1918"/>
                </a:solidFill>
                <a:highlight>
                  <a:srgbClr val="FFFFFF"/>
                </a:highlight>
              </a:rPr>
              <a:t>The importance of this module is to instill the idea of reliable information that students may come across.</a:t>
            </a:r>
            <a:endParaRPr sz="1100">
              <a:solidFill>
                <a:srgbClr val="1A1918"/>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r>
              <a:rPr lang="en-IE" sz="1100">
                <a:solidFill>
                  <a:srgbClr val="1A1918"/>
                </a:solidFill>
              </a:rPr>
              <a:t>Students need to consider what they have learned during the workshop.</a:t>
            </a:r>
            <a:endParaRPr sz="1100">
              <a:solidFill>
                <a:srgbClr val="1A1918"/>
              </a:solidFill>
            </a:endParaRPr>
          </a:p>
          <a:p>
            <a:pPr marL="0" lvl="0" indent="0" algn="l" rtl="0">
              <a:lnSpc>
                <a:spcPct val="90000"/>
              </a:lnSpc>
              <a:spcBef>
                <a:spcPts val="1000"/>
              </a:spcBef>
              <a:spcAft>
                <a:spcPts val="0"/>
              </a:spcAft>
              <a:buClr>
                <a:schemeClr val="dk1"/>
              </a:buClr>
              <a:buSzPts val="1800"/>
              <a:buFont typeface="Arial"/>
              <a:buNone/>
            </a:pPr>
            <a:endParaRPr sz="1100">
              <a:highlight>
                <a:srgbClr val="FFFFFF"/>
              </a:highlight>
            </a:endParaRPr>
          </a:p>
        </p:txBody>
      </p:sp>
      <p:sp>
        <p:nvSpPr>
          <p:cNvPr id="297" name="Google Shape;297;gdfae3e4ea1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IE" dirty="0" smtClean="0"/>
              <a:t>The teacher should recap on the learning outcomes from the previous workshop and then proceed.</a:t>
            </a:r>
            <a:endParaRPr dirty="0"/>
          </a:p>
        </p:txBody>
      </p:sp>
      <p:sp>
        <p:nvSpPr>
          <p:cNvPr id="109" name="Google Shape;109;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6" name="Google Shape;30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1" name="Google Shape;32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e0dbaddaf3_0_2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ge0dbaddaf3_0_29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IE" sz="1100" b="1" i="0" u="none" strike="noStrike" cap="none" dirty="0">
                <a:solidFill>
                  <a:schemeClr val="dk1"/>
                </a:solidFill>
                <a:latin typeface="Calibri"/>
                <a:ea typeface="Calibri"/>
                <a:cs typeface="Calibri"/>
                <a:sym typeface="Calibri"/>
              </a:rPr>
              <a:t>Activity 14.1  and </a:t>
            </a:r>
            <a:r>
              <a:rPr lang="en-IE" sz="1100" b="1" i="0" u="none" strike="noStrike" cap="none" dirty="0" smtClean="0">
                <a:solidFill>
                  <a:schemeClr val="dk1"/>
                </a:solidFill>
                <a:latin typeface="Calibri"/>
                <a:ea typeface="Calibri"/>
                <a:cs typeface="Calibri"/>
                <a:sym typeface="Calibri"/>
              </a:rPr>
              <a:t>Discussion</a:t>
            </a:r>
          </a:p>
          <a:p>
            <a:pPr marL="0" lvl="0" indent="0" algn="l" rtl="0">
              <a:lnSpc>
                <a:spcPct val="100000"/>
              </a:lnSpc>
              <a:spcBef>
                <a:spcPts val="0"/>
              </a:spcBef>
              <a:spcAft>
                <a:spcPts val="0"/>
              </a:spcAft>
              <a:buSzPts val="1400"/>
              <a:buNone/>
            </a:pPr>
            <a:endParaRPr lang="en-IE" sz="1100" b="1" i="0" u="none" strike="noStrike" cap="none" dirty="0" smtClean="0">
              <a:solidFill>
                <a:schemeClr val="dk1"/>
              </a:solidFill>
              <a:latin typeface="Calibri"/>
              <a:cs typeface="Calibri"/>
              <a:sym typeface="Calibri"/>
            </a:endParaRPr>
          </a:p>
          <a:p>
            <a:pPr marL="0" lvl="0" indent="0" algn="l" rtl="0">
              <a:lnSpc>
                <a:spcPct val="100000"/>
              </a:lnSpc>
              <a:spcBef>
                <a:spcPts val="0"/>
              </a:spcBef>
              <a:spcAft>
                <a:spcPts val="0"/>
              </a:spcAft>
              <a:buSzPts val="1400"/>
              <a:buNone/>
            </a:pPr>
            <a:endParaRPr sz="1100" b="0" dirty="0"/>
          </a:p>
          <a:p>
            <a:pPr marL="457200" lvl="0" indent="-228600" algn="l" rtl="0">
              <a:lnSpc>
                <a:spcPct val="100000"/>
              </a:lnSpc>
              <a:spcBef>
                <a:spcPts val="0"/>
              </a:spcBef>
              <a:spcAft>
                <a:spcPts val="0"/>
              </a:spcAft>
              <a:buSzPts val="1400"/>
              <a:buNone/>
            </a:pPr>
            <a:r>
              <a:rPr lang="en-IE" sz="1100" b="0" i="0" u="none" strike="noStrike" cap="none" dirty="0" smtClean="0">
                <a:solidFill>
                  <a:schemeClr val="dk1"/>
                </a:solidFill>
                <a:latin typeface="Calibri"/>
                <a:ea typeface="Calibri"/>
                <a:cs typeface="Calibri"/>
                <a:sym typeface="Calibri"/>
              </a:rPr>
              <a:t>Students will be asked to discuss in their groups the main differences between information and knowledge and between fact and opinion. </a:t>
            </a:r>
          </a:p>
          <a:p>
            <a:pPr marL="457200" lvl="0" indent="-228600" algn="l" rtl="0">
              <a:lnSpc>
                <a:spcPct val="100000"/>
              </a:lnSpc>
              <a:spcBef>
                <a:spcPts val="0"/>
              </a:spcBef>
              <a:spcAft>
                <a:spcPts val="0"/>
              </a:spcAft>
              <a:buSzPts val="1400"/>
              <a:buNone/>
            </a:pPr>
            <a:r>
              <a:rPr lang="en-IE" sz="1100" b="0" i="0" u="none" strike="noStrike" cap="none" dirty="0" smtClean="0">
                <a:solidFill>
                  <a:schemeClr val="dk1"/>
                </a:solidFill>
                <a:latin typeface="Calibri"/>
                <a:ea typeface="Calibri"/>
                <a:cs typeface="Calibri"/>
                <a:sym typeface="Calibri"/>
              </a:rPr>
              <a:t>The idea here is to prompt students to think about the difference between the information they encounter in their everyday lives, especially digital information, and the</a:t>
            </a:r>
          </a:p>
          <a:p>
            <a:pPr marL="457200" lvl="0" indent="-228600" algn="l" rtl="0">
              <a:lnSpc>
                <a:spcPct val="100000"/>
              </a:lnSpc>
              <a:spcBef>
                <a:spcPts val="0"/>
              </a:spcBef>
              <a:spcAft>
                <a:spcPts val="0"/>
              </a:spcAft>
              <a:buSzPts val="1400"/>
              <a:buNone/>
            </a:pPr>
            <a:r>
              <a:rPr lang="en-IE" sz="1100" b="0" i="0" u="none" strike="noStrike" cap="none" dirty="0" smtClean="0">
                <a:solidFill>
                  <a:schemeClr val="dk1"/>
                </a:solidFill>
                <a:latin typeface="Calibri"/>
                <a:ea typeface="Calibri"/>
                <a:cs typeface="Calibri"/>
                <a:sym typeface="Calibri"/>
              </a:rPr>
              <a:t>actual interpretation, understanding and use of that information, which could be described as knowledge.</a:t>
            </a:r>
          </a:p>
          <a:p>
            <a:pPr marL="457200" lvl="0" indent="-228600" algn="l" rtl="0">
              <a:lnSpc>
                <a:spcPct val="100000"/>
              </a:lnSpc>
              <a:spcBef>
                <a:spcPts val="0"/>
              </a:spcBef>
              <a:spcAft>
                <a:spcPts val="0"/>
              </a:spcAft>
              <a:buSzPts val="1400"/>
              <a:buNone/>
            </a:pPr>
            <a:r>
              <a:rPr lang="en-IE" sz="1100" b="0" i="0" u="none" strike="noStrike" cap="none" dirty="0" smtClean="0">
                <a:solidFill>
                  <a:schemeClr val="dk1"/>
                </a:solidFill>
                <a:latin typeface="Calibri"/>
                <a:ea typeface="Calibri"/>
                <a:cs typeface="Calibri"/>
                <a:sym typeface="Calibri"/>
              </a:rPr>
              <a:t>They will come up with some ideas and write them down on the sheet. The teacher then asks the groups to read out some of these ideas and put them up on a</a:t>
            </a:r>
          </a:p>
          <a:p>
            <a:pPr marL="457200" lvl="0" indent="-228600" algn="l" rtl="0">
              <a:lnSpc>
                <a:spcPct val="100000"/>
              </a:lnSpc>
              <a:spcBef>
                <a:spcPts val="0"/>
              </a:spcBef>
              <a:spcAft>
                <a:spcPts val="0"/>
              </a:spcAft>
              <a:buSzPts val="1400"/>
              <a:buNone/>
            </a:pPr>
            <a:r>
              <a:rPr lang="en-IE" sz="1100" b="0" i="0" u="none" strike="noStrike" cap="none" dirty="0" smtClean="0">
                <a:solidFill>
                  <a:schemeClr val="dk1"/>
                </a:solidFill>
                <a:latin typeface="Calibri"/>
                <a:ea typeface="Calibri"/>
                <a:cs typeface="Calibri"/>
                <a:sym typeface="Calibri"/>
              </a:rPr>
              <a:t>white board.</a:t>
            </a:r>
            <a:endParaRPr sz="1100" b="0" i="0" u="none" strike="noStrike" cap="none" dirty="0">
              <a:solidFill>
                <a:schemeClr val="dk1"/>
              </a:solidFill>
              <a:latin typeface="Calibri"/>
              <a:ea typeface="Calibri"/>
              <a:cs typeface="Calibri"/>
              <a:sym typeface="Calibri"/>
            </a:endParaRPr>
          </a:p>
        </p:txBody>
      </p:sp>
      <p:sp>
        <p:nvSpPr>
          <p:cNvPr id="115" name="Google Shape;115;ge0dbaddaf3_0_29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IE" sz="1050" dirty="0" smtClean="0"/>
              <a:t>The teacher will ask students if what they see on the screen is information. S/he will then ask if the symbols have any meaning, if they mean something.</a:t>
            </a:r>
            <a:endParaRPr sz="1050" dirty="0"/>
          </a:p>
        </p:txBody>
      </p:sp>
      <p:sp>
        <p:nvSpPr>
          <p:cNvPr id="125" name="Google Shape;125;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IE" sz="1100" b="0" i="0" u="none" strike="noStrike" cap="none" dirty="0">
                <a:solidFill>
                  <a:schemeClr val="dk1"/>
                </a:solidFill>
                <a:latin typeface="Calibri"/>
                <a:ea typeface="Calibri"/>
                <a:cs typeface="Calibri"/>
                <a:sym typeface="Calibri"/>
              </a:rPr>
              <a:t>The teacher will then disclose the meaning (TOILET IN JAPANESE), and then explain that it is information because it has meaning, which is toilet, even though students didn’t know what it </a:t>
            </a:r>
            <a:r>
              <a:rPr lang="en-IE" sz="1100" b="0" i="0" u="none" strike="noStrike" cap="none" dirty="0" smtClean="0">
                <a:solidFill>
                  <a:schemeClr val="dk1"/>
                </a:solidFill>
                <a:latin typeface="Calibri"/>
                <a:ea typeface="Calibri"/>
                <a:cs typeface="Calibri"/>
                <a:sym typeface="Calibri"/>
              </a:rPr>
              <a:t>means. </a:t>
            </a:r>
            <a:r>
              <a:rPr lang="en-IE" sz="1100" b="0" i="0" u="none" strike="noStrike" cap="none" dirty="0">
                <a:solidFill>
                  <a:schemeClr val="dk1"/>
                </a:solidFill>
                <a:latin typeface="Calibri"/>
                <a:ea typeface="Calibri"/>
                <a:cs typeface="Calibri"/>
                <a:sym typeface="Calibri"/>
              </a:rPr>
              <a:t>A word in Japanese is information, but if you don’t know </a:t>
            </a:r>
            <a:r>
              <a:rPr lang="en-IE" sz="1100" b="0" i="0" u="none" strike="noStrike" cap="none" dirty="0" smtClean="0">
                <a:solidFill>
                  <a:schemeClr val="dk1"/>
                </a:solidFill>
                <a:latin typeface="Calibri"/>
                <a:ea typeface="Calibri"/>
                <a:cs typeface="Calibri"/>
                <a:sym typeface="Calibri"/>
              </a:rPr>
              <a:t>speak the </a:t>
            </a:r>
            <a:r>
              <a:rPr lang="en-IE" sz="1100" b="0" i="0" u="none" strike="noStrike" cap="none" dirty="0">
                <a:solidFill>
                  <a:schemeClr val="dk1"/>
                </a:solidFill>
                <a:latin typeface="Calibri"/>
                <a:ea typeface="Calibri"/>
                <a:cs typeface="Calibri"/>
                <a:sym typeface="Calibri"/>
              </a:rPr>
              <a:t>language you will not be able to understand it.</a:t>
            </a:r>
            <a:endParaRPr sz="1100" b="0" dirty="0"/>
          </a:p>
          <a:p>
            <a:pPr marL="0" lvl="0" indent="0" algn="l" rtl="0">
              <a:lnSpc>
                <a:spcPct val="100000"/>
              </a:lnSpc>
              <a:spcBef>
                <a:spcPts val="0"/>
              </a:spcBef>
              <a:spcAft>
                <a:spcPts val="0"/>
              </a:spcAft>
              <a:buSzPts val="1400"/>
              <a:buNone/>
            </a:pPr>
            <a:endParaRPr sz="1100" dirty="0"/>
          </a:p>
          <a:p>
            <a:pPr marL="0" lvl="0" indent="0" algn="l" rtl="0">
              <a:lnSpc>
                <a:spcPct val="100000"/>
              </a:lnSpc>
              <a:spcBef>
                <a:spcPts val="0"/>
              </a:spcBef>
              <a:spcAft>
                <a:spcPts val="0"/>
              </a:spcAft>
              <a:buSzPts val="1400"/>
              <a:buNone/>
            </a:pPr>
            <a:r>
              <a:rPr lang="en-IE" sz="1100" b="0" i="0" u="none" strike="noStrike" cap="none" dirty="0">
                <a:solidFill>
                  <a:schemeClr val="dk1"/>
                </a:solidFill>
                <a:latin typeface="Calibri"/>
                <a:ea typeface="Calibri"/>
                <a:cs typeface="Calibri"/>
                <a:sym typeface="Calibri"/>
              </a:rPr>
              <a:t>So, from the communication point of view, information is anything that has meaning. </a:t>
            </a:r>
            <a:endParaRPr sz="1100" b="0" i="0" u="none" strike="noStrike" cap="non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100" dirty="0"/>
          </a:p>
          <a:p>
            <a:pPr marL="0" lvl="0" indent="0" algn="l" rtl="0">
              <a:lnSpc>
                <a:spcPct val="100000"/>
              </a:lnSpc>
              <a:spcBef>
                <a:spcPts val="0"/>
              </a:spcBef>
              <a:spcAft>
                <a:spcPts val="0"/>
              </a:spcAft>
              <a:buSzPts val="1400"/>
              <a:buNone/>
            </a:pPr>
            <a:r>
              <a:rPr lang="en-IE" sz="1100" b="0" i="0" u="none" strike="noStrike" cap="none" dirty="0">
                <a:solidFill>
                  <a:schemeClr val="dk1"/>
                </a:solidFill>
                <a:latin typeface="Calibri"/>
                <a:ea typeface="Calibri"/>
                <a:cs typeface="Calibri"/>
                <a:sym typeface="Calibri"/>
              </a:rPr>
              <a:t>However, in order to turn this information into knowledge, it is necessary to understand this information – know what it means. </a:t>
            </a:r>
            <a:endParaRPr sz="1100" b="0" dirty="0"/>
          </a:p>
          <a:p>
            <a:pPr marL="457200" marR="0" lvl="0" indent="-228600" algn="l" rtl="0">
              <a:lnSpc>
                <a:spcPct val="100000"/>
              </a:lnSpc>
              <a:spcBef>
                <a:spcPts val="0"/>
              </a:spcBef>
              <a:spcAft>
                <a:spcPts val="0"/>
              </a:spcAft>
              <a:buClr>
                <a:srgbClr val="000000"/>
              </a:buClr>
              <a:buSzPts val="1400"/>
              <a:buFont typeface="Arial"/>
              <a:buNone/>
            </a:pPr>
            <a:r>
              <a:rPr lang="en-IE" sz="1100" dirty="0"/>
              <a:t/>
            </a:r>
            <a:br>
              <a:rPr lang="en-IE" sz="1100" dirty="0"/>
            </a:br>
            <a:endParaRPr sz="1100" dirty="0"/>
          </a:p>
        </p:txBody>
      </p:sp>
      <p:sp>
        <p:nvSpPr>
          <p:cNvPr id="134" name="Google Shape;134;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IE" sz="1100" dirty="0" smtClean="0"/>
              <a:t>The teacher will ask students if what they see on the screen is information. Everyone will probably say yes, and the teacher will ask why that is information. The teacher should expect them to say that it is because</a:t>
            </a:r>
          </a:p>
          <a:p>
            <a:pPr marL="0" lvl="0" indent="0" algn="l" rtl="0">
              <a:lnSpc>
                <a:spcPct val="100000"/>
              </a:lnSpc>
              <a:spcBef>
                <a:spcPts val="0"/>
              </a:spcBef>
              <a:spcAft>
                <a:spcPts val="0"/>
              </a:spcAft>
              <a:buSzPts val="1400"/>
              <a:buNone/>
            </a:pPr>
            <a:r>
              <a:rPr lang="en-IE" sz="1100" dirty="0" smtClean="0"/>
              <a:t>it has meaning. The teacher will then ask whether they think that is also knowledge, and students will probably say yes, as everyone knows that the sign means ladies/gents toilet.</a:t>
            </a:r>
            <a:endParaRPr sz="1100" dirty="0"/>
          </a:p>
        </p:txBody>
      </p:sp>
      <p:sp>
        <p:nvSpPr>
          <p:cNvPr id="143" name="Google Shape;143;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IE" sz="1100" b="1" i="0" u="none" strike="noStrike" cap="none" dirty="0">
                <a:solidFill>
                  <a:schemeClr val="dk1"/>
                </a:solidFill>
              </a:rPr>
              <a:t>Activity </a:t>
            </a:r>
            <a:r>
              <a:rPr lang="en-IE" sz="1100" b="1" i="0" u="none" strike="noStrike" cap="none" dirty="0" smtClean="0">
                <a:solidFill>
                  <a:schemeClr val="dk1"/>
                </a:solidFill>
              </a:rPr>
              <a:t>14.2</a:t>
            </a:r>
            <a:r>
              <a:rPr lang="en-IE" sz="1100" b="1" i="0" u="none" strike="noStrike" cap="none" baseline="0" dirty="0" smtClean="0">
                <a:solidFill>
                  <a:schemeClr val="dk1"/>
                </a:solidFill>
              </a:rPr>
              <a:t> (a)</a:t>
            </a:r>
            <a:endParaRPr sz="1100" b="1" dirty="0"/>
          </a:p>
          <a:p>
            <a:pPr marL="457200" marR="0" lvl="0" indent="-228600" algn="l" rtl="0">
              <a:lnSpc>
                <a:spcPct val="100000"/>
              </a:lnSpc>
              <a:spcBef>
                <a:spcPts val="0"/>
              </a:spcBef>
              <a:spcAft>
                <a:spcPts val="0"/>
              </a:spcAft>
              <a:buClr>
                <a:srgbClr val="000000"/>
              </a:buClr>
              <a:buSzPts val="1400"/>
              <a:buFont typeface="Arial"/>
              <a:buNone/>
            </a:pPr>
            <a:endParaRPr lang="en-IE" sz="1100" b="0" i="0" u="none" strike="noStrike" cap="none" dirty="0">
              <a:solidFill>
                <a:schemeClr val="dk1"/>
              </a:solidFill>
              <a:latin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r>
              <a:rPr lang="en-IE" sz="1100" dirty="0" smtClean="0"/>
              <a:t>The teacher will ask students if they know what the picture on the screen is. The right answer is SKULL WITH CROSSED BONES. </a:t>
            </a:r>
          </a:p>
          <a:p>
            <a:pPr marL="457200" marR="0" lvl="0" indent="-228600" algn="l" rtl="0">
              <a:lnSpc>
                <a:spcPct val="100000"/>
              </a:lnSpc>
              <a:spcBef>
                <a:spcPts val="0"/>
              </a:spcBef>
              <a:spcAft>
                <a:spcPts val="0"/>
              </a:spcAft>
              <a:buClr>
                <a:srgbClr val="000000"/>
              </a:buClr>
              <a:buSzPts val="1400"/>
              <a:buFont typeface="Arial"/>
              <a:buNone/>
            </a:pPr>
            <a:r>
              <a:rPr lang="en-IE" sz="1100" dirty="0" smtClean="0"/>
              <a:t>Some students will say “death, “danger”, and then the teacher will say that the question that is being asked is “what it is” and not “What it means”. </a:t>
            </a:r>
          </a:p>
          <a:p>
            <a:pPr marL="457200" marR="0" lvl="0" indent="-228600" algn="l" rtl="0">
              <a:lnSpc>
                <a:spcPct val="100000"/>
              </a:lnSpc>
              <a:spcBef>
                <a:spcPts val="0"/>
              </a:spcBef>
              <a:spcAft>
                <a:spcPts val="0"/>
              </a:spcAft>
              <a:buClr>
                <a:srgbClr val="000000"/>
              </a:buClr>
              <a:buSzPts val="1400"/>
              <a:buFont typeface="Arial"/>
              <a:buNone/>
            </a:pPr>
            <a:endParaRPr lang="en-IE" sz="1100" dirty="0" smtClean="0"/>
          </a:p>
          <a:p>
            <a:pPr marL="457200" marR="0" lvl="0" indent="-228600" algn="l" rtl="0">
              <a:lnSpc>
                <a:spcPct val="100000"/>
              </a:lnSpc>
              <a:spcBef>
                <a:spcPts val="0"/>
              </a:spcBef>
              <a:spcAft>
                <a:spcPts val="0"/>
              </a:spcAft>
              <a:buClr>
                <a:srgbClr val="000000"/>
              </a:buClr>
              <a:buSzPts val="1400"/>
              <a:buFont typeface="Arial"/>
              <a:buNone/>
            </a:pPr>
            <a:r>
              <a:rPr lang="en-IE" sz="1100" dirty="0" smtClean="0"/>
              <a:t>Finally, the teacher will then ask what it means. </a:t>
            </a:r>
          </a:p>
          <a:p>
            <a:pPr marL="457200" marR="0" lvl="0" indent="-228600" algn="l" rtl="0">
              <a:lnSpc>
                <a:spcPct val="100000"/>
              </a:lnSpc>
              <a:spcBef>
                <a:spcPts val="0"/>
              </a:spcBef>
              <a:spcAft>
                <a:spcPts val="0"/>
              </a:spcAft>
              <a:buClr>
                <a:srgbClr val="000000"/>
              </a:buClr>
              <a:buSzPts val="1400"/>
              <a:buFont typeface="Arial"/>
              <a:buNone/>
            </a:pPr>
            <a:endParaRPr lang="en-IE" sz="1100" dirty="0" smtClean="0"/>
          </a:p>
          <a:p>
            <a:pPr marL="457200" marR="0" lvl="0" indent="-228600" algn="l" rtl="0">
              <a:lnSpc>
                <a:spcPct val="100000"/>
              </a:lnSpc>
              <a:spcBef>
                <a:spcPts val="0"/>
              </a:spcBef>
              <a:spcAft>
                <a:spcPts val="0"/>
              </a:spcAft>
              <a:buClr>
                <a:srgbClr val="000000"/>
              </a:buClr>
              <a:buSzPts val="1400"/>
              <a:buFont typeface="Arial"/>
              <a:buNone/>
            </a:pPr>
            <a:r>
              <a:rPr lang="en-IE" sz="1100" dirty="0" smtClean="0"/>
              <a:t>Answers may include, for instance, death, pirate, danger etc.</a:t>
            </a:r>
            <a:endParaRPr sz="1100" dirty="0"/>
          </a:p>
        </p:txBody>
      </p:sp>
      <p:sp>
        <p:nvSpPr>
          <p:cNvPr id="154" name="Google Shape;154;p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400"/>
              <a:buFont typeface="Arial"/>
              <a:buNone/>
            </a:pPr>
            <a:r>
              <a:rPr lang="en-IE" sz="1100" b="0" i="0" u="none" strike="noStrike" cap="none">
                <a:solidFill>
                  <a:schemeClr val="dk1"/>
                </a:solidFill>
                <a:latin typeface="Calibri"/>
                <a:ea typeface="Calibri"/>
                <a:cs typeface="Calibri"/>
                <a:sym typeface="Calibri"/>
              </a:rPr>
              <a:t>The teacher will then reveal the second picture – a bottle with the skull – and ask students what that means. They will say that it means the bottle contains something dangerous, maybe a poison or something like that. </a:t>
            </a:r>
            <a:endParaRPr sz="1100" b="0"/>
          </a:p>
          <a:p>
            <a:pPr marL="457200" lvl="0" indent="-228600" algn="just" rtl="0">
              <a:lnSpc>
                <a:spcPct val="100000"/>
              </a:lnSpc>
              <a:spcBef>
                <a:spcPts val="0"/>
              </a:spcBef>
              <a:spcAft>
                <a:spcPts val="0"/>
              </a:spcAft>
              <a:buSzPts val="1400"/>
              <a:buNone/>
            </a:pPr>
            <a:endParaRPr sz="1100"/>
          </a:p>
        </p:txBody>
      </p:sp>
      <p:sp>
        <p:nvSpPr>
          <p:cNvPr id="164" name="Google Shape;164;p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1400"/>
              <a:buNone/>
            </a:pPr>
            <a:r>
              <a:rPr lang="en-IE" sz="1100" b="0" i="0" u="none" strike="noStrike" cap="none" dirty="0">
                <a:solidFill>
                  <a:schemeClr val="dk1"/>
                </a:solidFill>
                <a:latin typeface="Calibri"/>
                <a:ea typeface="Calibri"/>
                <a:cs typeface="Calibri"/>
                <a:sym typeface="Calibri"/>
              </a:rPr>
              <a:t>Teacher will then reveal the third picture – red circle – and ask students what they see on the screen. </a:t>
            </a:r>
            <a:endParaRPr lang="en-IE" sz="1100" b="0" i="0" u="none" strike="noStrike" cap="none" dirty="0" smtClean="0">
              <a:solidFill>
                <a:schemeClr val="dk1"/>
              </a:solidFill>
              <a:latin typeface="Calibri"/>
              <a:ea typeface="Calibri"/>
              <a:cs typeface="Calibri"/>
              <a:sym typeface="Calibri"/>
            </a:endParaRPr>
          </a:p>
          <a:p>
            <a:pPr marL="0" lvl="0" indent="0" algn="just" rtl="0">
              <a:lnSpc>
                <a:spcPct val="100000"/>
              </a:lnSpc>
              <a:spcBef>
                <a:spcPts val="0"/>
              </a:spcBef>
              <a:spcAft>
                <a:spcPts val="0"/>
              </a:spcAft>
              <a:buSzPts val="1400"/>
              <a:buNone/>
            </a:pPr>
            <a:endParaRPr lang="en-IE" sz="1100" b="0" i="0" u="none" strike="noStrike" cap="none" dirty="0" smtClean="0">
              <a:solidFill>
                <a:schemeClr val="dk1"/>
              </a:solidFill>
              <a:latin typeface="Calibri"/>
              <a:ea typeface="Calibri"/>
              <a:cs typeface="Calibri"/>
              <a:sym typeface="Calibri"/>
            </a:endParaRPr>
          </a:p>
          <a:p>
            <a:pPr marL="0" lvl="0" indent="0" algn="just" rtl="0">
              <a:lnSpc>
                <a:spcPct val="100000"/>
              </a:lnSpc>
              <a:spcBef>
                <a:spcPts val="0"/>
              </a:spcBef>
              <a:spcAft>
                <a:spcPts val="0"/>
              </a:spcAft>
              <a:buSzPts val="1400"/>
              <a:buNone/>
            </a:pPr>
            <a:r>
              <a:rPr lang="en-IE" sz="1100" b="0" i="0" u="none" strike="noStrike" cap="none" dirty="0" smtClean="0">
                <a:solidFill>
                  <a:schemeClr val="dk1"/>
                </a:solidFill>
                <a:latin typeface="Calibri"/>
                <a:ea typeface="Calibri"/>
                <a:cs typeface="Calibri"/>
                <a:sym typeface="Calibri"/>
              </a:rPr>
              <a:t>Answers </a:t>
            </a:r>
            <a:r>
              <a:rPr lang="en-IE" sz="1100" b="0" i="0" u="none" strike="noStrike" cap="none" dirty="0">
                <a:solidFill>
                  <a:schemeClr val="dk1"/>
                </a:solidFill>
                <a:latin typeface="Calibri"/>
                <a:ea typeface="Calibri"/>
                <a:cs typeface="Calibri"/>
                <a:sym typeface="Calibri"/>
              </a:rPr>
              <a:t>will be, for instance, red circle, red dot etc. </a:t>
            </a:r>
            <a:r>
              <a:rPr lang="en-IE" sz="1100" b="0" i="0" u="none" strike="noStrike" cap="none" dirty="0" smtClean="0">
                <a:solidFill>
                  <a:schemeClr val="dk1"/>
                </a:solidFill>
                <a:latin typeface="Calibri"/>
                <a:ea typeface="Calibri"/>
                <a:cs typeface="Calibri"/>
                <a:sym typeface="Calibri"/>
              </a:rPr>
              <a:t>The teacher </a:t>
            </a:r>
            <a:r>
              <a:rPr lang="en-IE" sz="1100" b="0" i="0" u="none" strike="noStrike" cap="none" dirty="0">
                <a:solidFill>
                  <a:schemeClr val="dk1"/>
                </a:solidFill>
                <a:latin typeface="Calibri"/>
                <a:ea typeface="Calibri"/>
                <a:cs typeface="Calibri"/>
                <a:sym typeface="Calibri"/>
              </a:rPr>
              <a:t>will then ask what it means. </a:t>
            </a:r>
            <a:endParaRPr lang="en-IE" sz="1100" b="0" i="0" u="none" strike="noStrike" cap="none" dirty="0" smtClean="0">
              <a:solidFill>
                <a:schemeClr val="dk1"/>
              </a:solidFill>
              <a:latin typeface="Calibri"/>
              <a:ea typeface="Calibri"/>
              <a:cs typeface="Calibri"/>
              <a:sym typeface="Calibri"/>
            </a:endParaRPr>
          </a:p>
          <a:p>
            <a:pPr marL="0" lvl="0" indent="0" algn="just" rtl="0">
              <a:lnSpc>
                <a:spcPct val="100000"/>
              </a:lnSpc>
              <a:spcBef>
                <a:spcPts val="0"/>
              </a:spcBef>
              <a:spcAft>
                <a:spcPts val="0"/>
              </a:spcAft>
              <a:buSzPts val="1400"/>
              <a:buNone/>
            </a:pPr>
            <a:endParaRPr lang="en-IE" sz="1100" b="0" i="0" u="none" strike="noStrike" cap="none" dirty="0" smtClean="0">
              <a:solidFill>
                <a:schemeClr val="dk1"/>
              </a:solidFill>
              <a:latin typeface="Calibri"/>
              <a:ea typeface="Calibri"/>
              <a:cs typeface="Calibri"/>
              <a:sym typeface="Calibri"/>
            </a:endParaRPr>
          </a:p>
          <a:p>
            <a:pPr marL="0" lvl="0" indent="0" algn="just" rtl="0">
              <a:lnSpc>
                <a:spcPct val="100000"/>
              </a:lnSpc>
              <a:spcBef>
                <a:spcPts val="0"/>
              </a:spcBef>
              <a:spcAft>
                <a:spcPts val="0"/>
              </a:spcAft>
              <a:buSzPts val="1400"/>
              <a:buNone/>
            </a:pPr>
            <a:r>
              <a:rPr lang="en-IE" sz="1100" b="0" i="0" u="none" strike="noStrike" cap="none" dirty="0" smtClean="0">
                <a:solidFill>
                  <a:schemeClr val="dk1"/>
                </a:solidFill>
                <a:latin typeface="Calibri"/>
                <a:ea typeface="Calibri"/>
                <a:cs typeface="Calibri"/>
                <a:sym typeface="Calibri"/>
              </a:rPr>
              <a:t>Answers </a:t>
            </a:r>
            <a:r>
              <a:rPr lang="en-IE" sz="1100" b="0" i="0" u="none" strike="noStrike" cap="none" dirty="0">
                <a:solidFill>
                  <a:schemeClr val="dk1"/>
                </a:solidFill>
                <a:latin typeface="Calibri"/>
                <a:ea typeface="Calibri"/>
                <a:cs typeface="Calibri"/>
                <a:sym typeface="Calibri"/>
              </a:rPr>
              <a:t>will be Japan flag, record button </a:t>
            </a:r>
            <a:r>
              <a:rPr lang="en-IE" sz="1100" b="0" i="0" u="none" strike="noStrike" cap="none" dirty="0" smtClean="0">
                <a:solidFill>
                  <a:schemeClr val="dk1"/>
                </a:solidFill>
                <a:latin typeface="Calibri"/>
                <a:ea typeface="Calibri"/>
                <a:cs typeface="Calibri"/>
                <a:sym typeface="Calibri"/>
              </a:rPr>
              <a:t>etc.,</a:t>
            </a:r>
            <a:endParaRPr sz="1100" dirty="0"/>
          </a:p>
        </p:txBody>
      </p:sp>
      <p:sp>
        <p:nvSpPr>
          <p:cNvPr id="173" name="Google Shape;173;p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
        <p:nvSpPr>
          <p:cNvPr id="17" name="Google Shape;17;p25"/>
          <p:cNvSpPr txBox="1">
            <a:spLocks noGrp="1"/>
          </p:cNvSpPr>
          <p:nvPr>
            <p:ph type="ftr" idx="11"/>
          </p:nvPr>
        </p:nvSpPr>
        <p:spPr>
          <a:xfrm>
            <a:off x="8382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4"/>
        <p:cNvGrpSpPr/>
        <p:nvPr/>
      </p:nvGrpSpPr>
      <p:grpSpPr>
        <a:xfrm>
          <a:off x="0" y="0"/>
          <a:ext cx="0" cy="0"/>
          <a:chOff x="0" y="0"/>
          <a:chExt cx="0" cy="0"/>
        </a:xfrm>
      </p:grpSpPr>
      <p:sp>
        <p:nvSpPr>
          <p:cNvPr id="65" name="Google Shape;65;ge0dbaddaf3_0_24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ge0dbaddaf3_0_248"/>
          <p:cNvSpPr txBox="1">
            <a:spLocks noGrp="1"/>
          </p:cNvSpPr>
          <p:nvPr>
            <p:ph type="body" idx="1"/>
          </p:nvPr>
        </p:nvSpPr>
        <p:spPr>
          <a:xfrm>
            <a:off x="838200" y="1825625"/>
            <a:ext cx="5181600" cy="42069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2"/>
              </a:buClr>
              <a:buSzPts val="1800"/>
              <a:buChar char="•"/>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ge0dbaddaf3_0_248"/>
          <p:cNvSpPr txBox="1">
            <a:spLocks noGrp="1"/>
          </p:cNvSpPr>
          <p:nvPr>
            <p:ph type="body" idx="2"/>
          </p:nvPr>
        </p:nvSpPr>
        <p:spPr>
          <a:xfrm>
            <a:off x="6172200" y="1825625"/>
            <a:ext cx="5181600" cy="42069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2"/>
              </a:buClr>
              <a:buSzPts val="1800"/>
              <a:buChar char="•"/>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ge0dbaddaf3_0_24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
        <p:nvSpPr>
          <p:cNvPr id="69" name="Google Shape;69;ge0dbaddaf3_0_248"/>
          <p:cNvSpPr/>
          <p:nvPr/>
        </p:nvSpPr>
        <p:spPr>
          <a:xfrm rot="10800000" flipH="1">
            <a:off x="838199" y="1614032"/>
            <a:ext cx="10515571" cy="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ge0dbaddaf3_0_248"/>
          <p:cNvSpPr txBox="1">
            <a:spLocks noGrp="1"/>
          </p:cNvSpPr>
          <p:nvPr>
            <p:ph type="ftr" idx="11"/>
          </p:nvPr>
        </p:nvSpPr>
        <p:spPr>
          <a:xfrm>
            <a:off x="838200" y="6356350"/>
            <a:ext cx="4114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evice mockups">
  <p:cSld name="Device mockups">
    <p:spTree>
      <p:nvGrpSpPr>
        <p:cNvPr id="1" name="Shape 71"/>
        <p:cNvGrpSpPr/>
        <p:nvPr/>
      </p:nvGrpSpPr>
      <p:grpSpPr>
        <a:xfrm>
          <a:off x="0" y="0"/>
          <a:ext cx="0" cy="0"/>
          <a:chOff x="0" y="0"/>
          <a:chExt cx="0" cy="0"/>
        </a:xfrm>
      </p:grpSpPr>
      <p:sp>
        <p:nvSpPr>
          <p:cNvPr id="72" name="Google Shape;72;ge0dbaddaf3_0_263"/>
          <p:cNvSpPr/>
          <p:nvPr/>
        </p:nvSpPr>
        <p:spPr>
          <a:xfrm>
            <a:off x="11564828" y="6374395"/>
            <a:ext cx="370500" cy="261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fld id="{00000000-1234-1234-1234-123412341234}" type="slidenum">
              <a:rPr lang="en-IE" sz="1100" b="1" i="0" u="none" strike="noStrike" cap="none">
                <a:solidFill>
                  <a:schemeClr val="dk1"/>
                </a:solidFill>
                <a:latin typeface="Arial Black"/>
                <a:ea typeface="Arial Black"/>
                <a:cs typeface="Arial Black"/>
                <a:sym typeface="Arial Black"/>
              </a:rPr>
              <a:t>‹#›</a:t>
            </a:fld>
            <a:endParaRPr sz="1100" b="1" i="0" u="none" strike="noStrike" cap="none">
              <a:solidFill>
                <a:schemeClr val="dk1"/>
              </a:solidFill>
              <a:latin typeface="Arial Black"/>
              <a:ea typeface="Arial Black"/>
              <a:cs typeface="Arial Black"/>
              <a:sym typeface="Arial Black"/>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type="title">
  <p:cSld name="TITLE">
    <p:bg>
      <p:bgPr>
        <a:solidFill>
          <a:srgbClr val="F2F2F2"/>
        </a:solidFill>
        <a:effectLst/>
      </p:bgPr>
    </p:bg>
    <p:spTree>
      <p:nvGrpSpPr>
        <p:cNvPr id="1" name="Shape 73"/>
        <p:cNvGrpSpPr/>
        <p:nvPr/>
      </p:nvGrpSpPr>
      <p:grpSpPr>
        <a:xfrm>
          <a:off x="0" y="0"/>
          <a:ext cx="0" cy="0"/>
          <a:chOff x="0" y="0"/>
          <a:chExt cx="0" cy="0"/>
        </a:xfrm>
      </p:grpSpPr>
      <p:sp>
        <p:nvSpPr>
          <p:cNvPr id="74" name="Google Shape;74;ge0dbaddaf3_0_265"/>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6000"/>
              <a:buFont typeface="Calibri"/>
              <a:buNone/>
              <a:defRPr sz="60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ge0dbaddaf3_0_265"/>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2"/>
              </a:buClr>
              <a:buSzPts val="2400"/>
              <a:buNone/>
              <a:defRPr sz="2400">
                <a:solidFill>
                  <a:schemeClr val="dk2"/>
                </a:solidFill>
              </a:defRPr>
            </a:lvl1pPr>
            <a:lvl2pPr lvl="1" algn="ctr">
              <a:lnSpc>
                <a:spcPct val="90000"/>
              </a:lnSpc>
              <a:spcBef>
                <a:spcPts val="500"/>
              </a:spcBef>
              <a:spcAft>
                <a:spcPts val="0"/>
              </a:spcAft>
              <a:buClr>
                <a:schemeClr val="dk2"/>
              </a:buClr>
              <a:buSzPts val="2000"/>
              <a:buNone/>
              <a:defRPr sz="2000"/>
            </a:lvl2pPr>
            <a:lvl3pPr lvl="2" algn="ctr">
              <a:lnSpc>
                <a:spcPct val="90000"/>
              </a:lnSpc>
              <a:spcBef>
                <a:spcPts val="500"/>
              </a:spcBef>
              <a:spcAft>
                <a:spcPts val="0"/>
              </a:spcAft>
              <a:buClr>
                <a:schemeClr val="dk2"/>
              </a:buClr>
              <a:buSzPts val="1800"/>
              <a:buNone/>
              <a:defRPr sz="1800"/>
            </a:lvl3pPr>
            <a:lvl4pPr lvl="3" algn="ctr">
              <a:lnSpc>
                <a:spcPct val="90000"/>
              </a:lnSpc>
              <a:spcBef>
                <a:spcPts val="500"/>
              </a:spcBef>
              <a:spcAft>
                <a:spcPts val="0"/>
              </a:spcAft>
              <a:buClr>
                <a:schemeClr val="dk2"/>
              </a:buClr>
              <a:buSzPts val="1600"/>
              <a:buNone/>
              <a:defRPr sz="1600"/>
            </a:lvl4pPr>
            <a:lvl5pPr lvl="4" algn="ctr">
              <a:lnSpc>
                <a:spcPct val="90000"/>
              </a:lnSpc>
              <a:spcBef>
                <a:spcPts val="5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6" name="Google Shape;76;ge0dbaddaf3_0_26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
        <p:nvSpPr>
          <p:cNvPr id="77" name="Google Shape;77;ge0dbaddaf3_0_265"/>
          <p:cNvSpPr txBox="1">
            <a:spLocks noGrp="1"/>
          </p:cNvSpPr>
          <p:nvPr>
            <p:ph type="ftr" idx="11"/>
          </p:nvPr>
        </p:nvSpPr>
        <p:spPr>
          <a:xfrm>
            <a:off x="838200" y="6356350"/>
            <a:ext cx="4114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78"/>
        <p:cNvGrpSpPr/>
        <p:nvPr/>
      </p:nvGrpSpPr>
      <p:grpSpPr>
        <a:xfrm>
          <a:off x="0" y="0"/>
          <a:ext cx="0" cy="0"/>
          <a:chOff x="0" y="0"/>
          <a:chExt cx="0" cy="0"/>
        </a:xfrm>
      </p:grpSpPr>
      <p:pic>
        <p:nvPicPr>
          <p:cNvPr id="79" name="Google Shape;79;ge0dbaddaf3_0_270"/>
          <p:cNvPicPr preferRelativeResize="0"/>
          <p:nvPr/>
        </p:nvPicPr>
        <p:blipFill rotWithShape="1">
          <a:blip r:embed="rId2">
            <a:alphaModFix/>
          </a:blip>
          <a:srcRect/>
          <a:stretch/>
        </p:blipFill>
        <p:spPr>
          <a:xfrm rot="5400000">
            <a:off x="2363565" y="-3027192"/>
            <a:ext cx="7464871" cy="12475032"/>
          </a:xfrm>
          <a:prstGeom prst="rect">
            <a:avLst/>
          </a:prstGeom>
          <a:noFill/>
          <a:ln>
            <a:noFill/>
          </a:ln>
        </p:spPr>
      </p:pic>
      <p:sp>
        <p:nvSpPr>
          <p:cNvPr id="80" name="Google Shape;80;ge0dbaddaf3_0_270"/>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Calibri"/>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ge0dbaddaf3_0_270"/>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2"/>
              </a:buClr>
              <a:buSzPts val="2000"/>
              <a:buNone/>
              <a:defRPr sz="2000"/>
            </a:lvl2pPr>
            <a:lvl3pPr lvl="2" algn="ctr">
              <a:lnSpc>
                <a:spcPct val="90000"/>
              </a:lnSpc>
              <a:spcBef>
                <a:spcPts val="500"/>
              </a:spcBef>
              <a:spcAft>
                <a:spcPts val="0"/>
              </a:spcAft>
              <a:buClr>
                <a:schemeClr val="dk2"/>
              </a:buClr>
              <a:buSzPts val="1800"/>
              <a:buNone/>
              <a:defRPr sz="1800"/>
            </a:lvl3pPr>
            <a:lvl4pPr lvl="3" algn="ctr">
              <a:lnSpc>
                <a:spcPct val="90000"/>
              </a:lnSpc>
              <a:spcBef>
                <a:spcPts val="500"/>
              </a:spcBef>
              <a:spcAft>
                <a:spcPts val="0"/>
              </a:spcAft>
              <a:buClr>
                <a:schemeClr val="dk2"/>
              </a:buClr>
              <a:buSzPts val="1600"/>
              <a:buNone/>
              <a:defRPr sz="1600"/>
            </a:lvl4pPr>
            <a:lvl5pPr lvl="4" algn="ctr">
              <a:lnSpc>
                <a:spcPct val="90000"/>
              </a:lnSpc>
              <a:spcBef>
                <a:spcPts val="5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2" name="Google Shape;82;ge0dbaddaf3_0_27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
        <p:nvSpPr>
          <p:cNvPr id="83" name="Google Shape;83;ge0dbaddaf3_0_270"/>
          <p:cNvSpPr txBox="1">
            <a:spLocks noGrp="1"/>
          </p:cNvSpPr>
          <p:nvPr>
            <p:ph type="ftr" idx="11"/>
          </p:nvPr>
        </p:nvSpPr>
        <p:spPr>
          <a:xfrm>
            <a:off x="838200" y="6356350"/>
            <a:ext cx="4114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ge0dbaddaf3_0_270"/>
          <p:cNvSpPr/>
          <p:nvPr/>
        </p:nvSpPr>
        <p:spPr>
          <a:xfrm rot="10800000" flipH="1">
            <a:off x="838199" y="6202361"/>
            <a:ext cx="10515571" cy="36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252123"/>
        </a:solidFill>
        <a:effectLst/>
      </p:bgPr>
    </p:bg>
    <p:spTree>
      <p:nvGrpSpPr>
        <p:cNvPr id="1" name="Shape 85"/>
        <p:cNvGrpSpPr/>
        <p:nvPr/>
      </p:nvGrpSpPr>
      <p:grpSpPr>
        <a:xfrm>
          <a:off x="0" y="0"/>
          <a:ext cx="0" cy="0"/>
          <a:chOff x="0" y="0"/>
          <a:chExt cx="0" cy="0"/>
        </a:xfrm>
      </p:grpSpPr>
      <p:sp>
        <p:nvSpPr>
          <p:cNvPr id="86" name="Google Shape;86;ge0dbaddaf3_0_277"/>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6000"/>
              <a:buFont typeface="Calibri"/>
              <a:buNone/>
              <a:defRPr sz="60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ge0dbaddaf3_0_277"/>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2"/>
              </a:buClr>
              <a:buSzPts val="2000"/>
              <a:buNone/>
              <a:defRPr sz="2000"/>
            </a:lvl2pPr>
            <a:lvl3pPr lvl="2" algn="ctr">
              <a:lnSpc>
                <a:spcPct val="90000"/>
              </a:lnSpc>
              <a:spcBef>
                <a:spcPts val="500"/>
              </a:spcBef>
              <a:spcAft>
                <a:spcPts val="0"/>
              </a:spcAft>
              <a:buClr>
                <a:schemeClr val="dk2"/>
              </a:buClr>
              <a:buSzPts val="1800"/>
              <a:buNone/>
              <a:defRPr sz="1800"/>
            </a:lvl3pPr>
            <a:lvl4pPr lvl="3" algn="ctr">
              <a:lnSpc>
                <a:spcPct val="90000"/>
              </a:lnSpc>
              <a:spcBef>
                <a:spcPts val="500"/>
              </a:spcBef>
              <a:spcAft>
                <a:spcPts val="0"/>
              </a:spcAft>
              <a:buClr>
                <a:schemeClr val="dk2"/>
              </a:buClr>
              <a:buSzPts val="1600"/>
              <a:buNone/>
              <a:defRPr sz="1600"/>
            </a:lvl4pPr>
            <a:lvl5pPr lvl="4" algn="ctr">
              <a:lnSpc>
                <a:spcPct val="90000"/>
              </a:lnSpc>
              <a:spcBef>
                <a:spcPts val="5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8" name="Google Shape;88;ge0dbaddaf3_0_27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
        <p:nvSpPr>
          <p:cNvPr id="89" name="Google Shape;89;ge0dbaddaf3_0_277"/>
          <p:cNvSpPr txBox="1">
            <a:spLocks noGrp="1"/>
          </p:cNvSpPr>
          <p:nvPr>
            <p:ph type="ftr" idx="11"/>
          </p:nvPr>
        </p:nvSpPr>
        <p:spPr>
          <a:xfrm>
            <a:off x="838200" y="6356350"/>
            <a:ext cx="4114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0"/>
        <p:cNvGrpSpPr/>
        <p:nvPr/>
      </p:nvGrpSpPr>
      <p:grpSpPr>
        <a:xfrm>
          <a:off x="0" y="0"/>
          <a:ext cx="0" cy="0"/>
          <a:chOff x="0" y="0"/>
          <a:chExt cx="0" cy="0"/>
        </a:xfrm>
      </p:grpSpPr>
      <p:sp>
        <p:nvSpPr>
          <p:cNvPr id="91" name="Google Shape;91;ge0dbaddaf3_0_28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ge0dbaddaf3_0_28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
        <p:nvSpPr>
          <p:cNvPr id="93" name="Google Shape;93;ge0dbaddaf3_0_288"/>
          <p:cNvSpPr/>
          <p:nvPr/>
        </p:nvSpPr>
        <p:spPr>
          <a:xfrm rot="10800000" flipH="1">
            <a:off x="838199" y="1614032"/>
            <a:ext cx="10515571" cy="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ge0dbaddaf3_0_288"/>
          <p:cNvSpPr txBox="1">
            <a:spLocks noGrp="1"/>
          </p:cNvSpPr>
          <p:nvPr>
            <p:ph type="ftr" idx="11"/>
          </p:nvPr>
        </p:nvSpPr>
        <p:spPr>
          <a:xfrm>
            <a:off x="838200" y="6356350"/>
            <a:ext cx="4114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type="title">
  <p:cSld name="TITLE">
    <p:bg>
      <p:bgPr>
        <a:solidFill>
          <a:srgbClr val="252123"/>
        </a:solidFill>
        <a:effectLst/>
      </p:bgPr>
    </p:bg>
    <p:spTree>
      <p:nvGrpSpPr>
        <p:cNvPr id="1" name="Shape 18"/>
        <p:cNvGrpSpPr/>
        <p:nvPr/>
      </p:nvGrpSpPr>
      <p:grpSpPr>
        <a:xfrm>
          <a:off x="0" y="0"/>
          <a:ext cx="0" cy="0"/>
          <a:chOff x="0" y="0"/>
          <a:chExt cx="0" cy="0"/>
        </a:xfrm>
      </p:grpSpPr>
      <p:sp>
        <p:nvSpPr>
          <p:cNvPr id="19" name="Google Shape;19;p2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6000"/>
              <a:buFont typeface="Calibri"/>
              <a:buNone/>
              <a:defRPr sz="60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2"/>
              </a:buClr>
              <a:buSzPts val="2000"/>
              <a:buNone/>
              <a:defRPr sz="2000"/>
            </a:lvl2pPr>
            <a:lvl3pPr lvl="2" algn="ctr">
              <a:lnSpc>
                <a:spcPct val="90000"/>
              </a:lnSpc>
              <a:spcBef>
                <a:spcPts val="500"/>
              </a:spcBef>
              <a:spcAft>
                <a:spcPts val="0"/>
              </a:spcAft>
              <a:buClr>
                <a:schemeClr val="dk2"/>
              </a:buClr>
              <a:buSzPts val="1800"/>
              <a:buNone/>
              <a:defRPr sz="1800"/>
            </a:lvl3pPr>
            <a:lvl4pPr lvl="3" algn="ctr">
              <a:lnSpc>
                <a:spcPct val="90000"/>
              </a:lnSpc>
              <a:spcBef>
                <a:spcPts val="500"/>
              </a:spcBef>
              <a:spcAft>
                <a:spcPts val="0"/>
              </a:spcAft>
              <a:buClr>
                <a:schemeClr val="dk2"/>
              </a:buClr>
              <a:buSzPts val="1600"/>
              <a:buNone/>
              <a:defRPr sz="1600"/>
            </a:lvl4pPr>
            <a:lvl5pPr lvl="4" algn="ctr">
              <a:lnSpc>
                <a:spcPct val="90000"/>
              </a:lnSpc>
              <a:spcBef>
                <a:spcPts val="5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1" name="Google Shape;2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
        <p:nvSpPr>
          <p:cNvPr id="22" name="Google Shape;22;p26"/>
          <p:cNvSpPr txBox="1">
            <a:spLocks noGrp="1"/>
          </p:cNvSpPr>
          <p:nvPr>
            <p:ph type="ftr" idx="11"/>
          </p:nvPr>
        </p:nvSpPr>
        <p:spPr>
          <a:xfrm>
            <a:off x="8382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3"/>
        <p:cNvGrpSpPr/>
        <p:nvPr/>
      </p:nvGrpSpPr>
      <p:grpSpPr>
        <a:xfrm>
          <a:off x="0" y="0"/>
          <a:ext cx="0" cy="0"/>
          <a:chOff x="0" y="0"/>
          <a:chExt cx="0" cy="0"/>
        </a:xfrm>
      </p:grpSpPr>
      <p:pic>
        <p:nvPicPr>
          <p:cNvPr id="24" name="Google Shape;24;p29"/>
          <p:cNvPicPr preferRelativeResize="0"/>
          <p:nvPr/>
        </p:nvPicPr>
        <p:blipFill rotWithShape="1">
          <a:blip r:embed="rId2">
            <a:alphaModFix/>
          </a:blip>
          <a:srcRect/>
          <a:stretch/>
        </p:blipFill>
        <p:spPr>
          <a:xfrm rot="5400000">
            <a:off x="2363566" y="-3027192"/>
            <a:ext cx="7464870" cy="12475031"/>
          </a:xfrm>
          <a:prstGeom prst="rect">
            <a:avLst/>
          </a:prstGeom>
          <a:noFill/>
          <a:ln>
            <a:noFill/>
          </a:ln>
        </p:spPr>
      </p:pic>
      <p:sp>
        <p:nvSpPr>
          <p:cNvPr id="25" name="Google Shape;25;p2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Calibri"/>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2"/>
              </a:buClr>
              <a:buSzPts val="2000"/>
              <a:buNone/>
              <a:defRPr sz="2000"/>
            </a:lvl2pPr>
            <a:lvl3pPr lvl="2" algn="ctr">
              <a:lnSpc>
                <a:spcPct val="90000"/>
              </a:lnSpc>
              <a:spcBef>
                <a:spcPts val="500"/>
              </a:spcBef>
              <a:spcAft>
                <a:spcPts val="0"/>
              </a:spcAft>
              <a:buClr>
                <a:schemeClr val="dk2"/>
              </a:buClr>
              <a:buSzPts val="1800"/>
              <a:buNone/>
              <a:defRPr sz="1800"/>
            </a:lvl3pPr>
            <a:lvl4pPr lvl="3" algn="ctr">
              <a:lnSpc>
                <a:spcPct val="90000"/>
              </a:lnSpc>
              <a:spcBef>
                <a:spcPts val="500"/>
              </a:spcBef>
              <a:spcAft>
                <a:spcPts val="0"/>
              </a:spcAft>
              <a:buClr>
                <a:schemeClr val="dk2"/>
              </a:buClr>
              <a:buSzPts val="1600"/>
              <a:buNone/>
              <a:defRPr sz="1600"/>
            </a:lvl4pPr>
            <a:lvl5pPr lvl="4" algn="ctr">
              <a:lnSpc>
                <a:spcPct val="90000"/>
              </a:lnSpc>
              <a:spcBef>
                <a:spcPts val="5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7" name="Google Shape;2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
        <p:nvSpPr>
          <p:cNvPr id="28" name="Google Shape;28;p29"/>
          <p:cNvSpPr txBox="1">
            <a:spLocks noGrp="1"/>
          </p:cNvSpPr>
          <p:nvPr>
            <p:ph type="ftr" idx="11"/>
          </p:nvPr>
        </p:nvSpPr>
        <p:spPr>
          <a:xfrm>
            <a:off x="8382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9"/>
          <p:cNvSpPr/>
          <p:nvPr/>
        </p:nvSpPr>
        <p:spPr>
          <a:xfrm rot="10800000" flipH="1">
            <a:off x="838199" y="6202361"/>
            <a:ext cx="10515600" cy="36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
        <p:cNvGrpSpPr/>
        <p:nvPr/>
      </p:nvGrpSpPr>
      <p:grpSpPr>
        <a:xfrm>
          <a:off x="0" y="0"/>
          <a:ext cx="0" cy="0"/>
          <a:chOff x="0" y="0"/>
          <a:chExt cx="0" cy="0"/>
        </a:xfrm>
      </p:grpSpPr>
      <p:sp>
        <p:nvSpPr>
          <p:cNvPr id="31" name="Google Shape;31;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3"/>
          <p:cNvSpPr txBox="1">
            <a:spLocks noGrp="1"/>
          </p:cNvSpPr>
          <p:nvPr>
            <p:ph type="body" idx="1"/>
          </p:nvPr>
        </p:nvSpPr>
        <p:spPr>
          <a:xfrm>
            <a:off x="838200" y="1825625"/>
            <a:ext cx="5181600" cy="420687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2"/>
              </a:buClr>
              <a:buSzPts val="1800"/>
              <a:buChar char="•"/>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33"/>
          <p:cNvSpPr txBox="1">
            <a:spLocks noGrp="1"/>
          </p:cNvSpPr>
          <p:nvPr>
            <p:ph type="body" idx="2"/>
          </p:nvPr>
        </p:nvSpPr>
        <p:spPr>
          <a:xfrm>
            <a:off x="6172200" y="1825625"/>
            <a:ext cx="5181600" cy="420687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2"/>
              </a:buClr>
              <a:buSzPts val="1800"/>
              <a:buChar char="•"/>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
        <p:nvSpPr>
          <p:cNvPr id="35" name="Google Shape;35;p33"/>
          <p:cNvSpPr/>
          <p:nvPr/>
        </p:nvSpPr>
        <p:spPr>
          <a:xfrm rot="10800000" flipH="1">
            <a:off x="838199" y="1614032"/>
            <a:ext cx="10515600" cy="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33"/>
          <p:cNvSpPr txBox="1">
            <a:spLocks noGrp="1"/>
          </p:cNvSpPr>
          <p:nvPr>
            <p:ph type="ftr" idx="11"/>
          </p:nvPr>
        </p:nvSpPr>
        <p:spPr>
          <a:xfrm>
            <a:off x="8382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evice mockups">
  <p:cSld name="Device mockups">
    <p:spTree>
      <p:nvGrpSpPr>
        <p:cNvPr id="1" name="Shape 37"/>
        <p:cNvGrpSpPr/>
        <p:nvPr/>
      </p:nvGrpSpPr>
      <p:grpSpPr>
        <a:xfrm>
          <a:off x="0" y="0"/>
          <a:ext cx="0" cy="0"/>
          <a:chOff x="0" y="0"/>
          <a:chExt cx="0" cy="0"/>
        </a:xfrm>
      </p:grpSpPr>
      <p:sp>
        <p:nvSpPr>
          <p:cNvPr id="38" name="Google Shape;38;p30"/>
          <p:cNvSpPr/>
          <p:nvPr/>
        </p:nvSpPr>
        <p:spPr>
          <a:xfrm>
            <a:off x="11564828" y="6374395"/>
            <a:ext cx="370614" cy="2616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fld id="{00000000-1234-1234-1234-123412341234}" type="slidenum">
              <a:rPr lang="en-IE" sz="1100" b="1" i="0" u="none" strike="noStrike" cap="none">
                <a:solidFill>
                  <a:schemeClr val="dk1"/>
                </a:solidFill>
                <a:latin typeface="Arial Black"/>
                <a:ea typeface="Arial Black"/>
                <a:cs typeface="Arial Black"/>
                <a:sym typeface="Arial Black"/>
              </a:rPr>
              <a:t>‹#›</a:t>
            </a:fld>
            <a:endParaRPr sz="1100" b="1" i="0" u="none" strike="noStrike" cap="none">
              <a:solidFill>
                <a:schemeClr val="dk1"/>
              </a:solidFill>
              <a:latin typeface="Arial Black"/>
              <a:ea typeface="Arial Black"/>
              <a:cs typeface="Arial Black"/>
              <a:sym typeface="Arial Black"/>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F2F2F2"/>
        </a:solidFill>
        <a:effectLst/>
      </p:bgPr>
    </p:bg>
    <p:spTree>
      <p:nvGrpSpPr>
        <p:cNvPr id="1" name="Shape 39"/>
        <p:cNvGrpSpPr/>
        <p:nvPr/>
      </p:nvGrpSpPr>
      <p:grpSpPr>
        <a:xfrm>
          <a:off x="0" y="0"/>
          <a:ext cx="0" cy="0"/>
          <a:chOff x="0" y="0"/>
          <a:chExt cx="0" cy="0"/>
        </a:xfrm>
      </p:grpSpPr>
      <p:sp>
        <p:nvSpPr>
          <p:cNvPr id="40" name="Google Shape;40;p3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6000"/>
              <a:buFont typeface="Calibri"/>
              <a:buNone/>
              <a:defRPr sz="60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2"/>
              </a:buClr>
              <a:buSzPts val="2400"/>
              <a:buNone/>
              <a:defRPr sz="2400">
                <a:solidFill>
                  <a:schemeClr val="dk2"/>
                </a:solidFill>
              </a:defRPr>
            </a:lvl1pPr>
            <a:lvl2pPr lvl="1" algn="ctr">
              <a:lnSpc>
                <a:spcPct val="90000"/>
              </a:lnSpc>
              <a:spcBef>
                <a:spcPts val="500"/>
              </a:spcBef>
              <a:spcAft>
                <a:spcPts val="0"/>
              </a:spcAft>
              <a:buClr>
                <a:schemeClr val="dk2"/>
              </a:buClr>
              <a:buSzPts val="2000"/>
              <a:buNone/>
              <a:defRPr sz="2000"/>
            </a:lvl2pPr>
            <a:lvl3pPr lvl="2" algn="ctr">
              <a:lnSpc>
                <a:spcPct val="90000"/>
              </a:lnSpc>
              <a:spcBef>
                <a:spcPts val="500"/>
              </a:spcBef>
              <a:spcAft>
                <a:spcPts val="0"/>
              </a:spcAft>
              <a:buClr>
                <a:schemeClr val="dk2"/>
              </a:buClr>
              <a:buSzPts val="1800"/>
              <a:buNone/>
              <a:defRPr sz="1800"/>
            </a:lvl3pPr>
            <a:lvl4pPr lvl="3" algn="ctr">
              <a:lnSpc>
                <a:spcPct val="90000"/>
              </a:lnSpc>
              <a:spcBef>
                <a:spcPts val="500"/>
              </a:spcBef>
              <a:spcAft>
                <a:spcPts val="0"/>
              </a:spcAft>
              <a:buClr>
                <a:schemeClr val="dk2"/>
              </a:buClr>
              <a:buSzPts val="1600"/>
              <a:buNone/>
              <a:defRPr sz="1600"/>
            </a:lvl4pPr>
            <a:lvl5pPr lvl="4" algn="ctr">
              <a:lnSpc>
                <a:spcPct val="90000"/>
              </a:lnSpc>
              <a:spcBef>
                <a:spcPts val="5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2" name="Google Shape;42;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
        <p:nvSpPr>
          <p:cNvPr id="43" name="Google Shape;43;p31"/>
          <p:cNvSpPr txBox="1">
            <a:spLocks noGrp="1"/>
          </p:cNvSpPr>
          <p:nvPr>
            <p:ph type="ftr" idx="11"/>
          </p:nvPr>
        </p:nvSpPr>
        <p:spPr>
          <a:xfrm>
            <a:off x="8382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
        <p:nvSpPr>
          <p:cNvPr id="47" name="Google Shape;47;p32"/>
          <p:cNvSpPr/>
          <p:nvPr/>
        </p:nvSpPr>
        <p:spPr>
          <a:xfrm rot="10800000" flipH="1">
            <a:off x="838199" y="1614032"/>
            <a:ext cx="10515600" cy="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32"/>
          <p:cNvSpPr txBox="1">
            <a:spLocks noGrp="1"/>
          </p:cNvSpPr>
          <p:nvPr>
            <p:ph type="ftr" idx="11"/>
          </p:nvPr>
        </p:nvSpPr>
        <p:spPr>
          <a:xfrm>
            <a:off x="8382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5"/>
        <p:cNvGrpSpPr/>
        <p:nvPr/>
      </p:nvGrpSpPr>
      <p:grpSpPr>
        <a:xfrm>
          <a:off x="0" y="0"/>
          <a:ext cx="0" cy="0"/>
          <a:chOff x="0" y="0"/>
          <a:chExt cx="0" cy="0"/>
        </a:xfrm>
      </p:grpSpPr>
      <p:sp>
        <p:nvSpPr>
          <p:cNvPr id="56" name="Google Shape;56;ge0dbaddaf3_0_28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ge0dbaddaf3_0_282"/>
          <p:cNvSpPr txBox="1">
            <a:spLocks noGrp="1"/>
          </p:cNvSpPr>
          <p:nvPr>
            <p:ph type="body" idx="1"/>
          </p:nvPr>
        </p:nvSpPr>
        <p:spPr>
          <a:xfrm>
            <a:off x="838200" y="1825625"/>
            <a:ext cx="10515600" cy="42324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2"/>
              </a:buClr>
              <a:buSzPts val="1800"/>
              <a:buChar char="•"/>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ge0dbaddaf3_0_28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
        <p:nvSpPr>
          <p:cNvPr id="59" name="Google Shape;59;ge0dbaddaf3_0_282"/>
          <p:cNvSpPr/>
          <p:nvPr/>
        </p:nvSpPr>
        <p:spPr>
          <a:xfrm rot="10800000" flipH="1">
            <a:off x="838199" y="1614032"/>
            <a:ext cx="10515571" cy="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ge0dbaddaf3_0_282"/>
          <p:cNvSpPr txBox="1">
            <a:spLocks noGrp="1"/>
          </p:cNvSpPr>
          <p:nvPr>
            <p:ph type="ftr" idx="11"/>
          </p:nvPr>
        </p:nvSpPr>
        <p:spPr>
          <a:xfrm>
            <a:off x="838200" y="6356350"/>
            <a:ext cx="4114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ge0dbaddaf3_0_24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
        <p:nvSpPr>
          <p:cNvPr id="63" name="Google Shape;63;ge0dbaddaf3_0_245"/>
          <p:cNvSpPr txBox="1">
            <a:spLocks noGrp="1"/>
          </p:cNvSpPr>
          <p:nvPr>
            <p:ph type="ftr" idx="11"/>
          </p:nvPr>
        </p:nvSpPr>
        <p:spPr>
          <a:xfrm>
            <a:off x="838200" y="6356350"/>
            <a:ext cx="4114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2"/>
              </a:buClr>
              <a:buSzPts val="4400"/>
              <a:buFont typeface="Calibri"/>
              <a:buNone/>
              <a:defRPr sz="44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2"/>
              </a:buClr>
              <a:buSzPts val="2800"/>
              <a:buFont typeface="Arial"/>
              <a:buChar char="•"/>
              <a:defRPr sz="28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ftr" idx="11"/>
          </p:nvPr>
        </p:nvSpPr>
        <p:spPr>
          <a:xfrm>
            <a:off x="838200" y="6356350"/>
            <a:ext cx="411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
        <p:nvSpPr>
          <p:cNvPr id="14" name="Google Shape;14;p24"/>
          <p:cNvSpPr/>
          <p:nvPr/>
        </p:nvSpPr>
        <p:spPr>
          <a:xfrm rot="10800000" flipH="1">
            <a:off x="838199" y="6202361"/>
            <a:ext cx="10515600" cy="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
        <p:cNvGrpSpPr/>
        <p:nvPr/>
      </p:nvGrpSpPr>
      <p:grpSpPr>
        <a:xfrm>
          <a:off x="0" y="0"/>
          <a:ext cx="0" cy="0"/>
          <a:chOff x="0" y="0"/>
          <a:chExt cx="0" cy="0"/>
        </a:xfrm>
      </p:grpSpPr>
      <p:sp>
        <p:nvSpPr>
          <p:cNvPr id="50" name="Google Shape;50;ge0dbaddaf3_0_23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2"/>
              </a:buClr>
              <a:buSzPts val="4400"/>
              <a:buFont typeface="Calibri"/>
              <a:buNone/>
              <a:defRPr sz="44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1" name="Google Shape;51;ge0dbaddaf3_0_23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2"/>
              </a:buClr>
              <a:buSzPts val="2800"/>
              <a:buFont typeface="Arial"/>
              <a:buChar char="•"/>
              <a:defRPr sz="28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 name="Google Shape;52;ge0dbaddaf3_0_239"/>
          <p:cNvSpPr txBox="1">
            <a:spLocks noGrp="1"/>
          </p:cNvSpPr>
          <p:nvPr>
            <p:ph type="ftr" idx="11"/>
          </p:nvPr>
        </p:nvSpPr>
        <p:spPr>
          <a:xfrm>
            <a:off x="838200" y="6356350"/>
            <a:ext cx="41148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ge0dbaddaf3_0_23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
        <p:nvSpPr>
          <p:cNvPr id="54" name="Google Shape;54;ge0dbaddaf3_0_239"/>
          <p:cNvSpPr/>
          <p:nvPr/>
        </p:nvSpPr>
        <p:spPr>
          <a:xfrm rot="10800000" flipH="1">
            <a:off x="838199" y="6202361"/>
            <a:ext cx="10515571" cy="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4.png"/><Relationship Id="rId4" Type="http://schemas.openxmlformats.org/officeDocument/2006/relationships/image" Target="../media/image24.png"/><Relationship Id="rId9"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hyperlink" Target="https://antibullyingcentre.ie/fuse/"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52123"/>
        </a:solidFill>
        <a:effectLst/>
      </p:bgPr>
    </p:bg>
    <p:spTree>
      <p:nvGrpSpPr>
        <p:cNvPr id="1" name="Shape 98"/>
        <p:cNvGrpSpPr/>
        <p:nvPr/>
      </p:nvGrpSpPr>
      <p:grpSpPr>
        <a:xfrm>
          <a:off x="0" y="0"/>
          <a:ext cx="0" cy="0"/>
          <a:chOff x="0" y="0"/>
          <a:chExt cx="0" cy="0"/>
        </a:xfrm>
      </p:grpSpPr>
      <p:pic>
        <p:nvPicPr>
          <p:cNvPr id="99" name="Google Shape;99;p1"/>
          <p:cNvPicPr preferRelativeResize="0"/>
          <p:nvPr/>
        </p:nvPicPr>
        <p:blipFill rotWithShape="1">
          <a:blip r:embed="rId3">
            <a:alphaModFix/>
          </a:blip>
          <a:srcRect/>
          <a:stretch/>
        </p:blipFill>
        <p:spPr>
          <a:xfrm>
            <a:off x="0" y="0"/>
            <a:ext cx="12192000" cy="6904813"/>
          </a:xfrm>
          <a:prstGeom prst="rect">
            <a:avLst/>
          </a:prstGeom>
          <a:noFill/>
          <a:ln>
            <a:noFill/>
          </a:ln>
        </p:spPr>
      </p:pic>
      <p:pic>
        <p:nvPicPr>
          <p:cNvPr id="100" name="Google Shape;100;p1" descr="A picture containing logo&#10;&#10;Description automatically generated"/>
          <p:cNvPicPr preferRelativeResize="0"/>
          <p:nvPr/>
        </p:nvPicPr>
        <p:blipFill rotWithShape="1">
          <a:blip r:embed="rId4">
            <a:alphaModFix/>
          </a:blip>
          <a:srcRect/>
          <a:stretch/>
        </p:blipFill>
        <p:spPr>
          <a:xfrm>
            <a:off x="0" y="-273050"/>
            <a:ext cx="5867400" cy="3821144"/>
          </a:xfrm>
          <a:prstGeom prst="rect">
            <a:avLst/>
          </a:prstGeom>
          <a:noFill/>
          <a:ln>
            <a:noFill/>
          </a:ln>
        </p:spPr>
      </p:pic>
      <p:sp>
        <p:nvSpPr>
          <p:cNvPr id="101" name="Google Shape;101;p1"/>
          <p:cNvSpPr/>
          <p:nvPr/>
        </p:nvSpPr>
        <p:spPr>
          <a:xfrm>
            <a:off x="580697" y="2773567"/>
            <a:ext cx="4791403"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IE" sz="1800" b="0" i="0" u="none" strike="noStrike" cap="none">
                <a:solidFill>
                  <a:schemeClr val="lt1"/>
                </a:solidFill>
                <a:latin typeface="Calibri"/>
                <a:ea typeface="Calibri"/>
                <a:cs typeface="Calibri"/>
                <a:sym typeface="Calibri"/>
              </a:rPr>
              <a:t>Anti-Bullying and Online Safety</a:t>
            </a:r>
            <a:endParaRPr sz="10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IE" sz="1800" b="0" i="0" u="none" strike="noStrike" cap="none">
                <a:solidFill>
                  <a:schemeClr val="lt1"/>
                </a:solidFill>
                <a:latin typeface="Calibri"/>
                <a:ea typeface="Calibri"/>
                <a:cs typeface="Calibri"/>
                <a:sym typeface="Calibri"/>
              </a:rPr>
              <a:t>Post Primary School Programme</a:t>
            </a:r>
            <a:endParaRPr sz="1000" b="0" i="0" u="none" strike="noStrike" cap="none">
              <a:solidFill>
                <a:schemeClr val="lt1"/>
              </a:solidFill>
              <a:latin typeface="Arial"/>
              <a:ea typeface="Arial"/>
              <a:cs typeface="Arial"/>
              <a:sym typeface="Arial"/>
            </a:endParaRPr>
          </a:p>
        </p:txBody>
      </p:sp>
      <p:sp>
        <p:nvSpPr>
          <p:cNvPr id="102" name="Google Shape;102;p1"/>
          <p:cNvSpPr/>
          <p:nvPr/>
        </p:nvSpPr>
        <p:spPr>
          <a:xfrm>
            <a:off x="0" y="4037568"/>
            <a:ext cx="4267200" cy="1358680"/>
          </a:xfrm>
          <a:prstGeom prst="rect">
            <a:avLst/>
          </a:prstGeom>
          <a:gradFill>
            <a:gsLst>
              <a:gs pos="0">
                <a:schemeClr val="accent1"/>
              </a:gs>
              <a:gs pos="33000">
                <a:schemeClr val="accent2"/>
              </a:gs>
              <a:gs pos="67000">
                <a:schemeClr val="accent3"/>
              </a:gs>
              <a:gs pos="100000">
                <a:schemeClr val="accent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3" name="Google Shape;103;p1"/>
          <p:cNvSpPr/>
          <p:nvPr/>
        </p:nvSpPr>
        <p:spPr>
          <a:xfrm>
            <a:off x="580697" y="4100481"/>
            <a:ext cx="4516597" cy="156966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IE" sz="2400" b="1" i="0" u="none" strike="noStrike" cap="none" dirty="0">
                <a:solidFill>
                  <a:schemeClr val="lt1"/>
                </a:solidFill>
                <a:latin typeface="Calibri"/>
                <a:ea typeface="Calibri"/>
                <a:cs typeface="Calibri"/>
                <a:sym typeface="Calibri"/>
              </a:rPr>
              <a:t>WORKSHOP 14: </a:t>
            </a:r>
            <a:endParaRPr sz="14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IE" sz="2200" b="1" i="0" u="none" strike="noStrike" cap="none" dirty="0" smtClean="0">
                <a:solidFill>
                  <a:schemeClr val="lt1"/>
                </a:solidFill>
                <a:latin typeface="Arial"/>
                <a:ea typeface="Arial"/>
                <a:cs typeface="Arial"/>
                <a:sym typeface="Arial"/>
              </a:rPr>
              <a:t>Do you trust the information you find online?</a:t>
            </a:r>
            <a:endParaRPr sz="2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IE" sz="2400" b="0" i="0" u="none" strike="noStrike" cap="none" dirty="0">
                <a:solidFill>
                  <a:srgbClr val="000000"/>
                </a:solidFill>
                <a:latin typeface="Arial"/>
                <a:ea typeface="Arial"/>
                <a:cs typeface="Arial"/>
                <a:sym typeface="Arial"/>
              </a:rPr>
              <a:t/>
            </a:r>
            <a:br>
              <a:rPr lang="en-IE" sz="2400" b="0" i="0" u="none" strike="noStrike" cap="none" dirty="0">
                <a:solidFill>
                  <a:srgbClr val="000000"/>
                </a:solidFill>
                <a:latin typeface="Arial"/>
                <a:ea typeface="Arial"/>
                <a:cs typeface="Arial"/>
                <a:sym typeface="Arial"/>
              </a:rPr>
            </a:br>
            <a:endParaRPr sz="2400" b="0" i="0" u="none" strike="noStrike" cap="none" dirty="0">
              <a:solidFill>
                <a:schemeClr val="lt1"/>
              </a:solidFill>
              <a:latin typeface="Calibri"/>
              <a:ea typeface="Calibri"/>
              <a:cs typeface="Calibri"/>
              <a:sym typeface="Calibri"/>
            </a:endParaRPr>
          </a:p>
        </p:txBody>
      </p:sp>
      <p:sp>
        <p:nvSpPr>
          <p:cNvPr id="104" name="Google Shape;104;p1"/>
          <p:cNvSpPr txBox="1">
            <a:spLocks noGrp="1"/>
          </p:cNvSpPr>
          <p:nvPr>
            <p:ph type="ftr" idx="11"/>
          </p:nvPr>
        </p:nvSpPr>
        <p:spPr>
          <a:xfrm>
            <a:off x="838200" y="6356350"/>
            <a:ext cx="41148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IE" b="1">
                <a:solidFill>
                  <a:schemeClr val="accent1"/>
                </a:solidFill>
              </a:rPr>
              <a:t>F</a:t>
            </a:r>
            <a:r>
              <a:rPr lang="en-IE" b="1">
                <a:solidFill>
                  <a:schemeClr val="accent2"/>
                </a:solidFill>
              </a:rPr>
              <a:t>U</a:t>
            </a:r>
            <a:r>
              <a:rPr lang="en-IE" b="1">
                <a:solidFill>
                  <a:schemeClr val="accent3"/>
                </a:solidFill>
              </a:rPr>
              <a:t>S</a:t>
            </a:r>
            <a:r>
              <a:rPr lang="en-IE" b="1">
                <a:solidFill>
                  <a:schemeClr val="accent4"/>
                </a:solidFill>
              </a:rPr>
              <a:t>E</a:t>
            </a:r>
            <a:r>
              <a:rPr lang="en-IE"/>
              <a:t>  </a:t>
            </a:r>
            <a:r>
              <a:rPr lang="en-IE">
                <a:solidFill>
                  <a:schemeClr val="dk2"/>
                </a:solidFill>
              </a:rPr>
              <a:t>|  ANTI- BULLYING &amp; ONLINE SAFETY PROGRAMME</a:t>
            </a:r>
            <a:endParaRPr sz="900">
              <a:solidFill>
                <a:schemeClr val="dk2"/>
              </a:solidFill>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35634" y="5162105"/>
            <a:ext cx="3835682" cy="169589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5"/>
          <p:cNvSpPr/>
          <p:nvPr/>
        </p:nvSpPr>
        <p:spPr>
          <a:xfrm>
            <a:off x="0" y="-136550"/>
            <a:ext cx="12192000" cy="6994500"/>
          </a:xfrm>
          <a:prstGeom prst="rect">
            <a:avLst/>
          </a:prstGeom>
          <a:gradFill>
            <a:gsLst>
              <a:gs pos="0">
                <a:schemeClr val="accent1"/>
              </a:gs>
              <a:gs pos="33000">
                <a:schemeClr val="accent2"/>
              </a:gs>
              <a:gs pos="67000">
                <a:schemeClr val="accent3"/>
              </a:gs>
              <a:gs pos="100000">
                <a:schemeClr val="accent4"/>
              </a:gs>
            </a:gsLst>
            <a:lin ang="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5" name="Google Shape;185;p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IE"/>
              <a:t>10</a:t>
            </a:fld>
            <a:endParaRPr/>
          </a:p>
        </p:txBody>
      </p:sp>
      <p:sp>
        <p:nvSpPr>
          <p:cNvPr id="186" name="Google Shape;186;p15"/>
          <p:cNvSpPr txBox="1">
            <a:spLocks noGrp="1"/>
          </p:cNvSpPr>
          <p:nvPr>
            <p:ph type="ftr" idx="11"/>
          </p:nvPr>
        </p:nvSpPr>
        <p:spPr>
          <a:xfrm>
            <a:off x="838200" y="6356350"/>
            <a:ext cx="4114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IE" b="1">
                <a:solidFill>
                  <a:schemeClr val="accent1"/>
                </a:solidFill>
              </a:rPr>
              <a:t>F</a:t>
            </a:r>
            <a:r>
              <a:rPr lang="en-IE" b="1">
                <a:solidFill>
                  <a:schemeClr val="accent2"/>
                </a:solidFill>
              </a:rPr>
              <a:t>U</a:t>
            </a:r>
            <a:r>
              <a:rPr lang="en-IE" b="1">
                <a:solidFill>
                  <a:schemeClr val="accent3"/>
                </a:solidFill>
              </a:rPr>
              <a:t>S</a:t>
            </a:r>
            <a:r>
              <a:rPr lang="en-IE" b="1">
                <a:solidFill>
                  <a:schemeClr val="accent4"/>
                </a:solidFill>
              </a:rPr>
              <a:t>E</a:t>
            </a:r>
            <a:r>
              <a:rPr lang="en-IE"/>
              <a:t>  </a:t>
            </a:r>
            <a:r>
              <a:rPr lang="en-IE">
                <a:solidFill>
                  <a:schemeClr val="dk2"/>
                </a:solidFill>
              </a:rPr>
              <a:t>|  ANTI- BULLYING &amp; ONLINE SAFETY PROGRAMME</a:t>
            </a:r>
            <a:endParaRPr sz="900">
              <a:solidFill>
                <a:schemeClr val="dk2"/>
              </a:solidFill>
            </a:endParaRPr>
          </a:p>
        </p:txBody>
      </p:sp>
      <p:pic>
        <p:nvPicPr>
          <p:cNvPr id="187" name="Google Shape;187;p15" descr="Image result for red traffic light cartoon"/>
          <p:cNvPicPr preferRelativeResize="0"/>
          <p:nvPr/>
        </p:nvPicPr>
        <p:blipFill rotWithShape="1">
          <a:blip r:embed="rId3">
            <a:alphaModFix/>
          </a:blip>
          <a:srcRect/>
          <a:stretch/>
        </p:blipFill>
        <p:spPr>
          <a:xfrm>
            <a:off x="4600369" y="423775"/>
            <a:ext cx="2991261" cy="50361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6"/>
          <p:cNvSpPr/>
          <p:nvPr/>
        </p:nvSpPr>
        <p:spPr>
          <a:xfrm>
            <a:off x="0" y="-136550"/>
            <a:ext cx="12192000" cy="6994500"/>
          </a:xfrm>
          <a:prstGeom prst="rect">
            <a:avLst/>
          </a:prstGeom>
          <a:gradFill>
            <a:gsLst>
              <a:gs pos="0">
                <a:schemeClr val="accent1"/>
              </a:gs>
              <a:gs pos="33000">
                <a:schemeClr val="accent2"/>
              </a:gs>
              <a:gs pos="67000">
                <a:schemeClr val="accent3"/>
              </a:gs>
              <a:gs pos="100000">
                <a:schemeClr val="accent4"/>
              </a:gs>
            </a:gsLst>
            <a:lin ang="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4" name="Google Shape;194;p1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1800"/>
              <a:buNone/>
            </a:pPr>
            <a:r>
              <a:rPr lang="en-IE" sz="5400" dirty="0">
                <a:solidFill>
                  <a:schemeClr val="lt1"/>
                </a:solidFill>
              </a:rPr>
              <a:t>Information and Context</a:t>
            </a:r>
            <a:endParaRPr sz="5400" dirty="0">
              <a:solidFill>
                <a:schemeClr val="lt1"/>
              </a:solidFill>
            </a:endParaRPr>
          </a:p>
        </p:txBody>
      </p:sp>
      <p:sp>
        <p:nvSpPr>
          <p:cNvPr id="195" name="Google Shape;195;p16"/>
          <p:cNvSpPr txBox="1">
            <a:spLocks noGrp="1"/>
          </p:cNvSpPr>
          <p:nvPr>
            <p:ph type="body" idx="1"/>
          </p:nvPr>
        </p:nvSpPr>
        <p:spPr>
          <a:xfrm>
            <a:off x="838200" y="1825625"/>
            <a:ext cx="9782908" cy="4232400"/>
          </a:xfrm>
          <a:prstGeom prst="rect">
            <a:avLst/>
          </a:prstGeom>
          <a:noFill/>
          <a:ln>
            <a:noFill/>
          </a:ln>
        </p:spPr>
        <p:txBody>
          <a:bodyPr spcFirstLastPara="1" wrap="square" lIns="91425" tIns="45700" rIns="91425" bIns="45700" anchor="t" anchorCtr="0">
            <a:noAutofit/>
          </a:bodyPr>
          <a:lstStyle/>
          <a:p>
            <a:pPr marL="457200" lvl="0" indent="-342900" algn="just" rtl="0">
              <a:lnSpc>
                <a:spcPct val="90000"/>
              </a:lnSpc>
              <a:spcBef>
                <a:spcPts val="1000"/>
              </a:spcBef>
              <a:spcAft>
                <a:spcPts val="0"/>
              </a:spcAft>
              <a:buClr>
                <a:schemeClr val="bg1"/>
              </a:buClr>
              <a:buSzPts val="1800"/>
              <a:buChar char="•"/>
            </a:pPr>
            <a:r>
              <a:rPr lang="en-IE" sz="3200" dirty="0">
                <a:solidFill>
                  <a:schemeClr val="lt1"/>
                </a:solidFill>
              </a:rPr>
              <a:t>Information depends on the context where it is used. </a:t>
            </a:r>
            <a:endParaRPr sz="3200" dirty="0">
              <a:solidFill>
                <a:schemeClr val="lt1"/>
              </a:solidFill>
            </a:endParaRPr>
          </a:p>
          <a:p>
            <a:pPr marL="457200" lvl="0" indent="-342900" algn="just" rtl="0">
              <a:lnSpc>
                <a:spcPct val="90000"/>
              </a:lnSpc>
              <a:spcBef>
                <a:spcPts val="1000"/>
              </a:spcBef>
              <a:spcAft>
                <a:spcPts val="0"/>
              </a:spcAft>
              <a:buClr>
                <a:schemeClr val="bg1"/>
              </a:buClr>
              <a:buSzPts val="1800"/>
              <a:buChar char="•"/>
            </a:pPr>
            <a:r>
              <a:rPr lang="en-IE" sz="3200" dirty="0">
                <a:solidFill>
                  <a:schemeClr val="lt1"/>
                </a:solidFill>
              </a:rPr>
              <a:t>Even though you knew what a skull with crossed bones and a red dot are, the true meaning was revealed when the information was put into a specific context. </a:t>
            </a:r>
            <a:endParaRPr sz="3200" dirty="0">
              <a:solidFill>
                <a:schemeClr val="lt1"/>
              </a:solidFill>
            </a:endParaRPr>
          </a:p>
          <a:p>
            <a:pPr marL="457200" lvl="0" indent="-342900" algn="just" rtl="0">
              <a:lnSpc>
                <a:spcPct val="90000"/>
              </a:lnSpc>
              <a:spcBef>
                <a:spcPts val="1000"/>
              </a:spcBef>
              <a:spcAft>
                <a:spcPts val="0"/>
              </a:spcAft>
              <a:buClr>
                <a:schemeClr val="bg1"/>
              </a:buClr>
              <a:buSzPts val="1800"/>
              <a:buChar char="•"/>
            </a:pPr>
            <a:r>
              <a:rPr lang="en-IE" sz="3200" dirty="0">
                <a:solidFill>
                  <a:schemeClr val="lt1"/>
                </a:solidFill>
              </a:rPr>
              <a:t>So the INTERPRETATION of information is also dependent on the context, as meanings can vary according to different contexts.</a:t>
            </a:r>
            <a:endParaRPr dirty="0">
              <a:solidFill>
                <a:schemeClr val="lt1"/>
              </a:solidFill>
            </a:endParaRPr>
          </a:p>
          <a:p>
            <a:pPr marL="457200" lvl="0" indent="-228600" algn="just" rtl="0">
              <a:lnSpc>
                <a:spcPct val="90000"/>
              </a:lnSpc>
              <a:spcBef>
                <a:spcPts val="1000"/>
              </a:spcBef>
              <a:spcAft>
                <a:spcPts val="0"/>
              </a:spcAft>
              <a:buSzPts val="1800"/>
              <a:buNone/>
            </a:pPr>
            <a:endParaRPr sz="3200" dirty="0">
              <a:solidFill>
                <a:schemeClr val="lt1"/>
              </a:solidFill>
            </a:endParaRPr>
          </a:p>
        </p:txBody>
      </p:sp>
      <p:sp>
        <p:nvSpPr>
          <p:cNvPr id="196" name="Google Shape;196;p1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IE"/>
              <a:t>11</a:t>
            </a:fld>
            <a:endParaRPr/>
          </a:p>
        </p:txBody>
      </p:sp>
      <p:sp>
        <p:nvSpPr>
          <p:cNvPr id="197" name="Google Shape;197;p16"/>
          <p:cNvSpPr txBox="1">
            <a:spLocks noGrp="1"/>
          </p:cNvSpPr>
          <p:nvPr>
            <p:ph type="ftr" idx="11"/>
          </p:nvPr>
        </p:nvSpPr>
        <p:spPr>
          <a:xfrm>
            <a:off x="838200" y="6356350"/>
            <a:ext cx="4114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IE" b="1">
                <a:solidFill>
                  <a:schemeClr val="accent1"/>
                </a:solidFill>
              </a:rPr>
              <a:t>F</a:t>
            </a:r>
            <a:r>
              <a:rPr lang="en-IE" b="1">
                <a:solidFill>
                  <a:schemeClr val="accent2"/>
                </a:solidFill>
              </a:rPr>
              <a:t>U</a:t>
            </a:r>
            <a:r>
              <a:rPr lang="en-IE" b="1">
                <a:solidFill>
                  <a:schemeClr val="accent3"/>
                </a:solidFill>
              </a:rPr>
              <a:t>S</a:t>
            </a:r>
            <a:r>
              <a:rPr lang="en-IE" b="1">
                <a:solidFill>
                  <a:schemeClr val="accent4"/>
                </a:solidFill>
              </a:rPr>
              <a:t>E</a:t>
            </a:r>
            <a:r>
              <a:rPr lang="en-IE"/>
              <a:t>  </a:t>
            </a:r>
            <a:r>
              <a:rPr lang="en-IE">
                <a:solidFill>
                  <a:schemeClr val="dk2"/>
                </a:solidFill>
              </a:rPr>
              <a:t>|  ANTI- BULLYING &amp; ONLINE SAFETY PROGRAMME</a:t>
            </a:r>
            <a:endParaRPr sz="900">
              <a:solidFill>
                <a:schemeClr val="dk2"/>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3822" y="4341672"/>
            <a:ext cx="1878178" cy="187817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4774" y="-15714"/>
            <a:ext cx="1807226" cy="208282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7"/>
          <p:cNvSpPr/>
          <p:nvPr/>
        </p:nvSpPr>
        <p:spPr>
          <a:xfrm>
            <a:off x="0" y="-136550"/>
            <a:ext cx="12192000" cy="6994500"/>
          </a:xfrm>
          <a:prstGeom prst="rect">
            <a:avLst/>
          </a:prstGeom>
          <a:gradFill>
            <a:gsLst>
              <a:gs pos="0">
                <a:schemeClr val="accent1"/>
              </a:gs>
              <a:gs pos="33000">
                <a:schemeClr val="accent2"/>
              </a:gs>
              <a:gs pos="67000">
                <a:schemeClr val="accent3"/>
              </a:gs>
              <a:gs pos="100000">
                <a:schemeClr val="accent4"/>
              </a:gs>
            </a:gsLst>
            <a:lin ang="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4" name="Google Shape;204;p17"/>
          <p:cNvSpPr txBox="1">
            <a:spLocks noGrp="1"/>
          </p:cNvSpPr>
          <p:nvPr>
            <p:ph type="title"/>
          </p:nvPr>
        </p:nvSpPr>
        <p:spPr>
          <a:xfrm>
            <a:off x="838200" y="365125"/>
            <a:ext cx="10841736"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1800"/>
              <a:buNone/>
            </a:pPr>
            <a:r>
              <a:rPr lang="en-IE" sz="4100" dirty="0">
                <a:solidFill>
                  <a:schemeClr val="lt1"/>
                </a:solidFill>
              </a:rPr>
              <a:t>Conclusion</a:t>
            </a:r>
            <a:r>
              <a:rPr lang="en-IE" sz="4100" dirty="0" smtClean="0">
                <a:solidFill>
                  <a:schemeClr val="lt1"/>
                </a:solidFill>
              </a:rPr>
              <a:t>: Information</a:t>
            </a:r>
            <a:r>
              <a:rPr lang="en-IE" sz="4100" dirty="0">
                <a:solidFill>
                  <a:schemeClr val="lt1"/>
                </a:solidFill>
              </a:rPr>
              <a:t>, Context and Knowledge</a:t>
            </a:r>
            <a:endParaRPr sz="4100" dirty="0">
              <a:solidFill>
                <a:schemeClr val="lt1"/>
              </a:solidFill>
            </a:endParaRPr>
          </a:p>
        </p:txBody>
      </p:sp>
      <p:sp>
        <p:nvSpPr>
          <p:cNvPr id="205" name="Google Shape;205;p17"/>
          <p:cNvSpPr txBox="1">
            <a:spLocks noGrp="1"/>
          </p:cNvSpPr>
          <p:nvPr>
            <p:ph type="body" idx="1"/>
          </p:nvPr>
        </p:nvSpPr>
        <p:spPr>
          <a:xfrm>
            <a:off x="838200" y="1825625"/>
            <a:ext cx="10515600" cy="4232400"/>
          </a:xfrm>
          <a:prstGeom prst="rect">
            <a:avLst/>
          </a:prstGeom>
          <a:noFill/>
          <a:ln>
            <a:noFill/>
          </a:ln>
        </p:spPr>
        <p:txBody>
          <a:bodyPr spcFirstLastPara="1" wrap="square" lIns="91425" tIns="45700" rIns="91425" bIns="45700" anchor="t" anchorCtr="0">
            <a:noAutofit/>
          </a:bodyPr>
          <a:lstStyle/>
          <a:p>
            <a:pPr lvl="0" algn="l" rtl="0">
              <a:lnSpc>
                <a:spcPct val="90000"/>
              </a:lnSpc>
              <a:spcBef>
                <a:spcPts val="1000"/>
              </a:spcBef>
              <a:spcAft>
                <a:spcPts val="0"/>
              </a:spcAft>
              <a:buClr>
                <a:schemeClr val="bg1"/>
              </a:buClr>
              <a:buSzPts val="1800"/>
              <a:buFont typeface="Arial" panose="020B0604020202020204" pitchFamily="34" charset="0"/>
              <a:buChar char="•"/>
            </a:pPr>
            <a:r>
              <a:rPr lang="en-IE" sz="3600" dirty="0">
                <a:solidFill>
                  <a:schemeClr val="lt1"/>
                </a:solidFill>
              </a:rPr>
              <a:t>Information is any data that you encounter. Anything that has meaning.</a:t>
            </a:r>
            <a:endParaRPr sz="3600" dirty="0">
              <a:solidFill>
                <a:schemeClr val="lt1"/>
              </a:solidFill>
            </a:endParaRPr>
          </a:p>
          <a:p>
            <a:pPr marL="685800" lvl="0" indent="-457200" algn="l" rtl="0">
              <a:lnSpc>
                <a:spcPct val="90000"/>
              </a:lnSpc>
              <a:spcBef>
                <a:spcPts val="1000"/>
              </a:spcBef>
              <a:spcAft>
                <a:spcPts val="0"/>
              </a:spcAft>
              <a:buClr>
                <a:schemeClr val="bg1"/>
              </a:buClr>
              <a:buSzPts val="1800"/>
              <a:buFont typeface="Arial" panose="020B0604020202020204" pitchFamily="34" charset="0"/>
              <a:buChar char="•"/>
            </a:pPr>
            <a:endParaRPr sz="3600" dirty="0">
              <a:solidFill>
                <a:schemeClr val="lt1"/>
              </a:solidFill>
            </a:endParaRPr>
          </a:p>
          <a:p>
            <a:pPr lvl="0" algn="l" rtl="0">
              <a:lnSpc>
                <a:spcPct val="90000"/>
              </a:lnSpc>
              <a:spcBef>
                <a:spcPts val="1000"/>
              </a:spcBef>
              <a:spcAft>
                <a:spcPts val="0"/>
              </a:spcAft>
              <a:buClr>
                <a:schemeClr val="bg1"/>
              </a:buClr>
              <a:buSzPts val="1800"/>
              <a:buFont typeface="Arial" panose="020B0604020202020204" pitchFamily="34" charset="0"/>
              <a:buChar char="•"/>
            </a:pPr>
            <a:r>
              <a:rPr lang="en-IE" sz="3600" dirty="0">
                <a:solidFill>
                  <a:schemeClr val="lt1"/>
                </a:solidFill>
              </a:rPr>
              <a:t>Knowledge is information that is correctly interpreted, understood and incorporated into your knowledge repertoire.</a:t>
            </a:r>
            <a:endParaRPr sz="3600" dirty="0">
              <a:solidFill>
                <a:schemeClr val="lt1"/>
              </a:solidFill>
            </a:endParaRPr>
          </a:p>
        </p:txBody>
      </p:sp>
      <p:sp>
        <p:nvSpPr>
          <p:cNvPr id="206" name="Google Shape;206;p1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IE"/>
              <a:t>12</a:t>
            </a:fld>
            <a:endParaRPr/>
          </a:p>
        </p:txBody>
      </p:sp>
      <p:sp>
        <p:nvSpPr>
          <p:cNvPr id="207" name="Google Shape;207;p17"/>
          <p:cNvSpPr txBox="1">
            <a:spLocks noGrp="1"/>
          </p:cNvSpPr>
          <p:nvPr>
            <p:ph type="ftr" idx="11"/>
          </p:nvPr>
        </p:nvSpPr>
        <p:spPr>
          <a:xfrm>
            <a:off x="838200" y="6356350"/>
            <a:ext cx="4114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IE" b="1">
                <a:solidFill>
                  <a:schemeClr val="accent1"/>
                </a:solidFill>
              </a:rPr>
              <a:t>F</a:t>
            </a:r>
            <a:r>
              <a:rPr lang="en-IE" b="1">
                <a:solidFill>
                  <a:schemeClr val="accent2"/>
                </a:solidFill>
              </a:rPr>
              <a:t>U</a:t>
            </a:r>
            <a:r>
              <a:rPr lang="en-IE" b="1">
                <a:solidFill>
                  <a:schemeClr val="accent3"/>
                </a:solidFill>
              </a:rPr>
              <a:t>S</a:t>
            </a:r>
            <a:r>
              <a:rPr lang="en-IE" b="1">
                <a:solidFill>
                  <a:schemeClr val="accent4"/>
                </a:solidFill>
              </a:rPr>
              <a:t>E</a:t>
            </a:r>
            <a:r>
              <a:rPr lang="en-IE"/>
              <a:t>  </a:t>
            </a:r>
            <a:r>
              <a:rPr lang="en-IE">
                <a:solidFill>
                  <a:schemeClr val="dk2"/>
                </a:solidFill>
              </a:rPr>
              <a:t>|  ANTI- BULLYING &amp; ONLINE SAFETY PROGRAMME</a:t>
            </a:r>
            <a:endParaRPr sz="900">
              <a:solidFill>
                <a:schemeClr val="dk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8"/>
          <p:cNvSpPr/>
          <p:nvPr/>
        </p:nvSpPr>
        <p:spPr>
          <a:xfrm>
            <a:off x="0" y="-136550"/>
            <a:ext cx="12192000" cy="6994500"/>
          </a:xfrm>
          <a:prstGeom prst="rect">
            <a:avLst/>
          </a:prstGeom>
          <a:gradFill>
            <a:gsLst>
              <a:gs pos="0">
                <a:schemeClr val="accent1"/>
              </a:gs>
              <a:gs pos="33000">
                <a:schemeClr val="accent2"/>
              </a:gs>
              <a:gs pos="67000">
                <a:schemeClr val="accent3"/>
              </a:gs>
              <a:gs pos="100000">
                <a:schemeClr val="accent4"/>
              </a:gs>
            </a:gsLst>
            <a:lin ang="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4" name="Google Shape;214;p1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1800"/>
              <a:buNone/>
            </a:pPr>
            <a:r>
              <a:rPr lang="en-IE" b="1">
                <a:solidFill>
                  <a:schemeClr val="lt1"/>
                </a:solidFill>
              </a:rPr>
              <a:t>Information Literacy</a:t>
            </a:r>
            <a:endParaRPr>
              <a:solidFill>
                <a:schemeClr val="lt1"/>
              </a:solidFill>
            </a:endParaRPr>
          </a:p>
        </p:txBody>
      </p:sp>
      <p:sp>
        <p:nvSpPr>
          <p:cNvPr id="215" name="Google Shape;215;p18"/>
          <p:cNvSpPr txBox="1">
            <a:spLocks noGrp="1"/>
          </p:cNvSpPr>
          <p:nvPr>
            <p:ph type="body" idx="1"/>
          </p:nvPr>
        </p:nvSpPr>
        <p:spPr>
          <a:xfrm>
            <a:off x="838200" y="1825625"/>
            <a:ext cx="9782908" cy="4232400"/>
          </a:xfrm>
          <a:prstGeom prst="rect">
            <a:avLst/>
          </a:prstGeom>
          <a:noFill/>
          <a:ln>
            <a:noFill/>
          </a:ln>
        </p:spPr>
        <p:txBody>
          <a:bodyPr spcFirstLastPara="1" wrap="square" lIns="91425" tIns="45700" rIns="91425" bIns="45700" anchor="t" anchorCtr="0">
            <a:noAutofit/>
          </a:bodyPr>
          <a:lstStyle/>
          <a:p>
            <a:pPr marL="114300" lvl="0" indent="0" algn="l" rtl="0">
              <a:lnSpc>
                <a:spcPct val="90000"/>
              </a:lnSpc>
              <a:spcBef>
                <a:spcPts val="1000"/>
              </a:spcBef>
              <a:spcAft>
                <a:spcPts val="0"/>
              </a:spcAft>
              <a:buSzPts val="1800"/>
              <a:buNone/>
            </a:pPr>
            <a:r>
              <a:rPr lang="en-IE" dirty="0">
                <a:solidFill>
                  <a:schemeClr val="lt1"/>
                </a:solidFill>
              </a:rPr>
              <a:t>What’s the difference between:</a:t>
            </a:r>
            <a:endParaRPr dirty="0">
              <a:solidFill>
                <a:schemeClr val="lt1"/>
              </a:solidFill>
            </a:endParaRPr>
          </a:p>
          <a:p>
            <a:pPr marL="685800" lvl="0" indent="-457200" algn="l" rtl="0">
              <a:lnSpc>
                <a:spcPct val="90000"/>
              </a:lnSpc>
              <a:spcBef>
                <a:spcPts val="1000"/>
              </a:spcBef>
              <a:spcAft>
                <a:spcPts val="0"/>
              </a:spcAft>
              <a:buClr>
                <a:schemeClr val="bg1"/>
              </a:buClr>
              <a:buSzPts val="1800"/>
              <a:buFont typeface="Arial" panose="020B0604020202020204" pitchFamily="34" charset="0"/>
              <a:buChar char="•"/>
            </a:pPr>
            <a:endParaRPr b="1" dirty="0">
              <a:solidFill>
                <a:schemeClr val="lt1"/>
              </a:solidFill>
            </a:endParaRPr>
          </a:p>
          <a:p>
            <a:pPr lvl="0" algn="l" rtl="0">
              <a:lnSpc>
                <a:spcPct val="90000"/>
              </a:lnSpc>
              <a:spcBef>
                <a:spcPts val="1000"/>
              </a:spcBef>
              <a:spcAft>
                <a:spcPts val="0"/>
              </a:spcAft>
              <a:buClr>
                <a:schemeClr val="bg1"/>
              </a:buClr>
              <a:buSzPts val="1800"/>
              <a:buFont typeface="Arial" panose="020B0604020202020204" pitchFamily="34" charset="0"/>
              <a:buChar char="•"/>
            </a:pPr>
            <a:r>
              <a:rPr lang="en-IE" b="1" dirty="0">
                <a:solidFill>
                  <a:schemeClr val="lt1"/>
                </a:solidFill>
              </a:rPr>
              <a:t>Controversial Information</a:t>
            </a:r>
            <a:endParaRPr dirty="0"/>
          </a:p>
          <a:p>
            <a:pPr lvl="0" algn="l" rtl="0">
              <a:lnSpc>
                <a:spcPct val="90000"/>
              </a:lnSpc>
              <a:spcBef>
                <a:spcPts val="1000"/>
              </a:spcBef>
              <a:spcAft>
                <a:spcPts val="0"/>
              </a:spcAft>
              <a:buClr>
                <a:schemeClr val="bg1"/>
              </a:buClr>
              <a:buSzPts val="1800"/>
              <a:buFont typeface="Arial" panose="020B0604020202020204" pitchFamily="34" charset="0"/>
              <a:buChar char="•"/>
            </a:pPr>
            <a:r>
              <a:rPr lang="en-IE" b="1" dirty="0">
                <a:solidFill>
                  <a:schemeClr val="lt1"/>
                </a:solidFill>
              </a:rPr>
              <a:t>False information</a:t>
            </a:r>
            <a:endParaRPr dirty="0"/>
          </a:p>
          <a:p>
            <a:pPr lvl="0" algn="l" rtl="0">
              <a:lnSpc>
                <a:spcPct val="90000"/>
              </a:lnSpc>
              <a:spcBef>
                <a:spcPts val="1000"/>
              </a:spcBef>
              <a:spcAft>
                <a:spcPts val="0"/>
              </a:spcAft>
              <a:buClr>
                <a:schemeClr val="bg1"/>
              </a:buClr>
              <a:buSzPts val="1800"/>
              <a:buFont typeface="Arial" panose="020B0604020202020204" pitchFamily="34" charset="0"/>
              <a:buChar char="•"/>
            </a:pPr>
            <a:r>
              <a:rPr lang="en-IE" b="1" dirty="0">
                <a:solidFill>
                  <a:schemeClr val="lt1"/>
                </a:solidFill>
              </a:rPr>
              <a:t>Bullshit </a:t>
            </a:r>
            <a:r>
              <a:rPr lang="en-IE" b="1" dirty="0" smtClean="0">
                <a:solidFill>
                  <a:schemeClr val="lt1"/>
                </a:solidFill>
              </a:rPr>
              <a:t>information (careless information)</a:t>
            </a:r>
            <a:endParaRPr dirty="0"/>
          </a:p>
          <a:p>
            <a:pPr marL="114300" lvl="0" indent="0" algn="l" rtl="0">
              <a:lnSpc>
                <a:spcPct val="90000"/>
              </a:lnSpc>
              <a:spcBef>
                <a:spcPts val="1000"/>
              </a:spcBef>
              <a:spcAft>
                <a:spcPts val="0"/>
              </a:spcAft>
              <a:buSzPts val="1800"/>
              <a:buNone/>
            </a:pPr>
            <a:r>
              <a:rPr lang="en-IE" dirty="0">
                <a:solidFill>
                  <a:schemeClr val="lt1"/>
                </a:solidFill>
              </a:rPr>
              <a:t/>
            </a:r>
            <a:br>
              <a:rPr lang="en-IE" dirty="0">
                <a:solidFill>
                  <a:schemeClr val="lt1"/>
                </a:solidFill>
              </a:rPr>
            </a:br>
            <a:r>
              <a:rPr lang="en-IE" dirty="0">
                <a:solidFill>
                  <a:schemeClr val="lt1"/>
                </a:solidFill>
              </a:rPr>
              <a:t/>
            </a:r>
            <a:br>
              <a:rPr lang="en-IE" dirty="0">
                <a:solidFill>
                  <a:schemeClr val="lt1"/>
                </a:solidFill>
              </a:rPr>
            </a:br>
            <a:endParaRPr dirty="0">
              <a:solidFill>
                <a:schemeClr val="lt1"/>
              </a:solidFill>
            </a:endParaRPr>
          </a:p>
        </p:txBody>
      </p:sp>
      <p:sp>
        <p:nvSpPr>
          <p:cNvPr id="216" name="Google Shape;216;p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IE"/>
              <a:t>13</a:t>
            </a:fld>
            <a:endParaRPr/>
          </a:p>
        </p:txBody>
      </p:sp>
      <p:sp>
        <p:nvSpPr>
          <p:cNvPr id="217" name="Google Shape;217;p18"/>
          <p:cNvSpPr txBox="1">
            <a:spLocks noGrp="1"/>
          </p:cNvSpPr>
          <p:nvPr>
            <p:ph type="ftr" idx="11"/>
          </p:nvPr>
        </p:nvSpPr>
        <p:spPr>
          <a:xfrm>
            <a:off x="838200" y="6356350"/>
            <a:ext cx="4114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IE" b="1">
                <a:solidFill>
                  <a:schemeClr val="accent1"/>
                </a:solidFill>
              </a:rPr>
              <a:t>F</a:t>
            </a:r>
            <a:r>
              <a:rPr lang="en-IE" b="1">
                <a:solidFill>
                  <a:schemeClr val="accent2"/>
                </a:solidFill>
              </a:rPr>
              <a:t>U</a:t>
            </a:r>
            <a:r>
              <a:rPr lang="en-IE" b="1">
                <a:solidFill>
                  <a:schemeClr val="accent3"/>
                </a:solidFill>
              </a:rPr>
              <a:t>S</a:t>
            </a:r>
            <a:r>
              <a:rPr lang="en-IE" b="1">
                <a:solidFill>
                  <a:schemeClr val="accent4"/>
                </a:solidFill>
              </a:rPr>
              <a:t>E</a:t>
            </a:r>
            <a:r>
              <a:rPr lang="en-IE"/>
              <a:t>  </a:t>
            </a:r>
            <a:r>
              <a:rPr lang="en-IE">
                <a:solidFill>
                  <a:schemeClr val="dk2"/>
                </a:solidFill>
              </a:rPr>
              <a:t>|  ANTI- BULLYING &amp; ONLINE SAFETY PROGRAMME</a:t>
            </a:r>
            <a:endParaRPr sz="900">
              <a:solidFill>
                <a:schemeClr val="dk2"/>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9768" y="-136550"/>
            <a:ext cx="5262232" cy="186482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9"/>
          <p:cNvSpPr/>
          <p:nvPr/>
        </p:nvSpPr>
        <p:spPr>
          <a:xfrm>
            <a:off x="0" y="-136550"/>
            <a:ext cx="12192000" cy="6994500"/>
          </a:xfrm>
          <a:prstGeom prst="rect">
            <a:avLst/>
          </a:prstGeom>
          <a:gradFill>
            <a:gsLst>
              <a:gs pos="0">
                <a:schemeClr val="accent1"/>
              </a:gs>
              <a:gs pos="33000">
                <a:schemeClr val="accent2"/>
              </a:gs>
              <a:gs pos="67000">
                <a:schemeClr val="accent3"/>
              </a:gs>
              <a:gs pos="100000">
                <a:schemeClr val="accent4"/>
              </a:gs>
            </a:gsLst>
            <a:lin ang="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4" name="Google Shape;224;p1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1800"/>
              <a:buNone/>
            </a:pPr>
            <a:r>
              <a:rPr lang="en-IE" b="1">
                <a:solidFill>
                  <a:schemeClr val="lt1"/>
                </a:solidFill>
              </a:rPr>
              <a:t>Information Literacy</a:t>
            </a:r>
            <a:endParaRPr>
              <a:solidFill>
                <a:schemeClr val="lt1"/>
              </a:solidFill>
            </a:endParaRPr>
          </a:p>
        </p:txBody>
      </p:sp>
      <p:sp>
        <p:nvSpPr>
          <p:cNvPr id="225" name="Google Shape;225;p19"/>
          <p:cNvSpPr txBox="1">
            <a:spLocks noGrp="1"/>
          </p:cNvSpPr>
          <p:nvPr>
            <p:ph type="body" idx="1"/>
          </p:nvPr>
        </p:nvSpPr>
        <p:spPr>
          <a:xfrm>
            <a:off x="838200" y="1825625"/>
            <a:ext cx="9782908" cy="4232400"/>
          </a:xfrm>
          <a:prstGeom prst="rect">
            <a:avLst/>
          </a:prstGeom>
          <a:noFill/>
          <a:ln>
            <a:noFill/>
          </a:ln>
        </p:spPr>
        <p:txBody>
          <a:bodyPr spcFirstLastPara="1" wrap="square" lIns="91425" tIns="45700" rIns="91425" bIns="45700" anchor="t" anchorCtr="0">
            <a:noAutofit/>
          </a:bodyPr>
          <a:lstStyle/>
          <a:p>
            <a:pPr lvl="0" algn="l" rtl="0">
              <a:lnSpc>
                <a:spcPct val="90000"/>
              </a:lnSpc>
              <a:spcBef>
                <a:spcPts val="1000"/>
              </a:spcBef>
              <a:spcAft>
                <a:spcPts val="0"/>
              </a:spcAft>
              <a:buClr>
                <a:schemeClr val="bg1"/>
              </a:buClr>
              <a:buSzPts val="1800"/>
              <a:buFont typeface="Arial" panose="020B0604020202020204" pitchFamily="34" charset="0"/>
              <a:buChar char="•"/>
            </a:pPr>
            <a:r>
              <a:rPr lang="en-IE" sz="2400" b="1" dirty="0">
                <a:solidFill>
                  <a:schemeClr val="lt1"/>
                </a:solidFill>
              </a:rPr>
              <a:t>Controversial Information</a:t>
            </a:r>
            <a:endParaRPr sz="2400" dirty="0">
              <a:solidFill>
                <a:schemeClr val="lt1"/>
              </a:solidFill>
            </a:endParaRPr>
          </a:p>
          <a:p>
            <a:pPr lvl="0" algn="l" rtl="0">
              <a:lnSpc>
                <a:spcPct val="90000"/>
              </a:lnSpc>
              <a:spcBef>
                <a:spcPts val="1000"/>
              </a:spcBef>
              <a:spcAft>
                <a:spcPts val="0"/>
              </a:spcAft>
              <a:buClr>
                <a:schemeClr val="bg1"/>
              </a:buClr>
              <a:buSzPts val="1800"/>
              <a:buFont typeface="Arial" panose="020B0604020202020204" pitchFamily="34" charset="0"/>
              <a:buChar char="•"/>
            </a:pPr>
            <a:r>
              <a:rPr lang="en-IE" sz="2400" b="1" dirty="0">
                <a:solidFill>
                  <a:schemeClr val="lt1"/>
                </a:solidFill>
              </a:rPr>
              <a:t>Information that is debatable, that is subject to dispute and disagreement.  </a:t>
            </a:r>
            <a:endParaRPr sz="2400" dirty="0">
              <a:solidFill>
                <a:schemeClr val="lt1"/>
              </a:solidFill>
            </a:endParaRPr>
          </a:p>
          <a:p>
            <a:pPr lvl="0" algn="l" rtl="0">
              <a:lnSpc>
                <a:spcPct val="90000"/>
              </a:lnSpc>
              <a:spcBef>
                <a:spcPts val="1000"/>
              </a:spcBef>
              <a:spcAft>
                <a:spcPts val="0"/>
              </a:spcAft>
              <a:buClr>
                <a:schemeClr val="bg1"/>
              </a:buClr>
              <a:buSzPts val="1800"/>
              <a:buFont typeface="Arial" panose="020B0604020202020204" pitchFamily="34" charset="0"/>
              <a:buChar char="•"/>
            </a:pPr>
            <a:r>
              <a:rPr lang="en-IE" sz="2400" b="1" dirty="0">
                <a:solidFill>
                  <a:schemeClr val="lt1"/>
                </a:solidFill>
              </a:rPr>
              <a:t>False information</a:t>
            </a:r>
            <a:endParaRPr sz="2400" dirty="0">
              <a:solidFill>
                <a:schemeClr val="lt1"/>
              </a:solidFill>
            </a:endParaRPr>
          </a:p>
          <a:p>
            <a:pPr lvl="0" algn="l" rtl="0">
              <a:lnSpc>
                <a:spcPct val="90000"/>
              </a:lnSpc>
              <a:spcBef>
                <a:spcPts val="1000"/>
              </a:spcBef>
              <a:spcAft>
                <a:spcPts val="0"/>
              </a:spcAft>
              <a:buClr>
                <a:schemeClr val="bg1"/>
              </a:buClr>
              <a:buSzPts val="1800"/>
              <a:buFont typeface="Arial" panose="020B0604020202020204" pitchFamily="34" charset="0"/>
              <a:buChar char="•"/>
            </a:pPr>
            <a:r>
              <a:rPr lang="en-IE" sz="2400" b="1" dirty="0">
                <a:solidFill>
                  <a:schemeClr val="lt1"/>
                </a:solidFill>
              </a:rPr>
              <a:t>Information that is not based on facts or evidence; it is simply not true- </a:t>
            </a:r>
            <a:endParaRPr dirty="0"/>
          </a:p>
          <a:p>
            <a:pPr lvl="0" algn="l" rtl="0">
              <a:lnSpc>
                <a:spcPct val="90000"/>
              </a:lnSpc>
              <a:spcBef>
                <a:spcPts val="1000"/>
              </a:spcBef>
              <a:spcAft>
                <a:spcPts val="0"/>
              </a:spcAft>
              <a:buClr>
                <a:schemeClr val="bg1"/>
              </a:buClr>
              <a:buSzPts val="1800"/>
              <a:buFont typeface="Arial" panose="020B0604020202020204" pitchFamily="34" charset="0"/>
              <a:buChar char="•"/>
            </a:pPr>
            <a:r>
              <a:rPr lang="en-IE" sz="2400" b="1" dirty="0">
                <a:solidFill>
                  <a:schemeClr val="lt1"/>
                </a:solidFill>
              </a:rPr>
              <a:t>Bullshit information</a:t>
            </a:r>
            <a:endParaRPr sz="2400" dirty="0">
              <a:solidFill>
                <a:schemeClr val="lt1"/>
              </a:solidFill>
            </a:endParaRPr>
          </a:p>
          <a:p>
            <a:pPr lvl="0" algn="l" rtl="0">
              <a:lnSpc>
                <a:spcPct val="90000"/>
              </a:lnSpc>
              <a:spcBef>
                <a:spcPts val="1000"/>
              </a:spcBef>
              <a:spcAft>
                <a:spcPts val="0"/>
              </a:spcAft>
              <a:buClr>
                <a:schemeClr val="bg1"/>
              </a:buClr>
              <a:buSzPts val="1800"/>
              <a:buFont typeface="Arial" panose="020B0604020202020204" pitchFamily="34" charset="0"/>
              <a:buChar char="•"/>
            </a:pPr>
            <a:r>
              <a:rPr lang="en-IE" sz="2400" b="1" dirty="0">
                <a:solidFill>
                  <a:schemeClr val="lt1"/>
                </a:solidFill>
              </a:rPr>
              <a:t>Information that is used without proper care or consideration. The </a:t>
            </a:r>
            <a:r>
              <a:rPr lang="en-IE" sz="2400" b="1" dirty="0" err="1">
                <a:solidFill>
                  <a:schemeClr val="lt1"/>
                </a:solidFill>
              </a:rPr>
              <a:t>bullshitter</a:t>
            </a:r>
            <a:r>
              <a:rPr lang="en-IE" sz="2400" b="1" dirty="0">
                <a:solidFill>
                  <a:schemeClr val="lt1"/>
                </a:solidFill>
              </a:rPr>
              <a:t> doesn't care if what they say is true or false, if it is accurate or inaccurate; the important thing is to participate in the conversation and, in some cases, persuade the listener. </a:t>
            </a:r>
            <a:endParaRPr sz="2400" dirty="0">
              <a:solidFill>
                <a:schemeClr val="lt1"/>
              </a:solidFill>
            </a:endParaRPr>
          </a:p>
          <a:p>
            <a:pPr marL="114300" lvl="0" indent="0" algn="l" rtl="0">
              <a:lnSpc>
                <a:spcPct val="90000"/>
              </a:lnSpc>
              <a:spcBef>
                <a:spcPts val="1000"/>
              </a:spcBef>
              <a:spcAft>
                <a:spcPts val="0"/>
              </a:spcAft>
              <a:buClr>
                <a:schemeClr val="bg1"/>
              </a:buClr>
              <a:buSzPts val="1800"/>
              <a:buNone/>
            </a:pPr>
            <a:r>
              <a:rPr lang="en-IE" sz="2400" dirty="0">
                <a:solidFill>
                  <a:schemeClr val="lt1"/>
                </a:solidFill>
              </a:rPr>
              <a:t/>
            </a:r>
            <a:br>
              <a:rPr lang="en-IE" sz="2400" dirty="0">
                <a:solidFill>
                  <a:schemeClr val="lt1"/>
                </a:solidFill>
              </a:rPr>
            </a:br>
            <a:endParaRPr sz="2400" dirty="0">
              <a:solidFill>
                <a:schemeClr val="lt1"/>
              </a:solidFill>
            </a:endParaRPr>
          </a:p>
        </p:txBody>
      </p:sp>
      <p:sp>
        <p:nvSpPr>
          <p:cNvPr id="226" name="Google Shape;226;p1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IE"/>
              <a:t>14</a:t>
            </a:fld>
            <a:endParaRPr/>
          </a:p>
        </p:txBody>
      </p:sp>
      <p:sp>
        <p:nvSpPr>
          <p:cNvPr id="227" name="Google Shape;227;p19"/>
          <p:cNvSpPr txBox="1">
            <a:spLocks noGrp="1"/>
          </p:cNvSpPr>
          <p:nvPr>
            <p:ph type="ftr" idx="11"/>
          </p:nvPr>
        </p:nvSpPr>
        <p:spPr>
          <a:xfrm>
            <a:off x="838200" y="6356350"/>
            <a:ext cx="4114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IE" b="1">
                <a:solidFill>
                  <a:schemeClr val="accent1"/>
                </a:solidFill>
              </a:rPr>
              <a:t>F</a:t>
            </a:r>
            <a:r>
              <a:rPr lang="en-IE" b="1">
                <a:solidFill>
                  <a:schemeClr val="accent2"/>
                </a:solidFill>
              </a:rPr>
              <a:t>U</a:t>
            </a:r>
            <a:r>
              <a:rPr lang="en-IE" b="1">
                <a:solidFill>
                  <a:schemeClr val="accent3"/>
                </a:solidFill>
              </a:rPr>
              <a:t>S</a:t>
            </a:r>
            <a:r>
              <a:rPr lang="en-IE" b="1">
                <a:solidFill>
                  <a:schemeClr val="accent4"/>
                </a:solidFill>
              </a:rPr>
              <a:t>E</a:t>
            </a:r>
            <a:r>
              <a:rPr lang="en-IE"/>
              <a:t>  </a:t>
            </a:r>
            <a:r>
              <a:rPr lang="en-IE">
                <a:solidFill>
                  <a:schemeClr val="dk2"/>
                </a:solidFill>
              </a:rPr>
              <a:t>|  ANTI- BULLYING &amp; ONLINE SAFETY PROGRAMME</a:t>
            </a:r>
            <a:endParaRPr sz="900">
              <a:solidFill>
                <a:schemeClr val="dk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0"/>
          <p:cNvSpPr/>
          <p:nvPr/>
        </p:nvSpPr>
        <p:spPr>
          <a:xfrm>
            <a:off x="0" y="-136550"/>
            <a:ext cx="12192000" cy="6994500"/>
          </a:xfrm>
          <a:prstGeom prst="rect">
            <a:avLst/>
          </a:prstGeom>
          <a:gradFill>
            <a:gsLst>
              <a:gs pos="0">
                <a:schemeClr val="accent1"/>
              </a:gs>
              <a:gs pos="33000">
                <a:schemeClr val="accent2"/>
              </a:gs>
              <a:gs pos="67000">
                <a:schemeClr val="accent3"/>
              </a:gs>
              <a:gs pos="100000">
                <a:schemeClr val="accent4"/>
              </a:gs>
            </a:gsLst>
            <a:lin ang="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4" name="Google Shape;234;p2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IE"/>
              <a:t>15</a:t>
            </a:fld>
            <a:endParaRPr/>
          </a:p>
        </p:txBody>
      </p:sp>
      <p:sp>
        <p:nvSpPr>
          <p:cNvPr id="235" name="Google Shape;235;p20"/>
          <p:cNvSpPr txBox="1">
            <a:spLocks noGrp="1"/>
          </p:cNvSpPr>
          <p:nvPr>
            <p:ph type="ftr" idx="11"/>
          </p:nvPr>
        </p:nvSpPr>
        <p:spPr>
          <a:xfrm>
            <a:off x="838200" y="6356350"/>
            <a:ext cx="4114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IE" b="1">
                <a:solidFill>
                  <a:schemeClr val="accent1"/>
                </a:solidFill>
              </a:rPr>
              <a:t>F</a:t>
            </a:r>
            <a:r>
              <a:rPr lang="en-IE" b="1">
                <a:solidFill>
                  <a:schemeClr val="accent2"/>
                </a:solidFill>
              </a:rPr>
              <a:t>U</a:t>
            </a:r>
            <a:r>
              <a:rPr lang="en-IE" b="1">
                <a:solidFill>
                  <a:schemeClr val="accent3"/>
                </a:solidFill>
              </a:rPr>
              <a:t>S</a:t>
            </a:r>
            <a:r>
              <a:rPr lang="en-IE" b="1">
                <a:solidFill>
                  <a:schemeClr val="accent4"/>
                </a:solidFill>
              </a:rPr>
              <a:t>E</a:t>
            </a:r>
            <a:r>
              <a:rPr lang="en-IE"/>
              <a:t>  </a:t>
            </a:r>
            <a:r>
              <a:rPr lang="en-IE">
                <a:solidFill>
                  <a:schemeClr val="dk2"/>
                </a:solidFill>
              </a:rPr>
              <a:t>|  ANTI- BULLYING &amp; ONLINE SAFETY PROGRAMME</a:t>
            </a:r>
            <a:endParaRPr sz="900">
              <a:solidFill>
                <a:schemeClr val="dk2"/>
              </a:solidFill>
            </a:endParaRPr>
          </a:p>
        </p:txBody>
      </p:sp>
      <p:sp>
        <p:nvSpPr>
          <p:cNvPr id="236" name="Google Shape;236;p20"/>
          <p:cNvSpPr/>
          <p:nvPr/>
        </p:nvSpPr>
        <p:spPr>
          <a:xfrm>
            <a:off x="897450" y="187875"/>
            <a:ext cx="10397100" cy="25860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4000"/>
              <a:buFont typeface="Arial"/>
              <a:buNone/>
            </a:pPr>
            <a:r>
              <a:rPr lang="en-IE" sz="4000" b="1" i="0" u="none" strike="noStrike" cap="none">
                <a:solidFill>
                  <a:srgbClr val="000000"/>
                </a:solidFill>
                <a:latin typeface="Calibri"/>
                <a:ea typeface="Calibri"/>
                <a:cs typeface="Calibri"/>
                <a:sym typeface="Calibri"/>
              </a:rPr>
              <a:t>Are you a </a:t>
            </a:r>
            <a:r>
              <a:rPr lang="en-IE" sz="6000" b="1" i="0" u="none" strike="noStrike" cap="none">
                <a:solidFill>
                  <a:schemeClr val="dk1"/>
                </a:solidFill>
                <a:latin typeface="Calibri"/>
                <a:ea typeface="Calibri"/>
                <a:cs typeface="Calibri"/>
                <a:sym typeface="Calibri"/>
              </a:rPr>
              <a:t>Bullshitter</a:t>
            </a:r>
            <a:r>
              <a:rPr lang="en-IE" sz="4800" b="1" i="0" u="none" strike="noStrike" cap="none">
                <a:solidFill>
                  <a:srgbClr val="000000"/>
                </a:solidFill>
                <a:latin typeface="Calibri"/>
                <a:ea typeface="Calibri"/>
                <a:cs typeface="Calibri"/>
                <a:sym typeface="Calibri"/>
              </a:rPr>
              <a:t>?!?!?!</a:t>
            </a:r>
            <a:endParaRPr sz="11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en-IE" sz="1800" b="0" i="0" u="none" strike="noStrike" cap="none">
                <a:solidFill>
                  <a:schemeClr val="dk1"/>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pic>
        <p:nvPicPr>
          <p:cNvPr id="237" name="Google Shape;237;p20" descr="Image result for picture of someone angry pointing the finger"/>
          <p:cNvPicPr preferRelativeResize="0"/>
          <p:nvPr/>
        </p:nvPicPr>
        <p:blipFill rotWithShape="1">
          <a:blip r:embed="rId3">
            <a:alphaModFix/>
          </a:blip>
          <a:srcRect/>
          <a:stretch/>
        </p:blipFill>
        <p:spPr>
          <a:xfrm>
            <a:off x="4663308" y="1941572"/>
            <a:ext cx="2865383" cy="42980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4"/>
          <p:cNvSpPr/>
          <p:nvPr/>
        </p:nvSpPr>
        <p:spPr>
          <a:xfrm>
            <a:off x="0" y="-136550"/>
            <a:ext cx="12192000" cy="6994500"/>
          </a:xfrm>
          <a:prstGeom prst="rect">
            <a:avLst/>
          </a:prstGeom>
          <a:gradFill>
            <a:gsLst>
              <a:gs pos="0">
                <a:schemeClr val="accent1"/>
              </a:gs>
              <a:gs pos="33000">
                <a:schemeClr val="accent2"/>
              </a:gs>
              <a:gs pos="67000">
                <a:schemeClr val="accent3"/>
              </a:gs>
              <a:gs pos="100000">
                <a:schemeClr val="accent4"/>
              </a:gs>
            </a:gsLst>
            <a:lin ang="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4" name="Google Shape;244;p3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1800"/>
              <a:buNone/>
            </a:pPr>
            <a:endParaRPr>
              <a:solidFill>
                <a:schemeClr val="lt1"/>
              </a:solidFill>
            </a:endParaRPr>
          </a:p>
        </p:txBody>
      </p:sp>
      <p:sp>
        <p:nvSpPr>
          <p:cNvPr id="245" name="Google Shape;245;p3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IE"/>
              <a:t>16</a:t>
            </a:fld>
            <a:endParaRPr/>
          </a:p>
        </p:txBody>
      </p:sp>
      <p:sp>
        <p:nvSpPr>
          <p:cNvPr id="246" name="Google Shape;246;p34"/>
          <p:cNvSpPr txBox="1">
            <a:spLocks noGrp="1"/>
          </p:cNvSpPr>
          <p:nvPr>
            <p:ph type="ftr" idx="11"/>
          </p:nvPr>
        </p:nvSpPr>
        <p:spPr>
          <a:xfrm>
            <a:off x="838200" y="6356350"/>
            <a:ext cx="4114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IE" b="1">
                <a:solidFill>
                  <a:schemeClr val="accent1"/>
                </a:solidFill>
              </a:rPr>
              <a:t>F</a:t>
            </a:r>
            <a:r>
              <a:rPr lang="en-IE" b="1">
                <a:solidFill>
                  <a:schemeClr val="accent2"/>
                </a:solidFill>
              </a:rPr>
              <a:t>U</a:t>
            </a:r>
            <a:r>
              <a:rPr lang="en-IE" b="1">
                <a:solidFill>
                  <a:schemeClr val="accent3"/>
                </a:solidFill>
              </a:rPr>
              <a:t>S</a:t>
            </a:r>
            <a:r>
              <a:rPr lang="en-IE" b="1">
                <a:solidFill>
                  <a:schemeClr val="accent4"/>
                </a:solidFill>
              </a:rPr>
              <a:t>E</a:t>
            </a:r>
            <a:r>
              <a:rPr lang="en-IE"/>
              <a:t>  </a:t>
            </a:r>
            <a:r>
              <a:rPr lang="en-IE">
                <a:solidFill>
                  <a:schemeClr val="dk2"/>
                </a:solidFill>
              </a:rPr>
              <a:t>|  ANTI- BULLYING &amp; ONLINE SAFETY PROGRAMME</a:t>
            </a:r>
            <a:endParaRPr sz="900">
              <a:solidFill>
                <a:schemeClr val="dk2"/>
              </a:solidFill>
            </a:endParaRPr>
          </a:p>
        </p:txBody>
      </p:sp>
      <p:pic>
        <p:nvPicPr>
          <p:cNvPr id="247" name="Google Shape;247;p34"/>
          <p:cNvPicPr preferRelativeResize="0"/>
          <p:nvPr/>
        </p:nvPicPr>
        <p:blipFill rotWithShape="1">
          <a:blip r:embed="rId3">
            <a:alphaModFix/>
          </a:blip>
          <a:srcRect/>
          <a:stretch/>
        </p:blipFill>
        <p:spPr>
          <a:xfrm>
            <a:off x="178675" y="348046"/>
            <a:ext cx="4774325" cy="2685558"/>
          </a:xfrm>
          <a:prstGeom prst="rect">
            <a:avLst/>
          </a:prstGeom>
          <a:noFill/>
          <a:ln>
            <a:noFill/>
          </a:ln>
        </p:spPr>
      </p:pic>
      <p:pic>
        <p:nvPicPr>
          <p:cNvPr id="248" name="Google Shape;248;p34"/>
          <p:cNvPicPr preferRelativeResize="0"/>
          <p:nvPr/>
        </p:nvPicPr>
        <p:blipFill rotWithShape="1">
          <a:blip r:embed="rId4">
            <a:alphaModFix/>
          </a:blip>
          <a:srcRect l="27903" r="21983"/>
          <a:stretch/>
        </p:blipFill>
        <p:spPr>
          <a:xfrm>
            <a:off x="6688522" y="365125"/>
            <a:ext cx="1970690" cy="2701087"/>
          </a:xfrm>
          <a:prstGeom prst="rect">
            <a:avLst/>
          </a:prstGeom>
          <a:noFill/>
          <a:ln>
            <a:noFill/>
          </a:ln>
        </p:spPr>
      </p:pic>
      <p:pic>
        <p:nvPicPr>
          <p:cNvPr id="249" name="Google Shape;249;p34"/>
          <p:cNvPicPr preferRelativeResize="0"/>
          <p:nvPr/>
        </p:nvPicPr>
        <p:blipFill rotWithShape="1">
          <a:blip r:embed="rId5">
            <a:alphaModFix/>
          </a:blip>
          <a:srcRect/>
          <a:stretch/>
        </p:blipFill>
        <p:spPr>
          <a:xfrm>
            <a:off x="8659212" y="365125"/>
            <a:ext cx="2128343" cy="2701087"/>
          </a:xfrm>
          <a:prstGeom prst="rect">
            <a:avLst/>
          </a:prstGeom>
          <a:noFill/>
          <a:ln>
            <a:noFill/>
          </a:ln>
        </p:spPr>
      </p:pic>
      <p:pic>
        <p:nvPicPr>
          <p:cNvPr id="250" name="Google Shape;250;p34" descr="A picture containing person, indoor, standing&#10;&#10;Description automatically generated"/>
          <p:cNvPicPr preferRelativeResize="0"/>
          <p:nvPr/>
        </p:nvPicPr>
        <p:blipFill rotWithShape="1">
          <a:blip r:embed="rId6">
            <a:alphaModFix/>
          </a:blip>
          <a:srcRect/>
          <a:stretch/>
        </p:blipFill>
        <p:spPr>
          <a:xfrm>
            <a:off x="4222401" y="3112476"/>
            <a:ext cx="3747197" cy="319760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5"/>
          <p:cNvSpPr/>
          <p:nvPr/>
        </p:nvSpPr>
        <p:spPr>
          <a:xfrm>
            <a:off x="0" y="-136550"/>
            <a:ext cx="12192000" cy="6994500"/>
          </a:xfrm>
          <a:prstGeom prst="rect">
            <a:avLst/>
          </a:prstGeom>
          <a:gradFill>
            <a:gsLst>
              <a:gs pos="0">
                <a:schemeClr val="accent1"/>
              </a:gs>
              <a:gs pos="33000">
                <a:schemeClr val="accent2"/>
              </a:gs>
              <a:gs pos="67000">
                <a:schemeClr val="accent3"/>
              </a:gs>
              <a:gs pos="100000">
                <a:schemeClr val="accent4"/>
              </a:gs>
            </a:gsLst>
            <a:lin ang="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7" name="Google Shape;257;p3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1800"/>
              <a:buNone/>
            </a:pPr>
            <a:r>
              <a:rPr lang="en-IE">
                <a:solidFill>
                  <a:schemeClr val="lt1"/>
                </a:solidFill>
              </a:rPr>
              <a:t>Three weapons against</a:t>
            </a:r>
            <a:endParaRPr>
              <a:solidFill>
                <a:schemeClr val="lt1"/>
              </a:solidFill>
            </a:endParaRPr>
          </a:p>
        </p:txBody>
      </p:sp>
      <p:sp>
        <p:nvSpPr>
          <p:cNvPr id="258" name="Google Shape;258;p35"/>
          <p:cNvSpPr txBox="1">
            <a:spLocks noGrp="1"/>
          </p:cNvSpPr>
          <p:nvPr>
            <p:ph type="body" idx="1"/>
          </p:nvPr>
        </p:nvSpPr>
        <p:spPr>
          <a:xfrm>
            <a:off x="838200" y="1825625"/>
            <a:ext cx="9782908" cy="4232400"/>
          </a:xfrm>
          <a:prstGeom prst="rect">
            <a:avLst/>
          </a:prstGeom>
          <a:noFill/>
          <a:ln>
            <a:noFill/>
          </a:ln>
        </p:spPr>
        <p:txBody>
          <a:bodyPr spcFirstLastPara="1" wrap="square" lIns="91425" tIns="45700" rIns="91425" bIns="45700" anchor="t" anchorCtr="0">
            <a:noAutofit/>
          </a:bodyPr>
          <a:lstStyle/>
          <a:p>
            <a:pPr lvl="0" algn="l" rtl="0">
              <a:lnSpc>
                <a:spcPct val="90000"/>
              </a:lnSpc>
              <a:spcBef>
                <a:spcPts val="1000"/>
              </a:spcBef>
              <a:spcAft>
                <a:spcPts val="0"/>
              </a:spcAft>
              <a:buClr>
                <a:schemeClr val="bg1"/>
              </a:buClr>
              <a:buSzPts val="1800"/>
              <a:buFont typeface="Arial" panose="020B0604020202020204" pitchFamily="34" charset="0"/>
              <a:buChar char="•"/>
            </a:pPr>
            <a:r>
              <a:rPr lang="en-IE" dirty="0">
                <a:solidFill>
                  <a:schemeClr val="lt1"/>
                </a:solidFill>
              </a:rPr>
              <a:t>FACT CHECKING</a:t>
            </a:r>
            <a:endParaRPr dirty="0">
              <a:solidFill>
                <a:schemeClr val="lt1"/>
              </a:solidFill>
            </a:endParaRPr>
          </a:p>
          <a:p>
            <a:pPr marL="685800" lvl="0" indent="-457200" algn="l" rtl="0">
              <a:lnSpc>
                <a:spcPct val="90000"/>
              </a:lnSpc>
              <a:spcBef>
                <a:spcPts val="1000"/>
              </a:spcBef>
              <a:spcAft>
                <a:spcPts val="0"/>
              </a:spcAft>
              <a:buClr>
                <a:schemeClr val="bg1"/>
              </a:buClr>
              <a:buSzPts val="1800"/>
              <a:buFont typeface="Arial" panose="020B0604020202020204" pitchFamily="34" charset="0"/>
              <a:buChar char="•"/>
            </a:pPr>
            <a:endParaRPr dirty="0">
              <a:solidFill>
                <a:schemeClr val="lt1"/>
              </a:solidFill>
            </a:endParaRPr>
          </a:p>
          <a:p>
            <a:pPr lvl="0" algn="l" rtl="0">
              <a:lnSpc>
                <a:spcPct val="90000"/>
              </a:lnSpc>
              <a:spcBef>
                <a:spcPts val="1000"/>
              </a:spcBef>
              <a:spcAft>
                <a:spcPts val="0"/>
              </a:spcAft>
              <a:buClr>
                <a:schemeClr val="bg1"/>
              </a:buClr>
              <a:buSzPts val="1800"/>
              <a:buFont typeface="Arial" panose="020B0604020202020204" pitchFamily="34" charset="0"/>
              <a:buChar char="•"/>
            </a:pPr>
            <a:r>
              <a:rPr lang="en-IE" dirty="0">
                <a:solidFill>
                  <a:schemeClr val="lt1"/>
                </a:solidFill>
              </a:rPr>
              <a:t>MULTIPLE, DIVERSE  AND RELIABLE SOURCES</a:t>
            </a:r>
            <a:endParaRPr dirty="0">
              <a:solidFill>
                <a:schemeClr val="lt1"/>
              </a:solidFill>
            </a:endParaRPr>
          </a:p>
          <a:p>
            <a:pPr marL="685800" lvl="0" indent="-457200" algn="l" rtl="0">
              <a:lnSpc>
                <a:spcPct val="90000"/>
              </a:lnSpc>
              <a:spcBef>
                <a:spcPts val="1000"/>
              </a:spcBef>
              <a:spcAft>
                <a:spcPts val="0"/>
              </a:spcAft>
              <a:buClr>
                <a:schemeClr val="bg1"/>
              </a:buClr>
              <a:buSzPts val="1800"/>
              <a:buFont typeface="Arial" panose="020B0604020202020204" pitchFamily="34" charset="0"/>
              <a:buChar char="•"/>
            </a:pPr>
            <a:endParaRPr dirty="0">
              <a:solidFill>
                <a:schemeClr val="lt1"/>
              </a:solidFill>
            </a:endParaRPr>
          </a:p>
          <a:p>
            <a:pPr lvl="0" algn="l" rtl="0">
              <a:lnSpc>
                <a:spcPct val="90000"/>
              </a:lnSpc>
              <a:spcBef>
                <a:spcPts val="1000"/>
              </a:spcBef>
              <a:spcAft>
                <a:spcPts val="0"/>
              </a:spcAft>
              <a:buClr>
                <a:schemeClr val="bg1"/>
              </a:buClr>
              <a:buSzPts val="1800"/>
              <a:buFont typeface="Arial" panose="020B0604020202020204" pitchFamily="34" charset="0"/>
              <a:buChar char="•"/>
            </a:pPr>
            <a:r>
              <a:rPr lang="en-IE" dirty="0">
                <a:solidFill>
                  <a:schemeClr val="lt1"/>
                </a:solidFill>
              </a:rPr>
              <a:t>CHALLENGE ONE’S OWN CONVICTIONS, OPINIONS AND BELIEFS</a:t>
            </a:r>
            <a:endParaRPr dirty="0">
              <a:solidFill>
                <a:schemeClr val="lt1"/>
              </a:solidFill>
            </a:endParaRPr>
          </a:p>
          <a:p>
            <a:pPr marL="114300" lvl="0" indent="0" algn="l" rtl="0">
              <a:lnSpc>
                <a:spcPct val="90000"/>
              </a:lnSpc>
              <a:spcBef>
                <a:spcPts val="1000"/>
              </a:spcBef>
              <a:spcAft>
                <a:spcPts val="0"/>
              </a:spcAft>
              <a:buSzPts val="1800"/>
              <a:buNone/>
            </a:pPr>
            <a:r>
              <a:rPr lang="en-IE" dirty="0">
                <a:solidFill>
                  <a:schemeClr val="lt1"/>
                </a:solidFill>
              </a:rPr>
              <a:t/>
            </a:r>
            <a:br>
              <a:rPr lang="en-IE" dirty="0">
                <a:solidFill>
                  <a:schemeClr val="lt1"/>
                </a:solidFill>
              </a:rPr>
            </a:br>
            <a:endParaRPr dirty="0">
              <a:solidFill>
                <a:schemeClr val="lt1"/>
              </a:solidFill>
            </a:endParaRPr>
          </a:p>
        </p:txBody>
      </p:sp>
      <p:sp>
        <p:nvSpPr>
          <p:cNvPr id="259" name="Google Shape;259;p3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IE"/>
              <a:t>17</a:t>
            </a:fld>
            <a:endParaRPr/>
          </a:p>
        </p:txBody>
      </p:sp>
      <p:sp>
        <p:nvSpPr>
          <p:cNvPr id="260" name="Google Shape;260;p35"/>
          <p:cNvSpPr txBox="1">
            <a:spLocks noGrp="1"/>
          </p:cNvSpPr>
          <p:nvPr>
            <p:ph type="ftr" idx="11"/>
          </p:nvPr>
        </p:nvSpPr>
        <p:spPr>
          <a:xfrm>
            <a:off x="838200" y="6356350"/>
            <a:ext cx="4114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IE" b="1">
                <a:solidFill>
                  <a:schemeClr val="accent1"/>
                </a:solidFill>
              </a:rPr>
              <a:t>F</a:t>
            </a:r>
            <a:r>
              <a:rPr lang="en-IE" b="1">
                <a:solidFill>
                  <a:schemeClr val="accent2"/>
                </a:solidFill>
              </a:rPr>
              <a:t>U</a:t>
            </a:r>
            <a:r>
              <a:rPr lang="en-IE" b="1">
                <a:solidFill>
                  <a:schemeClr val="accent3"/>
                </a:solidFill>
              </a:rPr>
              <a:t>S</a:t>
            </a:r>
            <a:r>
              <a:rPr lang="en-IE" b="1">
                <a:solidFill>
                  <a:schemeClr val="accent4"/>
                </a:solidFill>
              </a:rPr>
              <a:t>E</a:t>
            </a:r>
            <a:r>
              <a:rPr lang="en-IE"/>
              <a:t>  </a:t>
            </a:r>
            <a:r>
              <a:rPr lang="en-IE">
                <a:solidFill>
                  <a:schemeClr val="dk2"/>
                </a:solidFill>
              </a:rPr>
              <a:t>|  ANTI- BULLYING &amp; ONLINE SAFETY PROGRAMME</a:t>
            </a:r>
            <a:endParaRPr sz="900">
              <a:solidFill>
                <a:schemeClr val="dk2"/>
              </a:solidFill>
            </a:endParaRPr>
          </a:p>
        </p:txBody>
      </p:sp>
      <p:pic>
        <p:nvPicPr>
          <p:cNvPr id="261" name="Google Shape;261;p35" descr="https://lh6.googleusercontent.com/fKnWVs9tDe1dNXCPVKnInBCzylGuG-krRz979mtlQ6Yhpl7PC-j_jHKm331IaOPkXBXhI4UO8KmYgo9aJHsD06SIpK23mMWPoW9EPXY7PRyvuka2TeYQh78YCrXQakxyd5W4mGU"/>
          <p:cNvPicPr preferRelativeResize="0"/>
          <p:nvPr/>
        </p:nvPicPr>
        <p:blipFill rotWithShape="1">
          <a:blip r:embed="rId3">
            <a:alphaModFix/>
          </a:blip>
          <a:srcRect/>
          <a:stretch/>
        </p:blipFill>
        <p:spPr>
          <a:xfrm>
            <a:off x="8383532" y="365125"/>
            <a:ext cx="1170373" cy="1170373"/>
          </a:xfrm>
          <a:prstGeom prst="rect">
            <a:avLst/>
          </a:prstGeom>
          <a:noFill/>
          <a:ln>
            <a:noFill/>
          </a:ln>
        </p:spPr>
      </p:pic>
      <p:pic>
        <p:nvPicPr>
          <p:cNvPr id="262" name="Google Shape;262;p35" descr="Image result for bull icon"/>
          <p:cNvPicPr preferRelativeResize="0"/>
          <p:nvPr/>
        </p:nvPicPr>
        <p:blipFill rotWithShape="1">
          <a:blip r:embed="rId4">
            <a:alphaModFix/>
          </a:blip>
          <a:srcRect/>
          <a:stretch/>
        </p:blipFill>
        <p:spPr>
          <a:xfrm>
            <a:off x="6854822" y="365125"/>
            <a:ext cx="1170373" cy="117037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Google Shape;268;p21" descr="Idea"/>
          <p:cNvPicPr preferRelativeResize="0"/>
          <p:nvPr/>
        </p:nvPicPr>
        <p:blipFill rotWithShape="1">
          <a:blip r:embed="rId3">
            <a:alphaModFix/>
          </a:blip>
          <a:srcRect/>
          <a:stretch/>
        </p:blipFill>
        <p:spPr>
          <a:xfrm>
            <a:off x="2536544" y="-54538"/>
            <a:ext cx="7738601" cy="7738601"/>
          </a:xfrm>
          <a:prstGeom prst="rect">
            <a:avLst/>
          </a:prstGeom>
          <a:noFill/>
          <a:ln>
            <a:noFill/>
          </a:ln>
        </p:spPr>
      </p:pic>
      <p:sp>
        <p:nvSpPr>
          <p:cNvPr id="269" name="Google Shape;269;p21"/>
          <p:cNvSpPr txBox="1">
            <a:spLocks noGrp="1"/>
          </p:cNvSpPr>
          <p:nvPr>
            <p:ph type="ctrTitle"/>
          </p:nvPr>
        </p:nvSpPr>
        <p:spPr>
          <a:xfrm>
            <a:off x="1520031" y="937404"/>
            <a:ext cx="9144000" cy="1038225"/>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6000"/>
              <a:buFont typeface="Calibri"/>
              <a:buNone/>
            </a:pPr>
            <a:r>
              <a:rPr lang="en-IE" b="1"/>
              <a:t>Things to consider…</a:t>
            </a:r>
            <a:endParaRPr b="1"/>
          </a:p>
        </p:txBody>
      </p:sp>
      <p:sp>
        <p:nvSpPr>
          <p:cNvPr id="270" name="Google Shape;270;p21"/>
          <p:cNvSpPr txBox="1"/>
          <p:nvPr/>
        </p:nvSpPr>
        <p:spPr>
          <a:xfrm>
            <a:off x="361786" y="4080534"/>
            <a:ext cx="1473103" cy="97872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1" i="0" u="none" strike="noStrike" cap="none">
              <a:solidFill>
                <a:schemeClr val="lt1"/>
              </a:solidFill>
              <a:latin typeface="Calibri"/>
              <a:ea typeface="Calibri"/>
              <a:cs typeface="Calibri"/>
              <a:sym typeface="Calibri"/>
            </a:endParaRPr>
          </a:p>
        </p:txBody>
      </p:sp>
      <p:sp>
        <p:nvSpPr>
          <p:cNvPr id="271" name="Google Shape;271;p21"/>
          <p:cNvSpPr txBox="1"/>
          <p:nvPr/>
        </p:nvSpPr>
        <p:spPr>
          <a:xfrm>
            <a:off x="2283725" y="3942600"/>
            <a:ext cx="1885200" cy="19407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IE" sz="1800" b="1">
                <a:solidFill>
                  <a:schemeClr val="lt1"/>
                </a:solidFill>
                <a:latin typeface="Calibri"/>
                <a:ea typeface="Calibri"/>
                <a:cs typeface="Calibri"/>
                <a:sym typeface="Calibri"/>
              </a:rPr>
              <a:t>The difference between information and knowledge and between facts</a:t>
            </a:r>
            <a:endParaRPr sz="1800" b="1">
              <a:solidFill>
                <a:schemeClr val="lt1"/>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1600"/>
              <a:buFont typeface="Arial"/>
              <a:buNone/>
            </a:pPr>
            <a:r>
              <a:rPr lang="en-IE" sz="1800" b="1">
                <a:solidFill>
                  <a:schemeClr val="lt1"/>
                </a:solidFill>
                <a:latin typeface="Calibri"/>
                <a:ea typeface="Calibri"/>
                <a:cs typeface="Calibri"/>
                <a:sym typeface="Calibri"/>
              </a:rPr>
              <a:t>and opinions</a:t>
            </a:r>
            <a:endParaRPr sz="1800" b="1">
              <a:solidFill>
                <a:schemeClr val="lt1"/>
              </a:solidFill>
              <a:latin typeface="Calibri"/>
              <a:ea typeface="Calibri"/>
              <a:cs typeface="Calibri"/>
              <a:sym typeface="Calibri"/>
            </a:endParaRPr>
          </a:p>
        </p:txBody>
      </p:sp>
      <p:sp>
        <p:nvSpPr>
          <p:cNvPr id="272" name="Google Shape;272;p21"/>
          <p:cNvSpPr txBox="1"/>
          <p:nvPr/>
        </p:nvSpPr>
        <p:spPr>
          <a:xfrm>
            <a:off x="6405850" y="4191325"/>
            <a:ext cx="1673700" cy="17475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IE" b="1">
                <a:solidFill>
                  <a:schemeClr val="lt1"/>
                </a:solidFill>
              </a:rPr>
              <a:t>Different types of information can affect communication </a:t>
            </a:r>
            <a:endParaRPr sz="1400" b="1" i="0" u="none" strike="noStrike" cap="none">
              <a:solidFill>
                <a:schemeClr val="lt1"/>
              </a:solidFill>
            </a:endParaRPr>
          </a:p>
        </p:txBody>
      </p:sp>
      <p:sp>
        <p:nvSpPr>
          <p:cNvPr id="273" name="Google Shape;273;p21"/>
          <p:cNvSpPr txBox="1"/>
          <p:nvPr/>
        </p:nvSpPr>
        <p:spPr>
          <a:xfrm>
            <a:off x="8386475" y="4080525"/>
            <a:ext cx="1820700" cy="20253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IE" sz="1500" b="1" dirty="0">
                <a:solidFill>
                  <a:schemeClr val="lt1"/>
                </a:solidFill>
                <a:latin typeface="Calibri"/>
                <a:ea typeface="Calibri"/>
                <a:cs typeface="Calibri"/>
                <a:sym typeface="Calibri"/>
              </a:rPr>
              <a:t>Improving your communication skills can help you being understood better and avoid being deceived by </a:t>
            </a:r>
            <a:r>
              <a:rPr lang="en-IE" sz="1500" b="1" dirty="0" smtClean="0">
                <a:solidFill>
                  <a:schemeClr val="lt1"/>
                </a:solidFill>
                <a:latin typeface="Calibri"/>
                <a:ea typeface="Calibri"/>
                <a:cs typeface="Calibri"/>
                <a:sym typeface="Calibri"/>
              </a:rPr>
              <a:t>false/misleading </a:t>
            </a:r>
            <a:r>
              <a:rPr lang="en-IE" sz="1500" b="1" dirty="0">
                <a:solidFill>
                  <a:schemeClr val="lt1"/>
                </a:solidFill>
                <a:latin typeface="Calibri"/>
                <a:ea typeface="Calibri"/>
                <a:cs typeface="Calibri"/>
                <a:sym typeface="Calibri"/>
              </a:rPr>
              <a:t>information</a:t>
            </a:r>
            <a:endParaRPr sz="1500" b="1" i="0" u="none" strike="noStrike" cap="none" dirty="0">
              <a:solidFill>
                <a:schemeClr val="lt1"/>
              </a:solidFill>
              <a:latin typeface="Calibri"/>
              <a:ea typeface="Calibri"/>
              <a:cs typeface="Calibri"/>
              <a:sym typeface="Calibri"/>
            </a:endParaRPr>
          </a:p>
        </p:txBody>
      </p:sp>
      <p:grpSp>
        <p:nvGrpSpPr>
          <p:cNvPr id="274" name="Google Shape;274;p21"/>
          <p:cNvGrpSpPr/>
          <p:nvPr/>
        </p:nvGrpSpPr>
        <p:grpSpPr>
          <a:xfrm>
            <a:off x="2487697" y="2915276"/>
            <a:ext cx="1884997" cy="1027447"/>
            <a:chOff x="2049463" y="2364846"/>
            <a:chExt cx="1866226" cy="1036638"/>
          </a:xfrm>
        </p:grpSpPr>
        <p:sp>
          <p:nvSpPr>
            <p:cNvPr id="275" name="Google Shape;275;p21"/>
            <p:cNvSpPr/>
            <p:nvPr/>
          </p:nvSpPr>
          <p:spPr>
            <a:xfrm>
              <a:off x="2049463" y="2364846"/>
              <a:ext cx="1116013" cy="1036638"/>
            </a:xfrm>
            <a:custGeom>
              <a:avLst/>
              <a:gdLst/>
              <a:ahLst/>
              <a:cxnLst/>
              <a:rect l="l" t="t" r="r" b="b"/>
              <a:pathLst>
                <a:path w="154" h="140" extrusionOk="0">
                  <a:moveTo>
                    <a:pt x="148" y="54"/>
                  </a:moveTo>
                  <a:cubicBezTo>
                    <a:pt x="127" y="17"/>
                    <a:pt x="127" y="17"/>
                    <a:pt x="127" y="17"/>
                  </a:cubicBezTo>
                  <a:cubicBezTo>
                    <a:pt x="121" y="6"/>
                    <a:pt x="110" y="0"/>
                    <a:pt x="98" y="0"/>
                  </a:cubicBezTo>
                  <a:cubicBezTo>
                    <a:pt x="56" y="0"/>
                    <a:pt x="56" y="0"/>
                    <a:pt x="56" y="0"/>
                  </a:cubicBezTo>
                  <a:cubicBezTo>
                    <a:pt x="44" y="0"/>
                    <a:pt x="33" y="6"/>
                    <a:pt x="27" y="17"/>
                  </a:cubicBezTo>
                  <a:cubicBezTo>
                    <a:pt x="6" y="54"/>
                    <a:pt x="6" y="54"/>
                    <a:pt x="6" y="54"/>
                  </a:cubicBezTo>
                  <a:cubicBezTo>
                    <a:pt x="0" y="64"/>
                    <a:pt x="0" y="76"/>
                    <a:pt x="6" y="87"/>
                  </a:cubicBezTo>
                  <a:cubicBezTo>
                    <a:pt x="27" y="124"/>
                    <a:pt x="27" y="124"/>
                    <a:pt x="27" y="124"/>
                  </a:cubicBezTo>
                  <a:cubicBezTo>
                    <a:pt x="33" y="134"/>
                    <a:pt x="44" y="140"/>
                    <a:pt x="56" y="140"/>
                  </a:cubicBezTo>
                  <a:cubicBezTo>
                    <a:pt x="98" y="140"/>
                    <a:pt x="98" y="140"/>
                    <a:pt x="98" y="140"/>
                  </a:cubicBezTo>
                  <a:cubicBezTo>
                    <a:pt x="110" y="140"/>
                    <a:pt x="121" y="134"/>
                    <a:pt x="127" y="124"/>
                  </a:cubicBezTo>
                  <a:cubicBezTo>
                    <a:pt x="148" y="87"/>
                    <a:pt x="148" y="87"/>
                    <a:pt x="148" y="87"/>
                  </a:cubicBezTo>
                  <a:cubicBezTo>
                    <a:pt x="154" y="76"/>
                    <a:pt x="154" y="64"/>
                    <a:pt x="148" y="54"/>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6" name="Google Shape;276;p21"/>
            <p:cNvSpPr/>
            <p:nvPr/>
          </p:nvSpPr>
          <p:spPr>
            <a:xfrm>
              <a:off x="3507897" y="2845859"/>
              <a:ext cx="144463" cy="149225"/>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7" name="Google Shape;277;p21"/>
            <p:cNvSpPr/>
            <p:nvPr/>
          </p:nvSpPr>
          <p:spPr>
            <a:xfrm>
              <a:off x="3238500" y="2906184"/>
              <a:ext cx="677189" cy="22225"/>
            </a:xfrm>
            <a:custGeom>
              <a:avLst/>
              <a:gdLst/>
              <a:ahLst/>
              <a:cxnLst/>
              <a:rect l="l" t="t" r="r" b="b"/>
              <a:pathLst>
                <a:path w="147" h="3" extrusionOk="0">
                  <a:moveTo>
                    <a:pt x="146" y="3"/>
                  </a:moveTo>
                  <a:cubicBezTo>
                    <a:pt x="2" y="3"/>
                    <a:pt x="2" y="3"/>
                    <a:pt x="2" y="3"/>
                  </a:cubicBezTo>
                  <a:cubicBezTo>
                    <a:pt x="1" y="3"/>
                    <a:pt x="0" y="3"/>
                    <a:pt x="0" y="2"/>
                  </a:cubicBezTo>
                  <a:cubicBezTo>
                    <a:pt x="0" y="1"/>
                    <a:pt x="1" y="0"/>
                    <a:pt x="2" y="0"/>
                  </a:cubicBezTo>
                  <a:cubicBezTo>
                    <a:pt x="146" y="0"/>
                    <a:pt x="146" y="0"/>
                    <a:pt x="146" y="0"/>
                  </a:cubicBezTo>
                  <a:cubicBezTo>
                    <a:pt x="146" y="0"/>
                    <a:pt x="147" y="1"/>
                    <a:pt x="147" y="2"/>
                  </a:cubicBezTo>
                  <a:cubicBezTo>
                    <a:pt x="147" y="3"/>
                    <a:pt x="146" y="3"/>
                    <a:pt x="146" y="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78" name="Google Shape;278;p21"/>
          <p:cNvGrpSpPr/>
          <p:nvPr/>
        </p:nvGrpSpPr>
        <p:grpSpPr>
          <a:xfrm>
            <a:off x="4501847" y="2915276"/>
            <a:ext cx="1884996" cy="1027447"/>
            <a:chOff x="2049463" y="2364846"/>
            <a:chExt cx="1866226" cy="1036638"/>
          </a:xfrm>
        </p:grpSpPr>
        <p:sp>
          <p:nvSpPr>
            <p:cNvPr id="279" name="Google Shape;279;p21"/>
            <p:cNvSpPr/>
            <p:nvPr/>
          </p:nvSpPr>
          <p:spPr>
            <a:xfrm>
              <a:off x="2049463" y="2364846"/>
              <a:ext cx="1116013" cy="1036638"/>
            </a:xfrm>
            <a:custGeom>
              <a:avLst/>
              <a:gdLst/>
              <a:ahLst/>
              <a:cxnLst/>
              <a:rect l="l" t="t" r="r" b="b"/>
              <a:pathLst>
                <a:path w="154" h="140" extrusionOk="0">
                  <a:moveTo>
                    <a:pt x="148" y="54"/>
                  </a:moveTo>
                  <a:cubicBezTo>
                    <a:pt x="127" y="17"/>
                    <a:pt x="127" y="17"/>
                    <a:pt x="127" y="17"/>
                  </a:cubicBezTo>
                  <a:cubicBezTo>
                    <a:pt x="121" y="6"/>
                    <a:pt x="110" y="0"/>
                    <a:pt x="98" y="0"/>
                  </a:cubicBezTo>
                  <a:cubicBezTo>
                    <a:pt x="56" y="0"/>
                    <a:pt x="56" y="0"/>
                    <a:pt x="56" y="0"/>
                  </a:cubicBezTo>
                  <a:cubicBezTo>
                    <a:pt x="44" y="0"/>
                    <a:pt x="33" y="6"/>
                    <a:pt x="27" y="17"/>
                  </a:cubicBezTo>
                  <a:cubicBezTo>
                    <a:pt x="6" y="54"/>
                    <a:pt x="6" y="54"/>
                    <a:pt x="6" y="54"/>
                  </a:cubicBezTo>
                  <a:cubicBezTo>
                    <a:pt x="0" y="64"/>
                    <a:pt x="0" y="76"/>
                    <a:pt x="6" y="87"/>
                  </a:cubicBezTo>
                  <a:cubicBezTo>
                    <a:pt x="27" y="124"/>
                    <a:pt x="27" y="124"/>
                    <a:pt x="27" y="124"/>
                  </a:cubicBezTo>
                  <a:cubicBezTo>
                    <a:pt x="33" y="134"/>
                    <a:pt x="44" y="140"/>
                    <a:pt x="56" y="140"/>
                  </a:cubicBezTo>
                  <a:cubicBezTo>
                    <a:pt x="98" y="140"/>
                    <a:pt x="98" y="140"/>
                    <a:pt x="98" y="140"/>
                  </a:cubicBezTo>
                  <a:cubicBezTo>
                    <a:pt x="110" y="140"/>
                    <a:pt x="121" y="134"/>
                    <a:pt x="127" y="124"/>
                  </a:cubicBezTo>
                  <a:cubicBezTo>
                    <a:pt x="148" y="87"/>
                    <a:pt x="148" y="87"/>
                    <a:pt x="148" y="87"/>
                  </a:cubicBezTo>
                  <a:cubicBezTo>
                    <a:pt x="154" y="76"/>
                    <a:pt x="154" y="64"/>
                    <a:pt x="148" y="54"/>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0" name="Google Shape;280;p21"/>
            <p:cNvSpPr/>
            <p:nvPr/>
          </p:nvSpPr>
          <p:spPr>
            <a:xfrm>
              <a:off x="3507897" y="2845859"/>
              <a:ext cx="144463" cy="149225"/>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1" name="Google Shape;281;p21"/>
            <p:cNvSpPr/>
            <p:nvPr/>
          </p:nvSpPr>
          <p:spPr>
            <a:xfrm>
              <a:off x="3238500" y="2906184"/>
              <a:ext cx="677189" cy="22225"/>
            </a:xfrm>
            <a:custGeom>
              <a:avLst/>
              <a:gdLst/>
              <a:ahLst/>
              <a:cxnLst/>
              <a:rect l="l" t="t" r="r" b="b"/>
              <a:pathLst>
                <a:path w="147" h="3" extrusionOk="0">
                  <a:moveTo>
                    <a:pt x="146" y="3"/>
                  </a:moveTo>
                  <a:cubicBezTo>
                    <a:pt x="2" y="3"/>
                    <a:pt x="2" y="3"/>
                    <a:pt x="2" y="3"/>
                  </a:cubicBezTo>
                  <a:cubicBezTo>
                    <a:pt x="1" y="3"/>
                    <a:pt x="0" y="3"/>
                    <a:pt x="0" y="2"/>
                  </a:cubicBezTo>
                  <a:cubicBezTo>
                    <a:pt x="0" y="1"/>
                    <a:pt x="1" y="0"/>
                    <a:pt x="2" y="0"/>
                  </a:cubicBezTo>
                  <a:cubicBezTo>
                    <a:pt x="146" y="0"/>
                    <a:pt x="146" y="0"/>
                    <a:pt x="146" y="0"/>
                  </a:cubicBezTo>
                  <a:cubicBezTo>
                    <a:pt x="146" y="0"/>
                    <a:pt x="147" y="1"/>
                    <a:pt x="147" y="2"/>
                  </a:cubicBezTo>
                  <a:cubicBezTo>
                    <a:pt x="147" y="3"/>
                    <a:pt x="146" y="3"/>
                    <a:pt x="146" y="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82" name="Google Shape;282;p21"/>
          <p:cNvGrpSpPr/>
          <p:nvPr/>
        </p:nvGrpSpPr>
        <p:grpSpPr>
          <a:xfrm>
            <a:off x="6562916" y="2915276"/>
            <a:ext cx="1884997" cy="1027447"/>
            <a:chOff x="2049463" y="2364846"/>
            <a:chExt cx="1866226" cy="1036638"/>
          </a:xfrm>
        </p:grpSpPr>
        <p:sp>
          <p:nvSpPr>
            <p:cNvPr id="283" name="Google Shape;283;p21"/>
            <p:cNvSpPr/>
            <p:nvPr/>
          </p:nvSpPr>
          <p:spPr>
            <a:xfrm>
              <a:off x="2049463" y="2364846"/>
              <a:ext cx="1116013" cy="1036638"/>
            </a:xfrm>
            <a:custGeom>
              <a:avLst/>
              <a:gdLst/>
              <a:ahLst/>
              <a:cxnLst/>
              <a:rect l="l" t="t" r="r" b="b"/>
              <a:pathLst>
                <a:path w="154" h="140" extrusionOk="0">
                  <a:moveTo>
                    <a:pt x="148" y="54"/>
                  </a:moveTo>
                  <a:cubicBezTo>
                    <a:pt x="127" y="17"/>
                    <a:pt x="127" y="17"/>
                    <a:pt x="127" y="17"/>
                  </a:cubicBezTo>
                  <a:cubicBezTo>
                    <a:pt x="121" y="6"/>
                    <a:pt x="110" y="0"/>
                    <a:pt x="98" y="0"/>
                  </a:cubicBezTo>
                  <a:cubicBezTo>
                    <a:pt x="56" y="0"/>
                    <a:pt x="56" y="0"/>
                    <a:pt x="56" y="0"/>
                  </a:cubicBezTo>
                  <a:cubicBezTo>
                    <a:pt x="44" y="0"/>
                    <a:pt x="33" y="6"/>
                    <a:pt x="27" y="17"/>
                  </a:cubicBezTo>
                  <a:cubicBezTo>
                    <a:pt x="6" y="54"/>
                    <a:pt x="6" y="54"/>
                    <a:pt x="6" y="54"/>
                  </a:cubicBezTo>
                  <a:cubicBezTo>
                    <a:pt x="0" y="64"/>
                    <a:pt x="0" y="76"/>
                    <a:pt x="6" y="87"/>
                  </a:cubicBezTo>
                  <a:cubicBezTo>
                    <a:pt x="27" y="124"/>
                    <a:pt x="27" y="124"/>
                    <a:pt x="27" y="124"/>
                  </a:cubicBezTo>
                  <a:cubicBezTo>
                    <a:pt x="33" y="134"/>
                    <a:pt x="44" y="140"/>
                    <a:pt x="56" y="140"/>
                  </a:cubicBezTo>
                  <a:cubicBezTo>
                    <a:pt x="98" y="140"/>
                    <a:pt x="98" y="140"/>
                    <a:pt x="98" y="140"/>
                  </a:cubicBezTo>
                  <a:cubicBezTo>
                    <a:pt x="110" y="140"/>
                    <a:pt x="121" y="134"/>
                    <a:pt x="127" y="124"/>
                  </a:cubicBezTo>
                  <a:cubicBezTo>
                    <a:pt x="148" y="87"/>
                    <a:pt x="148" y="87"/>
                    <a:pt x="148" y="87"/>
                  </a:cubicBezTo>
                  <a:cubicBezTo>
                    <a:pt x="154" y="76"/>
                    <a:pt x="154" y="64"/>
                    <a:pt x="148" y="54"/>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4" name="Google Shape;284;p21"/>
            <p:cNvSpPr/>
            <p:nvPr/>
          </p:nvSpPr>
          <p:spPr>
            <a:xfrm>
              <a:off x="3507897" y="2845859"/>
              <a:ext cx="144463" cy="149225"/>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5" name="Google Shape;285;p21"/>
            <p:cNvSpPr/>
            <p:nvPr/>
          </p:nvSpPr>
          <p:spPr>
            <a:xfrm>
              <a:off x="3238500" y="2906184"/>
              <a:ext cx="677189" cy="22225"/>
            </a:xfrm>
            <a:custGeom>
              <a:avLst/>
              <a:gdLst/>
              <a:ahLst/>
              <a:cxnLst/>
              <a:rect l="l" t="t" r="r" b="b"/>
              <a:pathLst>
                <a:path w="147" h="3" extrusionOk="0">
                  <a:moveTo>
                    <a:pt x="146" y="3"/>
                  </a:moveTo>
                  <a:cubicBezTo>
                    <a:pt x="2" y="3"/>
                    <a:pt x="2" y="3"/>
                    <a:pt x="2" y="3"/>
                  </a:cubicBezTo>
                  <a:cubicBezTo>
                    <a:pt x="1" y="3"/>
                    <a:pt x="0" y="3"/>
                    <a:pt x="0" y="2"/>
                  </a:cubicBezTo>
                  <a:cubicBezTo>
                    <a:pt x="0" y="1"/>
                    <a:pt x="1" y="0"/>
                    <a:pt x="2" y="0"/>
                  </a:cubicBezTo>
                  <a:cubicBezTo>
                    <a:pt x="146" y="0"/>
                    <a:pt x="146" y="0"/>
                    <a:pt x="146" y="0"/>
                  </a:cubicBezTo>
                  <a:cubicBezTo>
                    <a:pt x="146" y="0"/>
                    <a:pt x="147" y="1"/>
                    <a:pt x="147" y="2"/>
                  </a:cubicBezTo>
                  <a:cubicBezTo>
                    <a:pt x="147" y="3"/>
                    <a:pt x="146" y="3"/>
                    <a:pt x="146" y="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86" name="Google Shape;286;p21"/>
          <p:cNvSpPr/>
          <p:nvPr/>
        </p:nvSpPr>
        <p:spPr>
          <a:xfrm>
            <a:off x="8577067" y="2915276"/>
            <a:ext cx="1127238" cy="1027447"/>
          </a:xfrm>
          <a:custGeom>
            <a:avLst/>
            <a:gdLst/>
            <a:ahLst/>
            <a:cxnLst/>
            <a:rect l="l" t="t" r="r" b="b"/>
            <a:pathLst>
              <a:path w="154" h="140" extrusionOk="0">
                <a:moveTo>
                  <a:pt x="148" y="54"/>
                </a:moveTo>
                <a:cubicBezTo>
                  <a:pt x="127" y="17"/>
                  <a:pt x="127" y="17"/>
                  <a:pt x="127" y="17"/>
                </a:cubicBezTo>
                <a:cubicBezTo>
                  <a:pt x="121" y="6"/>
                  <a:pt x="110" y="0"/>
                  <a:pt x="98" y="0"/>
                </a:cubicBezTo>
                <a:cubicBezTo>
                  <a:pt x="56" y="0"/>
                  <a:pt x="56" y="0"/>
                  <a:pt x="56" y="0"/>
                </a:cubicBezTo>
                <a:cubicBezTo>
                  <a:pt x="44" y="0"/>
                  <a:pt x="33" y="6"/>
                  <a:pt x="27" y="17"/>
                </a:cubicBezTo>
                <a:cubicBezTo>
                  <a:pt x="6" y="54"/>
                  <a:pt x="6" y="54"/>
                  <a:pt x="6" y="54"/>
                </a:cubicBezTo>
                <a:cubicBezTo>
                  <a:pt x="0" y="64"/>
                  <a:pt x="0" y="76"/>
                  <a:pt x="6" y="87"/>
                </a:cubicBezTo>
                <a:cubicBezTo>
                  <a:pt x="27" y="124"/>
                  <a:pt x="27" y="124"/>
                  <a:pt x="27" y="124"/>
                </a:cubicBezTo>
                <a:cubicBezTo>
                  <a:pt x="33" y="134"/>
                  <a:pt x="44" y="140"/>
                  <a:pt x="56" y="140"/>
                </a:cubicBezTo>
                <a:cubicBezTo>
                  <a:pt x="98" y="140"/>
                  <a:pt x="98" y="140"/>
                  <a:pt x="98" y="140"/>
                </a:cubicBezTo>
                <a:cubicBezTo>
                  <a:pt x="110" y="140"/>
                  <a:pt x="121" y="134"/>
                  <a:pt x="127" y="124"/>
                </a:cubicBezTo>
                <a:cubicBezTo>
                  <a:pt x="148" y="87"/>
                  <a:pt x="148" y="87"/>
                  <a:pt x="148" y="87"/>
                </a:cubicBezTo>
                <a:cubicBezTo>
                  <a:pt x="154" y="76"/>
                  <a:pt x="154" y="64"/>
                  <a:pt x="148" y="54"/>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7" name="Google Shape;287;p21"/>
          <p:cNvSpPr txBox="1"/>
          <p:nvPr/>
        </p:nvSpPr>
        <p:spPr>
          <a:xfrm>
            <a:off x="4201700" y="4191325"/>
            <a:ext cx="1885200" cy="18312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IE" sz="1600" b="1">
                <a:solidFill>
                  <a:schemeClr val="lt1"/>
                </a:solidFill>
                <a:latin typeface="Calibri"/>
                <a:ea typeface="Calibri"/>
                <a:cs typeface="Calibri"/>
                <a:sym typeface="Calibri"/>
              </a:rPr>
              <a:t>The better the</a:t>
            </a:r>
            <a:endParaRPr sz="1600" b="1">
              <a:solidFill>
                <a:schemeClr val="lt1"/>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1600"/>
              <a:buFont typeface="Arial"/>
              <a:buNone/>
            </a:pPr>
            <a:r>
              <a:rPr lang="en-IE" sz="1600" b="1">
                <a:solidFill>
                  <a:schemeClr val="lt1"/>
                </a:solidFill>
                <a:latin typeface="Calibri"/>
                <a:ea typeface="Calibri"/>
                <a:cs typeface="Calibri"/>
                <a:sym typeface="Calibri"/>
              </a:rPr>
              <a:t>quality of the information you</a:t>
            </a:r>
            <a:endParaRPr sz="1600" b="1">
              <a:solidFill>
                <a:schemeClr val="lt1"/>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1600"/>
              <a:buFont typeface="Arial"/>
              <a:buNone/>
            </a:pPr>
            <a:r>
              <a:rPr lang="en-IE" sz="1600" b="1">
                <a:solidFill>
                  <a:schemeClr val="lt1"/>
                </a:solidFill>
                <a:latin typeface="Calibri"/>
                <a:ea typeface="Calibri"/>
                <a:cs typeface="Calibri"/>
                <a:sym typeface="Calibri"/>
              </a:rPr>
              <a:t>consume, the better able you will</a:t>
            </a:r>
            <a:endParaRPr sz="1600" b="1">
              <a:solidFill>
                <a:schemeClr val="lt1"/>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1600"/>
              <a:buFont typeface="Arial"/>
              <a:buNone/>
            </a:pPr>
            <a:r>
              <a:rPr lang="en-IE" sz="1600" b="1">
                <a:solidFill>
                  <a:schemeClr val="lt1"/>
                </a:solidFill>
                <a:latin typeface="Calibri"/>
                <a:ea typeface="Calibri"/>
                <a:cs typeface="Calibri"/>
                <a:sym typeface="Calibri"/>
              </a:rPr>
              <a:t>be to make sense of the world</a:t>
            </a:r>
            <a:endParaRPr sz="1600" b="1">
              <a:solidFill>
                <a:schemeClr val="lt1"/>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1600"/>
              <a:buFont typeface="Arial"/>
              <a:buNone/>
            </a:pPr>
            <a:r>
              <a:rPr lang="en-IE" sz="1600" b="1">
                <a:solidFill>
                  <a:schemeClr val="lt1"/>
                </a:solidFill>
                <a:latin typeface="Calibri"/>
                <a:ea typeface="Calibri"/>
                <a:cs typeface="Calibri"/>
                <a:sym typeface="Calibri"/>
              </a:rPr>
              <a:t>around you</a:t>
            </a:r>
            <a:endParaRPr sz="1600" b="1">
              <a:solidFill>
                <a:schemeClr val="lt1"/>
              </a:solidFill>
              <a:latin typeface="Calibri"/>
              <a:ea typeface="Calibri"/>
              <a:cs typeface="Calibri"/>
              <a:sym typeface="Calibri"/>
            </a:endParaRPr>
          </a:p>
        </p:txBody>
      </p:sp>
      <p:sp>
        <p:nvSpPr>
          <p:cNvPr id="288" name="Google Shape;288;p21"/>
          <p:cNvSpPr txBox="1"/>
          <p:nvPr/>
        </p:nvSpPr>
        <p:spPr>
          <a:xfrm>
            <a:off x="10354539" y="4080534"/>
            <a:ext cx="1551170" cy="75713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400" b="1" i="0" u="none" strike="noStrike" cap="none">
              <a:solidFill>
                <a:srgbClr val="000000"/>
              </a:solidFill>
              <a:latin typeface="Arial"/>
              <a:ea typeface="Arial"/>
              <a:cs typeface="Arial"/>
              <a:sym typeface="Arial"/>
            </a:endParaRPr>
          </a:p>
        </p:txBody>
      </p:sp>
      <p:pic>
        <p:nvPicPr>
          <p:cNvPr id="289" name="Google Shape;289;p21" descr="Lights On"/>
          <p:cNvPicPr preferRelativeResize="0"/>
          <p:nvPr/>
        </p:nvPicPr>
        <p:blipFill rotWithShape="1">
          <a:blip r:embed="rId4">
            <a:alphaModFix/>
          </a:blip>
          <a:srcRect/>
          <a:stretch/>
        </p:blipFill>
        <p:spPr>
          <a:xfrm>
            <a:off x="2716765" y="3050542"/>
            <a:ext cx="645723" cy="645723"/>
          </a:xfrm>
          <a:prstGeom prst="rect">
            <a:avLst/>
          </a:prstGeom>
          <a:noFill/>
          <a:ln>
            <a:noFill/>
          </a:ln>
        </p:spPr>
      </p:pic>
      <p:pic>
        <p:nvPicPr>
          <p:cNvPr id="290" name="Google Shape;290;p21" descr="Lights On"/>
          <p:cNvPicPr preferRelativeResize="0"/>
          <p:nvPr/>
        </p:nvPicPr>
        <p:blipFill rotWithShape="1">
          <a:blip r:embed="rId4">
            <a:alphaModFix/>
          </a:blip>
          <a:srcRect/>
          <a:stretch/>
        </p:blipFill>
        <p:spPr>
          <a:xfrm>
            <a:off x="4743273" y="3050542"/>
            <a:ext cx="645723" cy="645723"/>
          </a:xfrm>
          <a:prstGeom prst="rect">
            <a:avLst/>
          </a:prstGeom>
          <a:noFill/>
          <a:ln>
            <a:noFill/>
          </a:ln>
        </p:spPr>
      </p:pic>
      <p:pic>
        <p:nvPicPr>
          <p:cNvPr id="291" name="Google Shape;291;p21" descr="Lights On"/>
          <p:cNvPicPr preferRelativeResize="0"/>
          <p:nvPr/>
        </p:nvPicPr>
        <p:blipFill rotWithShape="1">
          <a:blip r:embed="rId4">
            <a:alphaModFix/>
          </a:blip>
          <a:srcRect/>
          <a:stretch/>
        </p:blipFill>
        <p:spPr>
          <a:xfrm>
            <a:off x="6806851" y="3050542"/>
            <a:ext cx="645723" cy="645723"/>
          </a:xfrm>
          <a:prstGeom prst="rect">
            <a:avLst/>
          </a:prstGeom>
          <a:noFill/>
          <a:ln>
            <a:noFill/>
          </a:ln>
        </p:spPr>
      </p:pic>
      <p:pic>
        <p:nvPicPr>
          <p:cNvPr id="292" name="Google Shape;292;p21" descr="Lights On"/>
          <p:cNvPicPr preferRelativeResize="0"/>
          <p:nvPr/>
        </p:nvPicPr>
        <p:blipFill rotWithShape="1">
          <a:blip r:embed="rId4">
            <a:alphaModFix/>
          </a:blip>
          <a:srcRect/>
          <a:stretch/>
        </p:blipFill>
        <p:spPr>
          <a:xfrm>
            <a:off x="8817926" y="3147267"/>
            <a:ext cx="645723" cy="645723"/>
          </a:xfrm>
          <a:prstGeom prst="rect">
            <a:avLst/>
          </a:prstGeom>
          <a:noFill/>
          <a:ln>
            <a:noFill/>
          </a:ln>
        </p:spPr>
      </p:pic>
      <p:sp>
        <p:nvSpPr>
          <p:cNvPr id="293" name="Google Shape;293;p21"/>
          <p:cNvSpPr txBox="1">
            <a:spLocks noGrp="1"/>
          </p:cNvSpPr>
          <p:nvPr>
            <p:ph type="ftr" idx="11"/>
          </p:nvPr>
        </p:nvSpPr>
        <p:spPr>
          <a:xfrm>
            <a:off x="838200" y="6356350"/>
            <a:ext cx="4114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IE" b="1">
                <a:solidFill>
                  <a:schemeClr val="accent1"/>
                </a:solidFill>
              </a:rPr>
              <a:t>F</a:t>
            </a:r>
            <a:r>
              <a:rPr lang="en-IE" b="1">
                <a:solidFill>
                  <a:schemeClr val="accent2"/>
                </a:solidFill>
              </a:rPr>
              <a:t>U</a:t>
            </a:r>
            <a:r>
              <a:rPr lang="en-IE" b="1">
                <a:solidFill>
                  <a:schemeClr val="accent3"/>
                </a:solidFill>
              </a:rPr>
              <a:t>S</a:t>
            </a:r>
            <a:r>
              <a:rPr lang="en-IE" b="1">
                <a:solidFill>
                  <a:schemeClr val="accent4"/>
                </a:solidFill>
              </a:rPr>
              <a:t>E</a:t>
            </a:r>
            <a:r>
              <a:rPr lang="en-IE"/>
              <a:t>  </a:t>
            </a:r>
            <a:r>
              <a:rPr lang="en-IE">
                <a:solidFill>
                  <a:schemeClr val="dk2"/>
                </a:solidFill>
              </a:rPr>
              <a:t>|  ANTI- BULLYING &amp; ONLINE SAFETY PROGRAMME</a:t>
            </a:r>
            <a:endParaRPr sz="900">
              <a:solidFill>
                <a:schemeClr val="dk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gdfae3e4ea1_0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Calibri"/>
              <a:buNone/>
            </a:pPr>
            <a:r>
              <a:rPr lang="en-IE">
                <a:solidFill>
                  <a:schemeClr val="accent1"/>
                </a:solidFill>
              </a:rPr>
              <a:t>Reflection activity </a:t>
            </a:r>
            <a:endParaRPr>
              <a:solidFill>
                <a:schemeClr val="accent1"/>
              </a:solidFill>
            </a:endParaRPr>
          </a:p>
        </p:txBody>
      </p:sp>
      <p:sp>
        <p:nvSpPr>
          <p:cNvPr id="300" name="Google Shape;300;gdfae3e4ea1_0_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IE"/>
              <a:t>19</a:t>
            </a:fld>
            <a:endParaRPr/>
          </a:p>
        </p:txBody>
      </p:sp>
      <p:sp>
        <p:nvSpPr>
          <p:cNvPr id="301" name="Google Shape;301;gdfae3e4ea1_0_0"/>
          <p:cNvSpPr txBox="1">
            <a:spLocks noGrp="1"/>
          </p:cNvSpPr>
          <p:nvPr>
            <p:ph type="ftr" idx="11"/>
          </p:nvPr>
        </p:nvSpPr>
        <p:spPr>
          <a:xfrm>
            <a:off x="838200" y="6356350"/>
            <a:ext cx="4114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IE" b="1">
                <a:solidFill>
                  <a:schemeClr val="accent1"/>
                </a:solidFill>
              </a:rPr>
              <a:t>F</a:t>
            </a:r>
            <a:r>
              <a:rPr lang="en-IE" b="1">
                <a:solidFill>
                  <a:schemeClr val="accent2"/>
                </a:solidFill>
              </a:rPr>
              <a:t>U</a:t>
            </a:r>
            <a:r>
              <a:rPr lang="en-IE" b="1">
                <a:solidFill>
                  <a:schemeClr val="accent3"/>
                </a:solidFill>
              </a:rPr>
              <a:t>S</a:t>
            </a:r>
            <a:r>
              <a:rPr lang="en-IE" b="1">
                <a:solidFill>
                  <a:schemeClr val="accent4"/>
                </a:solidFill>
              </a:rPr>
              <a:t>E</a:t>
            </a:r>
            <a:r>
              <a:rPr lang="en-IE"/>
              <a:t>  </a:t>
            </a:r>
            <a:r>
              <a:rPr lang="en-IE">
                <a:solidFill>
                  <a:schemeClr val="dk2"/>
                </a:solidFill>
              </a:rPr>
              <a:t>|  ANTI- BULLYING &amp; ONLINE SAFETY PROGRAMME</a:t>
            </a:r>
            <a:endParaRPr sz="900">
              <a:solidFill>
                <a:schemeClr val="dk2"/>
              </a:solidFill>
            </a:endParaRPr>
          </a:p>
        </p:txBody>
      </p:sp>
      <p:sp>
        <p:nvSpPr>
          <p:cNvPr id="302" name="Google Shape;302;gdfae3e4ea1_0_0"/>
          <p:cNvSpPr txBox="1"/>
          <p:nvPr/>
        </p:nvSpPr>
        <p:spPr>
          <a:xfrm>
            <a:off x="728663" y="1829595"/>
            <a:ext cx="5157900" cy="999300"/>
          </a:xfrm>
          <a:prstGeom prst="rect">
            <a:avLst/>
          </a:prstGeom>
          <a:noFill/>
          <a:ln>
            <a:noFill/>
          </a:ln>
        </p:spPr>
        <p:txBody>
          <a:bodyPr spcFirstLastPara="1" wrap="square" lIns="91425" tIns="45700" rIns="91425" bIns="45700" anchor="t" anchorCtr="0">
            <a:normAutofit/>
          </a:bodyPr>
          <a:lstStyle/>
          <a:p>
            <a:pPr marL="114300" marR="0" lvl="0" indent="0" algn="l" rtl="0">
              <a:lnSpc>
                <a:spcPct val="70000"/>
              </a:lnSpc>
              <a:spcBef>
                <a:spcPts val="0"/>
              </a:spcBef>
              <a:spcAft>
                <a:spcPts val="0"/>
              </a:spcAft>
              <a:buClr>
                <a:schemeClr val="dk1"/>
              </a:buClr>
              <a:buSzPts val="1800"/>
              <a:buFont typeface="Arial"/>
              <a:buNone/>
            </a:pPr>
            <a:r>
              <a:rPr lang="en-IE" sz="3200" b="0" i="0" u="none" strike="noStrike" cap="none">
                <a:solidFill>
                  <a:schemeClr val="dk2"/>
                </a:solidFill>
                <a:latin typeface="Calibri"/>
                <a:ea typeface="Calibri"/>
                <a:cs typeface="Calibri"/>
                <a:sym typeface="Calibri"/>
              </a:rPr>
              <a:t>In this lesson I learned</a:t>
            </a:r>
            <a:endParaRPr sz="1400" b="0" i="0" u="none" strike="noStrike" cap="none">
              <a:solidFill>
                <a:srgbClr val="000000"/>
              </a:solidFill>
              <a:latin typeface="Arial"/>
              <a:ea typeface="Arial"/>
              <a:cs typeface="Arial"/>
              <a:sym typeface="Arial"/>
            </a:endParaRPr>
          </a:p>
        </p:txBody>
      </p:sp>
      <p:graphicFrame>
        <p:nvGraphicFramePr>
          <p:cNvPr id="303" name="Google Shape;303;gdfae3e4ea1_0_0"/>
          <p:cNvGraphicFramePr/>
          <p:nvPr/>
        </p:nvGraphicFramePr>
        <p:xfrm>
          <a:off x="889000" y="2329260"/>
          <a:ext cx="10307950" cy="1981250"/>
        </p:xfrm>
        <a:graphic>
          <a:graphicData uri="http://schemas.openxmlformats.org/drawingml/2006/table">
            <a:tbl>
              <a:tblPr firstRow="1" bandRow="1">
                <a:solidFill>
                  <a:srgbClr val="EEE9EF"/>
                </a:solidFill>
                <a:tableStyleId>{7EF847D5-6F36-4A80-BB26-B499618DA923}</a:tableStyleId>
              </a:tblPr>
              <a:tblGrid>
                <a:gridCol w="625475">
                  <a:extLst>
                    <a:ext uri="{9D8B030D-6E8A-4147-A177-3AD203B41FA5}">
                      <a16:colId xmlns:a16="http://schemas.microsoft.com/office/drawing/2014/main" val="20000"/>
                    </a:ext>
                  </a:extLst>
                </a:gridCol>
                <a:gridCol w="9682475">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000000"/>
                        </a:buClr>
                        <a:buSzPts val="2000"/>
                        <a:buFont typeface="Arial"/>
                        <a:buNone/>
                      </a:pPr>
                      <a:r>
                        <a:rPr lang="en-IE" sz="2000" b="1" u="none" strike="noStrike" cap="none">
                          <a:solidFill>
                            <a:schemeClr val="dk2"/>
                          </a:solidFill>
                        </a:rPr>
                        <a:t>1</a:t>
                      </a:r>
                      <a:endParaRPr sz="1400" u="none" strike="noStrike" cap="none"/>
                    </a:p>
                  </a:txBody>
                  <a:tcPr marL="91450" marR="91450" marT="45725" marB="45725">
                    <a:solidFill>
                      <a:srgbClr val="EDE9EF"/>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rgbClr val="EDE9EF"/>
                    </a:solidFill>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2000"/>
                        <a:buFont typeface="Arial"/>
                        <a:buNone/>
                      </a:pPr>
                      <a:r>
                        <a:rPr lang="en-IE" sz="2000" b="1" u="none" strike="noStrike" cap="none">
                          <a:solidFill>
                            <a:schemeClr val="dk2"/>
                          </a:solidFill>
                        </a:rPr>
                        <a:t>2</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2000"/>
                        <a:buFont typeface="Arial"/>
                        <a:buNone/>
                      </a:pPr>
                      <a:r>
                        <a:rPr lang="en-IE" sz="2000" b="1" u="none" strike="noStrike" cap="none">
                          <a:solidFill>
                            <a:schemeClr val="dk2"/>
                          </a:solidFill>
                        </a:rPr>
                        <a:t>3</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2000"/>
                        <a:buFont typeface="Arial"/>
                        <a:buNone/>
                      </a:pPr>
                      <a:r>
                        <a:rPr lang="en-IE" sz="2000" b="1" u="none" strike="noStrike" cap="none">
                          <a:solidFill>
                            <a:schemeClr val="dk2"/>
                          </a:solidFill>
                        </a:rPr>
                        <a:t>4</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2000"/>
                        <a:buFont typeface="Arial"/>
                        <a:buNone/>
                      </a:pPr>
                      <a:r>
                        <a:rPr lang="en-IE" sz="2000" b="1" u="none" strike="noStrike" cap="none">
                          <a:solidFill>
                            <a:schemeClr val="dk2"/>
                          </a:solidFill>
                        </a:rPr>
                        <a:t>5</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0"/>
        <p:cNvGrpSpPr/>
        <p:nvPr/>
      </p:nvGrpSpPr>
      <p:grpSpPr>
        <a:xfrm>
          <a:off x="0" y="0"/>
          <a:ext cx="0" cy="0"/>
          <a:chOff x="0" y="0"/>
          <a:chExt cx="0" cy="0"/>
        </a:xfrm>
      </p:grpSpPr>
      <p:sp>
        <p:nvSpPr>
          <p:cNvPr id="111" name="Google Shape;111;p2"/>
          <p:cNvSpPr txBox="1">
            <a:spLocks noGrp="1"/>
          </p:cNvSpPr>
          <p:nvPr>
            <p:ph type="ctrTitle"/>
          </p:nvPr>
        </p:nvSpPr>
        <p:spPr>
          <a:xfrm>
            <a:off x="2195478" y="2138143"/>
            <a:ext cx="8214000" cy="2387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1"/>
              </a:buClr>
              <a:buSzPts val="8000"/>
              <a:buFont typeface="Calibri"/>
              <a:buNone/>
            </a:pPr>
            <a:r>
              <a:rPr lang="en-IE" sz="8000" b="1" dirty="0"/>
              <a:t>WHAT HAVE WE </a:t>
            </a:r>
            <a:endParaRPr sz="8000" b="1" dirty="0"/>
          </a:p>
          <a:p>
            <a:pPr marL="0" lvl="0" indent="0" algn="l" rtl="0">
              <a:lnSpc>
                <a:spcPct val="90000"/>
              </a:lnSpc>
              <a:spcBef>
                <a:spcPts val="0"/>
              </a:spcBef>
              <a:spcAft>
                <a:spcPts val="0"/>
              </a:spcAft>
              <a:buClr>
                <a:schemeClr val="accent1"/>
              </a:buClr>
              <a:buSzPts val="8000"/>
              <a:buFont typeface="Calibri"/>
              <a:buNone/>
            </a:pPr>
            <a:r>
              <a:rPr lang="en-IE" sz="8000" b="1" dirty="0"/>
              <a:t>LEARNED SO FAR</a:t>
            </a:r>
            <a:endParaRPr sz="80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Google Shape;308;p22"/>
          <p:cNvPicPr preferRelativeResize="0"/>
          <p:nvPr/>
        </p:nvPicPr>
        <p:blipFill rotWithShape="1">
          <a:blip r:embed="rId3">
            <a:alphaModFix/>
          </a:blip>
          <a:srcRect/>
          <a:stretch/>
        </p:blipFill>
        <p:spPr>
          <a:xfrm>
            <a:off x="945473" y="197950"/>
            <a:ext cx="10301054" cy="6462099"/>
          </a:xfrm>
          <a:prstGeom prst="rect">
            <a:avLst/>
          </a:prstGeom>
          <a:noFill/>
          <a:ln>
            <a:noFill/>
          </a:ln>
        </p:spPr>
      </p:pic>
      <p:sp>
        <p:nvSpPr>
          <p:cNvPr id="310" name="Google Shape;310;p22"/>
          <p:cNvSpPr txBox="1"/>
          <p:nvPr/>
        </p:nvSpPr>
        <p:spPr>
          <a:xfrm>
            <a:off x="2199503" y="593124"/>
            <a:ext cx="7784756" cy="936318"/>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IE" sz="4400" b="0" i="0" u="none" strike="noStrike" cap="none">
                <a:solidFill>
                  <a:schemeClr val="accent1"/>
                </a:solidFill>
                <a:latin typeface="Calibri"/>
                <a:ea typeface="Calibri"/>
                <a:cs typeface="Calibri"/>
                <a:sym typeface="Calibri"/>
              </a:rPr>
              <a:t>Help &amp; Support</a:t>
            </a:r>
            <a:endParaRPr sz="1400" b="0" i="0" u="none" strike="noStrike" cap="none">
              <a:solidFill>
                <a:srgbClr val="000000"/>
              </a:solidFill>
              <a:latin typeface="Arial"/>
              <a:ea typeface="Arial"/>
              <a:cs typeface="Arial"/>
              <a:sym typeface="Arial"/>
            </a:endParaRPr>
          </a:p>
        </p:txBody>
      </p:sp>
      <p:pic>
        <p:nvPicPr>
          <p:cNvPr id="311" name="Google Shape;311;p22"/>
          <p:cNvPicPr preferRelativeResize="0"/>
          <p:nvPr/>
        </p:nvPicPr>
        <p:blipFill rotWithShape="1">
          <a:blip r:embed="rId4">
            <a:alphaModFix/>
          </a:blip>
          <a:srcRect t="18745" b="18743"/>
          <a:stretch/>
        </p:blipFill>
        <p:spPr>
          <a:xfrm>
            <a:off x="4838968" y="3162696"/>
            <a:ext cx="1654531" cy="1034235"/>
          </a:xfrm>
          <a:prstGeom prst="rect">
            <a:avLst/>
          </a:prstGeom>
          <a:noFill/>
          <a:ln>
            <a:noFill/>
          </a:ln>
        </p:spPr>
      </p:pic>
      <p:pic>
        <p:nvPicPr>
          <p:cNvPr id="312" name="Google Shape;312;p22"/>
          <p:cNvPicPr preferRelativeResize="0"/>
          <p:nvPr/>
        </p:nvPicPr>
        <p:blipFill rotWithShape="1">
          <a:blip r:embed="rId5">
            <a:alphaModFix/>
          </a:blip>
          <a:srcRect/>
          <a:stretch/>
        </p:blipFill>
        <p:spPr>
          <a:xfrm rot="-502850">
            <a:off x="2962047" y="3257703"/>
            <a:ext cx="1365528" cy="844221"/>
          </a:xfrm>
          <a:prstGeom prst="rect">
            <a:avLst/>
          </a:prstGeom>
          <a:noFill/>
          <a:ln>
            <a:noFill/>
          </a:ln>
        </p:spPr>
      </p:pic>
      <p:pic>
        <p:nvPicPr>
          <p:cNvPr id="313" name="Google Shape;313;p22"/>
          <p:cNvPicPr preferRelativeResize="0"/>
          <p:nvPr/>
        </p:nvPicPr>
        <p:blipFill rotWithShape="1">
          <a:blip r:embed="rId6">
            <a:alphaModFix/>
          </a:blip>
          <a:srcRect/>
          <a:stretch/>
        </p:blipFill>
        <p:spPr>
          <a:xfrm>
            <a:off x="6934444" y="3436303"/>
            <a:ext cx="2491257" cy="519605"/>
          </a:xfrm>
          <a:prstGeom prst="rect">
            <a:avLst/>
          </a:prstGeom>
          <a:noFill/>
          <a:ln>
            <a:noFill/>
          </a:ln>
        </p:spPr>
      </p:pic>
      <p:pic>
        <p:nvPicPr>
          <p:cNvPr id="314" name="Google Shape;314;p22"/>
          <p:cNvPicPr preferRelativeResize="0"/>
          <p:nvPr/>
        </p:nvPicPr>
        <p:blipFill rotWithShape="1">
          <a:blip r:embed="rId7">
            <a:alphaModFix/>
          </a:blip>
          <a:srcRect/>
          <a:stretch/>
        </p:blipFill>
        <p:spPr>
          <a:xfrm>
            <a:off x="8196288" y="4450483"/>
            <a:ext cx="1229413" cy="733066"/>
          </a:xfrm>
          <a:prstGeom prst="rect">
            <a:avLst/>
          </a:prstGeom>
          <a:noFill/>
          <a:ln>
            <a:noFill/>
          </a:ln>
        </p:spPr>
      </p:pic>
      <p:pic>
        <p:nvPicPr>
          <p:cNvPr id="315" name="Google Shape;315;p22"/>
          <p:cNvPicPr preferRelativeResize="0"/>
          <p:nvPr/>
        </p:nvPicPr>
        <p:blipFill rotWithShape="1">
          <a:blip r:embed="rId8">
            <a:alphaModFix/>
          </a:blip>
          <a:srcRect/>
          <a:stretch/>
        </p:blipFill>
        <p:spPr>
          <a:xfrm>
            <a:off x="2548187" y="4517546"/>
            <a:ext cx="2636671" cy="733066"/>
          </a:xfrm>
          <a:prstGeom prst="rect">
            <a:avLst/>
          </a:prstGeom>
          <a:noFill/>
          <a:ln>
            <a:noFill/>
          </a:ln>
        </p:spPr>
      </p:pic>
      <p:pic>
        <p:nvPicPr>
          <p:cNvPr id="316" name="Google Shape;316;p22"/>
          <p:cNvPicPr preferRelativeResize="0"/>
          <p:nvPr/>
        </p:nvPicPr>
        <p:blipFill rotWithShape="1">
          <a:blip r:embed="rId9">
            <a:alphaModFix/>
          </a:blip>
          <a:srcRect/>
          <a:stretch/>
        </p:blipFill>
        <p:spPr>
          <a:xfrm>
            <a:off x="5399686" y="4417188"/>
            <a:ext cx="2286601" cy="799657"/>
          </a:xfrm>
          <a:prstGeom prst="rect">
            <a:avLst/>
          </a:prstGeom>
          <a:noFill/>
          <a:ln>
            <a:noFill/>
          </a:ln>
        </p:spPr>
      </p:pic>
      <p:cxnSp>
        <p:nvCxnSpPr>
          <p:cNvPr id="317" name="Google Shape;317;p22"/>
          <p:cNvCxnSpPr/>
          <p:nvPr/>
        </p:nvCxnSpPr>
        <p:spPr>
          <a:xfrm>
            <a:off x="4381808" y="1561670"/>
            <a:ext cx="3427662" cy="0"/>
          </a:xfrm>
          <a:prstGeom prst="straightConnector1">
            <a:avLst/>
          </a:prstGeom>
          <a:noFill/>
          <a:ln w="19050" cap="flat" cmpd="sng">
            <a:solidFill>
              <a:schemeClr val="accent2"/>
            </a:solidFill>
            <a:prstDash val="solid"/>
            <a:miter lim="800000"/>
            <a:headEnd type="none" w="sm" len="sm"/>
            <a:tailEnd type="none" w="sm" len="sm"/>
          </a:ln>
        </p:spPr>
      </p:cxnSp>
      <p:sp>
        <p:nvSpPr>
          <p:cNvPr id="318" name="Google Shape;318;p22"/>
          <p:cNvSpPr txBox="1">
            <a:spLocks noGrp="1"/>
          </p:cNvSpPr>
          <p:nvPr>
            <p:ph type="ftr" idx="4294967295"/>
          </p:nvPr>
        </p:nvSpPr>
        <p:spPr>
          <a:xfrm>
            <a:off x="838200" y="6356350"/>
            <a:ext cx="4114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IE" b="1">
                <a:solidFill>
                  <a:schemeClr val="accent1"/>
                </a:solidFill>
              </a:rPr>
              <a:t>F</a:t>
            </a:r>
            <a:r>
              <a:rPr lang="en-IE" b="1">
                <a:solidFill>
                  <a:schemeClr val="accent2"/>
                </a:solidFill>
              </a:rPr>
              <a:t>U</a:t>
            </a:r>
            <a:r>
              <a:rPr lang="en-IE" b="1">
                <a:solidFill>
                  <a:schemeClr val="accent3"/>
                </a:solidFill>
              </a:rPr>
              <a:t>S</a:t>
            </a:r>
            <a:r>
              <a:rPr lang="en-IE" b="1">
                <a:solidFill>
                  <a:schemeClr val="accent4"/>
                </a:solidFill>
              </a:rPr>
              <a:t>E</a:t>
            </a:r>
            <a:r>
              <a:rPr lang="en-IE"/>
              <a:t>  </a:t>
            </a:r>
            <a:r>
              <a:rPr lang="en-IE">
                <a:solidFill>
                  <a:schemeClr val="dk2"/>
                </a:solidFill>
              </a:rPr>
              <a:t>|  ANTI- BULLYING &amp; ONLINE SAFETY PROGRAMME</a:t>
            </a:r>
            <a:endParaRPr sz="900">
              <a:solidFill>
                <a:schemeClr val="dk2"/>
              </a:solidFill>
            </a:endParaRPr>
          </a:p>
        </p:txBody>
      </p:sp>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38732" y="1593898"/>
            <a:ext cx="3835682" cy="169589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52123"/>
        </a:solidFill>
        <a:effectLst/>
      </p:bgPr>
    </p:bg>
    <p:spTree>
      <p:nvGrpSpPr>
        <p:cNvPr id="1" name="Shape 322"/>
        <p:cNvGrpSpPr/>
        <p:nvPr/>
      </p:nvGrpSpPr>
      <p:grpSpPr>
        <a:xfrm>
          <a:off x="0" y="0"/>
          <a:ext cx="0" cy="0"/>
          <a:chOff x="0" y="0"/>
          <a:chExt cx="0" cy="0"/>
        </a:xfrm>
      </p:grpSpPr>
      <p:sp>
        <p:nvSpPr>
          <p:cNvPr id="323" name="Google Shape;323;p2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accent1"/>
              </a:buClr>
              <a:buSzPts val="7200"/>
              <a:buFont typeface="Calibri"/>
              <a:buNone/>
            </a:pPr>
            <a:r>
              <a:rPr lang="en-IE" sz="7200">
                <a:solidFill>
                  <a:schemeClr val="accent1"/>
                </a:solidFill>
              </a:rPr>
              <a:t>TH</a:t>
            </a:r>
            <a:r>
              <a:rPr lang="en-IE" sz="7200">
                <a:solidFill>
                  <a:schemeClr val="accent2"/>
                </a:solidFill>
              </a:rPr>
              <a:t>AN</a:t>
            </a:r>
            <a:r>
              <a:rPr lang="en-IE" sz="7200">
                <a:solidFill>
                  <a:schemeClr val="accent3"/>
                </a:solidFill>
              </a:rPr>
              <a:t>K</a:t>
            </a:r>
            <a:r>
              <a:rPr lang="en-IE" sz="7200">
                <a:solidFill>
                  <a:schemeClr val="accent4"/>
                </a:solidFill>
              </a:rPr>
              <a:t> </a:t>
            </a:r>
            <a:r>
              <a:rPr lang="en-IE" sz="7200">
                <a:solidFill>
                  <a:schemeClr val="accent3"/>
                </a:solidFill>
              </a:rPr>
              <a:t>Y</a:t>
            </a:r>
            <a:r>
              <a:rPr lang="en-IE" sz="7200">
                <a:solidFill>
                  <a:schemeClr val="accent4"/>
                </a:solidFill>
              </a:rPr>
              <a:t>OU</a:t>
            </a:r>
            <a:endParaRPr/>
          </a:p>
        </p:txBody>
      </p:sp>
      <p:sp>
        <p:nvSpPr>
          <p:cNvPr id="324" name="Google Shape;324;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400"/>
              <a:buNone/>
            </a:pPr>
            <a:r>
              <a:rPr lang="en-IE">
                <a:solidFill>
                  <a:schemeClr val="lt1"/>
                </a:solidFill>
                <a:latin typeface="Calibri"/>
                <a:ea typeface="Calibri"/>
                <a:cs typeface="Calibri"/>
                <a:sym typeface="Calibri"/>
              </a:rPr>
              <a:t>For more information, please go to </a:t>
            </a:r>
            <a:r>
              <a:rPr lang="en-IE" b="1" u="sng">
                <a:solidFill>
                  <a:schemeClr val="lt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www.</a:t>
            </a:r>
            <a:r>
              <a:rPr lang="en-IE" b="1" u="sng">
                <a:solidFill>
                  <a:schemeClr val="lt1"/>
                </a:solidFill>
              </a:rPr>
              <a:t>antibullyingcentre.ie/fuse</a:t>
            </a:r>
            <a:endParaRPr b="1" u="sng">
              <a:solidFill>
                <a:schemeClr val="lt1"/>
              </a:solidFill>
              <a:latin typeface="Calibri"/>
              <a:ea typeface="Calibri"/>
              <a:cs typeface="Calibri"/>
              <a:sym typeface="Calibri"/>
            </a:endParaRPr>
          </a:p>
        </p:txBody>
      </p:sp>
      <p:cxnSp>
        <p:nvCxnSpPr>
          <p:cNvPr id="325" name="Google Shape;325;p23"/>
          <p:cNvCxnSpPr/>
          <p:nvPr/>
        </p:nvCxnSpPr>
        <p:spPr>
          <a:xfrm>
            <a:off x="4065814" y="3429000"/>
            <a:ext cx="4147457" cy="0"/>
          </a:xfrm>
          <a:prstGeom prst="straightConnector1">
            <a:avLst/>
          </a:prstGeom>
          <a:noFill/>
          <a:ln w="9525" cap="flat" cmpd="sng">
            <a:solidFill>
              <a:schemeClr val="lt1"/>
            </a:solidFill>
            <a:prstDash val="solid"/>
            <a:miter lim="800000"/>
            <a:headEnd type="none" w="sm" len="sm"/>
            <a:tailEnd type="none" w="sm" len="sm"/>
          </a:ln>
        </p:spPr>
      </p:cxnSp>
      <p:pic>
        <p:nvPicPr>
          <p:cNvPr id="326" name="Google Shape;326;p23"/>
          <p:cNvPicPr preferRelativeResize="0"/>
          <p:nvPr/>
        </p:nvPicPr>
        <p:blipFill rotWithShape="1">
          <a:blip r:embed="rId4">
            <a:alphaModFix/>
          </a:blip>
          <a:srcRect/>
          <a:stretch/>
        </p:blipFill>
        <p:spPr>
          <a:xfrm>
            <a:off x="4322909" y="4198884"/>
            <a:ext cx="3633266" cy="2567450"/>
          </a:xfrm>
          <a:prstGeom prst="rect">
            <a:avLst/>
          </a:prstGeom>
          <a:noFill/>
          <a:ln>
            <a:noFill/>
          </a:ln>
        </p:spPr>
      </p:pic>
      <p:sp>
        <p:nvSpPr>
          <p:cNvPr id="327" name="Google Shape;327;p23"/>
          <p:cNvSpPr txBox="1">
            <a:spLocks noGrp="1"/>
          </p:cNvSpPr>
          <p:nvPr>
            <p:ph type="ftr" idx="11"/>
          </p:nvPr>
        </p:nvSpPr>
        <p:spPr>
          <a:xfrm>
            <a:off x="838200" y="6356350"/>
            <a:ext cx="41148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IE" b="1">
                <a:solidFill>
                  <a:schemeClr val="accent1"/>
                </a:solidFill>
              </a:rPr>
              <a:t>F</a:t>
            </a:r>
            <a:r>
              <a:rPr lang="en-IE" b="1">
                <a:solidFill>
                  <a:schemeClr val="accent2"/>
                </a:solidFill>
              </a:rPr>
              <a:t>U</a:t>
            </a:r>
            <a:r>
              <a:rPr lang="en-IE" b="1">
                <a:solidFill>
                  <a:schemeClr val="accent3"/>
                </a:solidFill>
              </a:rPr>
              <a:t>S</a:t>
            </a:r>
            <a:r>
              <a:rPr lang="en-IE" b="1">
                <a:solidFill>
                  <a:schemeClr val="accent4"/>
                </a:solidFill>
              </a:rPr>
              <a:t>E</a:t>
            </a:r>
            <a:r>
              <a:rPr lang="en-IE"/>
              <a:t>  </a:t>
            </a:r>
            <a:r>
              <a:rPr lang="en-IE">
                <a:solidFill>
                  <a:schemeClr val="dk2"/>
                </a:solidFill>
              </a:rPr>
              <a:t>|  ANTI- BULLYING &amp; ONLINE SAFETY PROGRAMME</a:t>
            </a:r>
            <a:endParaRPr sz="900">
              <a:solidFill>
                <a:schemeClr val="dk2"/>
              </a:solidFill>
            </a:endParaRPr>
          </a:p>
        </p:txBody>
      </p:sp>
      <p:sp>
        <p:nvSpPr>
          <p:cNvPr id="328" name="Google Shape;328;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IE"/>
              <a:t>21</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ge0dbaddaf3_0_293"/>
          <p:cNvSpPr/>
          <p:nvPr/>
        </p:nvSpPr>
        <p:spPr>
          <a:xfrm>
            <a:off x="0" y="0"/>
            <a:ext cx="12192000" cy="6858000"/>
          </a:xfrm>
          <a:prstGeom prst="rect">
            <a:avLst/>
          </a:prstGeom>
          <a:gradFill>
            <a:gsLst>
              <a:gs pos="0">
                <a:schemeClr val="accent1"/>
              </a:gs>
              <a:gs pos="33000">
                <a:schemeClr val="accent2"/>
              </a:gs>
              <a:gs pos="67000">
                <a:schemeClr val="accent3"/>
              </a:gs>
              <a:gs pos="100000">
                <a:schemeClr val="accent4"/>
              </a:gs>
            </a:gsLst>
            <a:lin ang="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 name="Google Shape;118;ge0dbaddaf3_0_29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1800"/>
              <a:buNone/>
            </a:pPr>
            <a:r>
              <a:rPr lang="en-IE" b="1">
                <a:solidFill>
                  <a:schemeClr val="lt1"/>
                </a:solidFill>
              </a:rPr>
              <a:t>Information Literacy</a:t>
            </a:r>
            <a:endParaRPr>
              <a:solidFill>
                <a:schemeClr val="lt1"/>
              </a:solidFill>
            </a:endParaRPr>
          </a:p>
        </p:txBody>
      </p:sp>
      <p:sp>
        <p:nvSpPr>
          <p:cNvPr id="119" name="Google Shape;119;ge0dbaddaf3_0_293"/>
          <p:cNvSpPr txBox="1">
            <a:spLocks noGrp="1"/>
          </p:cNvSpPr>
          <p:nvPr>
            <p:ph type="body" idx="1"/>
          </p:nvPr>
        </p:nvSpPr>
        <p:spPr>
          <a:xfrm>
            <a:off x="838200" y="1825625"/>
            <a:ext cx="10515600" cy="4232400"/>
          </a:xfrm>
          <a:prstGeom prst="rect">
            <a:avLst/>
          </a:prstGeom>
          <a:noFill/>
          <a:ln>
            <a:noFill/>
          </a:ln>
        </p:spPr>
        <p:txBody>
          <a:bodyPr spcFirstLastPara="1" wrap="square" lIns="91425" tIns="45700" rIns="91425" bIns="45700" anchor="t" anchorCtr="0">
            <a:noAutofit/>
          </a:bodyPr>
          <a:lstStyle/>
          <a:p>
            <a:pPr marL="0" lvl="0" indent="-742950" algn="ctr" rtl="0">
              <a:lnSpc>
                <a:spcPct val="90000"/>
              </a:lnSpc>
              <a:spcBef>
                <a:spcPts val="0"/>
              </a:spcBef>
              <a:spcAft>
                <a:spcPts val="0"/>
              </a:spcAft>
              <a:buClr>
                <a:schemeClr val="bg1"/>
              </a:buClr>
              <a:buSzPts val="1800"/>
              <a:buFont typeface="+mj-lt"/>
              <a:buAutoNum type="arabicPeriod"/>
            </a:pPr>
            <a:r>
              <a:rPr lang="en-IE" sz="4000" dirty="0">
                <a:solidFill>
                  <a:schemeClr val="lt1"/>
                </a:solidFill>
                <a:sym typeface="Calibri"/>
              </a:rPr>
              <a:t>What </a:t>
            </a:r>
            <a:r>
              <a:rPr lang="en-IE" sz="4000" dirty="0" smtClean="0">
                <a:solidFill>
                  <a:schemeClr val="lt1"/>
                </a:solidFill>
                <a:sym typeface="Calibri"/>
              </a:rPr>
              <a:t>is </a:t>
            </a:r>
            <a:r>
              <a:rPr lang="en-IE" sz="4000" dirty="0">
                <a:solidFill>
                  <a:schemeClr val="lt1"/>
                </a:solidFill>
                <a:sym typeface="Calibri"/>
              </a:rPr>
              <a:t>the difference between information and </a:t>
            </a:r>
            <a:r>
              <a:rPr lang="en-IE" sz="4000" dirty="0" smtClean="0">
                <a:solidFill>
                  <a:schemeClr val="lt1"/>
                </a:solidFill>
                <a:sym typeface="Calibri"/>
              </a:rPr>
              <a:t>knowledge?</a:t>
            </a:r>
            <a:endParaRPr lang="en-IE" dirty="0"/>
          </a:p>
          <a:p>
            <a:pPr marL="857250" lvl="0" indent="-742950" algn="ctr" rtl="0">
              <a:lnSpc>
                <a:spcPct val="90000"/>
              </a:lnSpc>
              <a:spcBef>
                <a:spcPts val="0"/>
              </a:spcBef>
              <a:spcAft>
                <a:spcPts val="0"/>
              </a:spcAft>
              <a:buClr>
                <a:schemeClr val="bg1"/>
              </a:buClr>
              <a:buSzPts val="1800"/>
              <a:buFont typeface="+mj-lt"/>
              <a:buAutoNum type="arabicPeriod"/>
            </a:pPr>
            <a:endParaRPr lang="en-IE" sz="4000" dirty="0">
              <a:solidFill>
                <a:schemeClr val="lt1"/>
              </a:solidFill>
              <a:sym typeface="Calibri"/>
            </a:endParaRPr>
          </a:p>
          <a:p>
            <a:pPr marL="0" lvl="0" indent="-742950" algn="ctr" rtl="0">
              <a:lnSpc>
                <a:spcPct val="90000"/>
              </a:lnSpc>
              <a:spcBef>
                <a:spcPts val="0"/>
              </a:spcBef>
              <a:spcAft>
                <a:spcPts val="0"/>
              </a:spcAft>
              <a:buClr>
                <a:schemeClr val="bg1"/>
              </a:buClr>
              <a:buSzPts val="1800"/>
              <a:buFont typeface="+mj-lt"/>
              <a:buAutoNum type="arabicPeriod"/>
            </a:pPr>
            <a:r>
              <a:rPr lang="en-IE" sz="4000" dirty="0" smtClean="0">
                <a:solidFill>
                  <a:schemeClr val="lt1"/>
                </a:solidFill>
                <a:sym typeface="Calibri"/>
              </a:rPr>
              <a:t>What </a:t>
            </a:r>
            <a:r>
              <a:rPr lang="en-IE" sz="4000" dirty="0">
                <a:solidFill>
                  <a:schemeClr val="lt1"/>
                </a:solidFill>
                <a:sym typeface="Calibri"/>
              </a:rPr>
              <a:t>is the difference between facts and Opinion</a:t>
            </a:r>
            <a:r>
              <a:rPr lang="en-IE" sz="4000" dirty="0" smtClean="0">
                <a:solidFill>
                  <a:schemeClr val="lt1"/>
                </a:solidFill>
                <a:sym typeface="Calibri"/>
              </a:rPr>
              <a:t>?</a:t>
            </a:r>
            <a:r>
              <a:rPr lang="en-IE" sz="4000" dirty="0"/>
              <a:t/>
            </a:r>
            <a:br>
              <a:rPr lang="en-IE" sz="4000" dirty="0"/>
            </a:br>
            <a:r>
              <a:rPr lang="en-IE" sz="4000" dirty="0"/>
              <a:t/>
            </a:r>
            <a:br>
              <a:rPr lang="en-IE" sz="4000" dirty="0"/>
            </a:br>
            <a:endParaRPr sz="4000" dirty="0"/>
          </a:p>
        </p:txBody>
      </p:sp>
      <p:sp>
        <p:nvSpPr>
          <p:cNvPr id="120" name="Google Shape;120;ge0dbaddaf3_0_29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IE"/>
              <a:t>3</a:t>
            </a:fld>
            <a:endParaRPr/>
          </a:p>
        </p:txBody>
      </p:sp>
      <p:sp>
        <p:nvSpPr>
          <p:cNvPr id="121" name="Google Shape;121;ge0dbaddaf3_0_293"/>
          <p:cNvSpPr txBox="1">
            <a:spLocks noGrp="1"/>
          </p:cNvSpPr>
          <p:nvPr>
            <p:ph type="ftr" idx="11"/>
          </p:nvPr>
        </p:nvSpPr>
        <p:spPr>
          <a:xfrm>
            <a:off x="838200" y="6356350"/>
            <a:ext cx="4114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IE" b="1">
                <a:solidFill>
                  <a:schemeClr val="accent1"/>
                </a:solidFill>
              </a:rPr>
              <a:t>F</a:t>
            </a:r>
            <a:r>
              <a:rPr lang="en-IE" b="1">
                <a:solidFill>
                  <a:schemeClr val="accent2"/>
                </a:solidFill>
              </a:rPr>
              <a:t>U</a:t>
            </a:r>
            <a:r>
              <a:rPr lang="en-IE" b="1">
                <a:solidFill>
                  <a:schemeClr val="accent3"/>
                </a:solidFill>
              </a:rPr>
              <a:t>S</a:t>
            </a:r>
            <a:r>
              <a:rPr lang="en-IE" b="1">
                <a:solidFill>
                  <a:schemeClr val="accent4"/>
                </a:solidFill>
              </a:rPr>
              <a:t>E</a:t>
            </a:r>
            <a:r>
              <a:rPr lang="en-IE"/>
              <a:t>  </a:t>
            </a:r>
            <a:r>
              <a:rPr lang="en-IE">
                <a:solidFill>
                  <a:schemeClr val="dk2"/>
                </a:solidFill>
              </a:rPr>
              <a:t>|  ANTI- BULLYING &amp; ONLINE SAFETY PROGRAMME</a:t>
            </a:r>
            <a:endParaRPr sz="900">
              <a:solidFill>
                <a:schemeClr val="dk2"/>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5993" y="162869"/>
            <a:ext cx="1725561" cy="1725561"/>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05024" y="3902741"/>
            <a:ext cx="2007498" cy="245360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9"/>
          <p:cNvSpPr/>
          <p:nvPr/>
        </p:nvSpPr>
        <p:spPr>
          <a:xfrm>
            <a:off x="0" y="0"/>
            <a:ext cx="12192000" cy="6858000"/>
          </a:xfrm>
          <a:prstGeom prst="rect">
            <a:avLst/>
          </a:prstGeom>
          <a:gradFill>
            <a:gsLst>
              <a:gs pos="0">
                <a:schemeClr val="accent1"/>
              </a:gs>
              <a:gs pos="33000">
                <a:schemeClr val="accent2"/>
              </a:gs>
              <a:gs pos="67000">
                <a:schemeClr val="accent3"/>
              </a:gs>
              <a:gs pos="100000">
                <a:schemeClr val="accent4"/>
              </a:gs>
            </a:gsLst>
            <a:lin ang="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8" name="Google Shape;128;p9"/>
          <p:cNvSpPr txBox="1">
            <a:spLocks noGrp="1"/>
          </p:cNvSpPr>
          <p:nvPr>
            <p:ph type="body" idx="1"/>
          </p:nvPr>
        </p:nvSpPr>
        <p:spPr>
          <a:xfrm>
            <a:off x="838200" y="1034980"/>
            <a:ext cx="10558284" cy="4731615"/>
          </a:xfrm>
          <a:prstGeom prst="rect">
            <a:avLst/>
          </a:prstGeom>
          <a:noFill/>
          <a:ln>
            <a:noFill/>
          </a:ln>
        </p:spPr>
        <p:txBody>
          <a:bodyPr spcFirstLastPara="1" wrap="square" lIns="91425" tIns="45700" rIns="91425" bIns="45700" anchor="t" anchorCtr="0">
            <a:noAutofit/>
          </a:bodyPr>
          <a:lstStyle/>
          <a:p>
            <a:pPr marL="114300" lvl="0" indent="0" algn="ctr" rtl="0">
              <a:lnSpc>
                <a:spcPct val="90000"/>
              </a:lnSpc>
              <a:spcBef>
                <a:spcPts val="0"/>
              </a:spcBef>
              <a:spcAft>
                <a:spcPts val="0"/>
              </a:spcAft>
              <a:buSzPts val="1800"/>
              <a:buNone/>
            </a:pPr>
            <a:r>
              <a:rPr lang="en-IE" sz="6600" dirty="0">
                <a:solidFill>
                  <a:schemeClr val="lt1"/>
                </a:solidFill>
                <a:latin typeface="Calibri"/>
                <a:ea typeface="Calibri"/>
                <a:cs typeface="Calibri"/>
                <a:sym typeface="Calibri"/>
              </a:rPr>
              <a:t>Does this symbol have any meaning?</a:t>
            </a:r>
            <a:endParaRPr dirty="0"/>
          </a:p>
          <a:p>
            <a:pPr marL="114300" lvl="0" indent="0" algn="ctr" rtl="0">
              <a:lnSpc>
                <a:spcPct val="90000"/>
              </a:lnSpc>
              <a:spcBef>
                <a:spcPts val="0"/>
              </a:spcBef>
              <a:spcAft>
                <a:spcPts val="0"/>
              </a:spcAft>
              <a:buSzPts val="1800"/>
              <a:buNone/>
            </a:pPr>
            <a:endParaRPr sz="6600" dirty="0">
              <a:solidFill>
                <a:schemeClr val="lt1"/>
              </a:solidFill>
              <a:latin typeface="Calibri"/>
              <a:ea typeface="Calibri"/>
              <a:cs typeface="Calibri"/>
              <a:sym typeface="Calibri"/>
            </a:endParaRPr>
          </a:p>
          <a:p>
            <a:pPr marL="114300" lvl="0" indent="0" algn="ctr" rtl="0">
              <a:lnSpc>
                <a:spcPct val="90000"/>
              </a:lnSpc>
              <a:spcBef>
                <a:spcPts val="0"/>
              </a:spcBef>
              <a:spcAft>
                <a:spcPts val="0"/>
              </a:spcAft>
              <a:buSzPts val="1800"/>
              <a:buNone/>
            </a:pPr>
            <a:r>
              <a:rPr lang="en-IE" sz="6600" dirty="0" err="1">
                <a:solidFill>
                  <a:schemeClr val="lt1"/>
                </a:solidFill>
                <a:latin typeface="Calibri"/>
                <a:ea typeface="Calibri"/>
                <a:cs typeface="Calibri"/>
                <a:sym typeface="Calibri"/>
              </a:rPr>
              <a:t>トイレ</a:t>
            </a:r>
            <a:endParaRPr sz="5400" dirty="0">
              <a:solidFill>
                <a:schemeClr val="lt1"/>
              </a:solidFill>
            </a:endParaRPr>
          </a:p>
          <a:p>
            <a:pPr marL="114300" lvl="0" indent="0" algn="l" rtl="0">
              <a:lnSpc>
                <a:spcPct val="90000"/>
              </a:lnSpc>
              <a:spcBef>
                <a:spcPts val="1000"/>
              </a:spcBef>
              <a:spcAft>
                <a:spcPts val="0"/>
              </a:spcAft>
              <a:buClr>
                <a:schemeClr val="dk2"/>
              </a:buClr>
              <a:buSzPts val="1800"/>
              <a:buNone/>
            </a:pPr>
            <a:r>
              <a:rPr lang="en-IE" sz="5400" dirty="0"/>
              <a:t/>
            </a:r>
            <a:br>
              <a:rPr lang="en-IE" sz="5400" dirty="0"/>
            </a:br>
            <a:endParaRPr sz="5400" dirty="0">
              <a:solidFill>
                <a:srgbClr val="000000"/>
              </a:solidFill>
              <a:latin typeface="Calibri"/>
              <a:ea typeface="Calibri"/>
              <a:cs typeface="Calibri"/>
              <a:sym typeface="Calibri"/>
            </a:endParaRPr>
          </a:p>
        </p:txBody>
      </p:sp>
      <p:sp>
        <p:nvSpPr>
          <p:cNvPr id="129" name="Google Shape;129;p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IE"/>
              <a:t>4</a:t>
            </a:fld>
            <a:endParaRPr/>
          </a:p>
        </p:txBody>
      </p:sp>
      <p:sp>
        <p:nvSpPr>
          <p:cNvPr id="130" name="Google Shape;130;p9"/>
          <p:cNvSpPr txBox="1">
            <a:spLocks noGrp="1"/>
          </p:cNvSpPr>
          <p:nvPr>
            <p:ph type="ftr" idx="11"/>
          </p:nvPr>
        </p:nvSpPr>
        <p:spPr>
          <a:xfrm>
            <a:off x="838200" y="6356350"/>
            <a:ext cx="4114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IE" b="1">
                <a:solidFill>
                  <a:schemeClr val="accent1"/>
                </a:solidFill>
              </a:rPr>
              <a:t>F</a:t>
            </a:r>
            <a:r>
              <a:rPr lang="en-IE" b="1">
                <a:solidFill>
                  <a:schemeClr val="accent2"/>
                </a:solidFill>
              </a:rPr>
              <a:t>U</a:t>
            </a:r>
            <a:r>
              <a:rPr lang="en-IE" b="1">
                <a:solidFill>
                  <a:schemeClr val="accent3"/>
                </a:solidFill>
              </a:rPr>
              <a:t>S</a:t>
            </a:r>
            <a:r>
              <a:rPr lang="en-IE" b="1">
                <a:solidFill>
                  <a:schemeClr val="accent4"/>
                </a:solidFill>
              </a:rPr>
              <a:t>E</a:t>
            </a:r>
            <a:r>
              <a:rPr lang="en-IE"/>
              <a:t>  </a:t>
            </a:r>
            <a:r>
              <a:rPr lang="en-IE">
                <a:solidFill>
                  <a:schemeClr val="dk2"/>
                </a:solidFill>
              </a:rPr>
              <a:t>|  ANTI- BULLYING &amp; ONLINE SAFETY PROGRAMME</a:t>
            </a:r>
            <a:endParaRPr sz="90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0"/>
          <p:cNvSpPr/>
          <p:nvPr/>
        </p:nvSpPr>
        <p:spPr>
          <a:xfrm>
            <a:off x="0" y="0"/>
            <a:ext cx="12192000" cy="6858000"/>
          </a:xfrm>
          <a:prstGeom prst="rect">
            <a:avLst/>
          </a:prstGeom>
          <a:gradFill>
            <a:gsLst>
              <a:gs pos="0">
                <a:schemeClr val="accent1"/>
              </a:gs>
              <a:gs pos="33000">
                <a:schemeClr val="accent2"/>
              </a:gs>
              <a:gs pos="67000">
                <a:schemeClr val="accent3"/>
              </a:gs>
              <a:gs pos="100000">
                <a:schemeClr val="accent4"/>
              </a:gs>
            </a:gsLst>
            <a:lin ang="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7" name="Google Shape;137;p10"/>
          <p:cNvSpPr txBox="1">
            <a:spLocks noGrp="1"/>
          </p:cNvSpPr>
          <p:nvPr>
            <p:ph type="body" idx="1"/>
          </p:nvPr>
        </p:nvSpPr>
        <p:spPr>
          <a:xfrm>
            <a:off x="1235958" y="1315396"/>
            <a:ext cx="9720084" cy="4731615"/>
          </a:xfrm>
          <a:prstGeom prst="rect">
            <a:avLst/>
          </a:prstGeom>
          <a:noFill/>
          <a:ln>
            <a:noFill/>
          </a:ln>
        </p:spPr>
        <p:txBody>
          <a:bodyPr spcFirstLastPara="1" wrap="square" lIns="91425" tIns="45700" rIns="91425" bIns="45700" anchor="t" anchorCtr="0">
            <a:noAutofit/>
          </a:bodyPr>
          <a:lstStyle/>
          <a:p>
            <a:pPr marL="114300" lvl="0" indent="0" algn="ctr" rtl="0">
              <a:lnSpc>
                <a:spcPct val="90000"/>
              </a:lnSpc>
              <a:spcBef>
                <a:spcPts val="0"/>
              </a:spcBef>
              <a:spcAft>
                <a:spcPts val="0"/>
              </a:spcAft>
              <a:buSzPts val="1800"/>
              <a:buNone/>
            </a:pPr>
            <a:endParaRPr sz="6600" dirty="0">
              <a:solidFill>
                <a:schemeClr val="lt1"/>
              </a:solidFill>
              <a:latin typeface="Calibri"/>
              <a:ea typeface="Calibri"/>
              <a:cs typeface="Calibri"/>
              <a:sym typeface="Calibri"/>
            </a:endParaRPr>
          </a:p>
          <a:p>
            <a:pPr marL="114300" lvl="0" indent="0" algn="ctr" rtl="0">
              <a:lnSpc>
                <a:spcPct val="90000"/>
              </a:lnSpc>
              <a:spcBef>
                <a:spcPts val="0"/>
              </a:spcBef>
              <a:spcAft>
                <a:spcPts val="0"/>
              </a:spcAft>
              <a:buSzPts val="1800"/>
              <a:buNone/>
            </a:pPr>
            <a:r>
              <a:rPr lang="en-IE" sz="6600" dirty="0" err="1">
                <a:solidFill>
                  <a:schemeClr val="lt1"/>
                </a:solidFill>
                <a:latin typeface="Calibri"/>
                <a:ea typeface="Calibri"/>
                <a:cs typeface="Calibri"/>
                <a:sym typeface="Calibri"/>
              </a:rPr>
              <a:t>トイレ</a:t>
            </a:r>
            <a:endParaRPr sz="5400" dirty="0">
              <a:solidFill>
                <a:schemeClr val="lt1"/>
              </a:solidFill>
            </a:endParaRPr>
          </a:p>
          <a:p>
            <a:pPr marL="114300" lvl="0" indent="0" algn="ctr" rtl="0">
              <a:lnSpc>
                <a:spcPct val="90000"/>
              </a:lnSpc>
              <a:spcBef>
                <a:spcPts val="0"/>
              </a:spcBef>
              <a:spcAft>
                <a:spcPts val="0"/>
              </a:spcAft>
              <a:buSzPts val="1800"/>
              <a:buNone/>
            </a:pPr>
            <a:r>
              <a:rPr lang="en-IE" sz="5400" dirty="0">
                <a:solidFill>
                  <a:schemeClr val="lt1"/>
                </a:solidFill>
              </a:rPr>
              <a:t/>
            </a:r>
            <a:br>
              <a:rPr lang="en-IE" sz="5400" dirty="0">
                <a:solidFill>
                  <a:schemeClr val="lt1"/>
                </a:solidFill>
              </a:rPr>
            </a:br>
            <a:r>
              <a:rPr lang="en-IE" sz="5400" b="1" dirty="0" smtClean="0">
                <a:solidFill>
                  <a:schemeClr val="lt1"/>
                </a:solidFill>
                <a:latin typeface="Calibri"/>
                <a:ea typeface="Calibri"/>
                <a:cs typeface="Calibri"/>
                <a:sym typeface="Calibri"/>
              </a:rPr>
              <a:t>Toilet</a:t>
            </a:r>
            <a:endParaRPr sz="5400" dirty="0">
              <a:solidFill>
                <a:schemeClr val="lt1"/>
              </a:solidFill>
            </a:endParaRPr>
          </a:p>
        </p:txBody>
      </p:sp>
      <p:sp>
        <p:nvSpPr>
          <p:cNvPr id="138" name="Google Shape;138;p1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IE"/>
              <a:t>5</a:t>
            </a:fld>
            <a:endParaRPr/>
          </a:p>
        </p:txBody>
      </p:sp>
      <p:sp>
        <p:nvSpPr>
          <p:cNvPr id="139" name="Google Shape;139;p10"/>
          <p:cNvSpPr txBox="1">
            <a:spLocks noGrp="1"/>
          </p:cNvSpPr>
          <p:nvPr>
            <p:ph type="ftr" idx="11"/>
          </p:nvPr>
        </p:nvSpPr>
        <p:spPr>
          <a:xfrm>
            <a:off x="838200" y="6356350"/>
            <a:ext cx="4114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IE" b="1">
                <a:solidFill>
                  <a:schemeClr val="accent1"/>
                </a:solidFill>
              </a:rPr>
              <a:t>F</a:t>
            </a:r>
            <a:r>
              <a:rPr lang="en-IE" b="1">
                <a:solidFill>
                  <a:schemeClr val="accent2"/>
                </a:solidFill>
              </a:rPr>
              <a:t>U</a:t>
            </a:r>
            <a:r>
              <a:rPr lang="en-IE" b="1">
                <a:solidFill>
                  <a:schemeClr val="accent3"/>
                </a:solidFill>
              </a:rPr>
              <a:t>S</a:t>
            </a:r>
            <a:r>
              <a:rPr lang="en-IE" b="1">
                <a:solidFill>
                  <a:schemeClr val="accent4"/>
                </a:solidFill>
              </a:rPr>
              <a:t>E</a:t>
            </a:r>
            <a:r>
              <a:rPr lang="en-IE"/>
              <a:t>  </a:t>
            </a:r>
            <a:r>
              <a:rPr lang="en-IE">
                <a:solidFill>
                  <a:schemeClr val="dk2"/>
                </a:solidFill>
              </a:rPr>
              <a:t>|  ANTI- BULLYING &amp; ONLINE SAFETY PROGRAMME</a:t>
            </a:r>
            <a:endParaRPr sz="90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1"/>
          <p:cNvSpPr/>
          <p:nvPr/>
        </p:nvSpPr>
        <p:spPr>
          <a:xfrm>
            <a:off x="0" y="0"/>
            <a:ext cx="12192000" cy="6858000"/>
          </a:xfrm>
          <a:prstGeom prst="rect">
            <a:avLst/>
          </a:prstGeom>
          <a:gradFill>
            <a:gsLst>
              <a:gs pos="0">
                <a:schemeClr val="accent1"/>
              </a:gs>
              <a:gs pos="33000">
                <a:schemeClr val="accent2"/>
              </a:gs>
              <a:gs pos="67000">
                <a:schemeClr val="accent3"/>
              </a:gs>
              <a:gs pos="100000">
                <a:schemeClr val="accent4"/>
              </a:gs>
            </a:gsLst>
            <a:lin ang="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1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1800"/>
              <a:buNone/>
            </a:pPr>
            <a:r>
              <a:rPr lang="en-IE">
                <a:solidFill>
                  <a:schemeClr val="lt1"/>
                </a:solidFill>
              </a:rPr>
              <a:t>Is this information? If so, why?</a:t>
            </a:r>
            <a:endParaRPr>
              <a:solidFill>
                <a:schemeClr val="lt1"/>
              </a:solidFill>
            </a:endParaRPr>
          </a:p>
        </p:txBody>
      </p:sp>
      <p:sp>
        <p:nvSpPr>
          <p:cNvPr id="147" name="Google Shape;147;p11"/>
          <p:cNvSpPr txBox="1">
            <a:spLocks noGrp="1"/>
          </p:cNvSpPr>
          <p:nvPr>
            <p:ph type="body" idx="1"/>
          </p:nvPr>
        </p:nvSpPr>
        <p:spPr>
          <a:xfrm>
            <a:off x="838200" y="1825625"/>
            <a:ext cx="10515600" cy="4232400"/>
          </a:xfrm>
          <a:prstGeom prst="rect">
            <a:avLst/>
          </a:prstGeom>
          <a:noFill/>
          <a:ln>
            <a:noFill/>
          </a:ln>
        </p:spPr>
        <p:txBody>
          <a:bodyPr spcFirstLastPara="1" wrap="square" lIns="91425" tIns="45700" rIns="91425" bIns="45700" anchor="t" anchorCtr="0">
            <a:noAutofit/>
          </a:bodyPr>
          <a:lstStyle/>
          <a:p>
            <a:pPr marL="114300" lvl="0" indent="0" algn="ctr" rtl="0">
              <a:lnSpc>
                <a:spcPct val="90000"/>
              </a:lnSpc>
              <a:spcBef>
                <a:spcPts val="0"/>
              </a:spcBef>
              <a:spcAft>
                <a:spcPts val="0"/>
              </a:spcAft>
              <a:buSzPts val="1800"/>
              <a:buNone/>
            </a:pPr>
            <a:endParaRPr b="1">
              <a:solidFill>
                <a:schemeClr val="lt1"/>
              </a:solidFill>
              <a:latin typeface="Calibri"/>
              <a:ea typeface="Calibri"/>
              <a:cs typeface="Calibri"/>
              <a:sym typeface="Calibri"/>
            </a:endParaRPr>
          </a:p>
          <a:p>
            <a:pPr marL="457200" lvl="0" indent="-228600" algn="l" rtl="0">
              <a:lnSpc>
                <a:spcPct val="90000"/>
              </a:lnSpc>
              <a:spcBef>
                <a:spcPts val="1000"/>
              </a:spcBef>
              <a:spcAft>
                <a:spcPts val="0"/>
              </a:spcAft>
              <a:buClr>
                <a:schemeClr val="dk2"/>
              </a:buClr>
              <a:buSzPts val="1800"/>
              <a:buNone/>
            </a:pPr>
            <a:endParaRPr>
              <a:solidFill>
                <a:schemeClr val="lt1"/>
              </a:solidFill>
            </a:endParaRPr>
          </a:p>
        </p:txBody>
      </p:sp>
      <p:sp>
        <p:nvSpPr>
          <p:cNvPr id="148" name="Google Shape;148;p1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IE"/>
              <a:t>6</a:t>
            </a:fld>
            <a:endParaRPr/>
          </a:p>
        </p:txBody>
      </p:sp>
      <p:sp>
        <p:nvSpPr>
          <p:cNvPr id="149" name="Google Shape;149;p11"/>
          <p:cNvSpPr txBox="1">
            <a:spLocks noGrp="1"/>
          </p:cNvSpPr>
          <p:nvPr>
            <p:ph type="ftr" idx="11"/>
          </p:nvPr>
        </p:nvSpPr>
        <p:spPr>
          <a:xfrm>
            <a:off x="838200" y="6356350"/>
            <a:ext cx="4114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IE" b="1">
                <a:solidFill>
                  <a:schemeClr val="accent1"/>
                </a:solidFill>
              </a:rPr>
              <a:t>F</a:t>
            </a:r>
            <a:r>
              <a:rPr lang="en-IE" b="1">
                <a:solidFill>
                  <a:schemeClr val="accent2"/>
                </a:solidFill>
              </a:rPr>
              <a:t>U</a:t>
            </a:r>
            <a:r>
              <a:rPr lang="en-IE" b="1">
                <a:solidFill>
                  <a:schemeClr val="accent3"/>
                </a:solidFill>
              </a:rPr>
              <a:t>S</a:t>
            </a:r>
            <a:r>
              <a:rPr lang="en-IE" b="1">
                <a:solidFill>
                  <a:schemeClr val="accent4"/>
                </a:solidFill>
              </a:rPr>
              <a:t>E</a:t>
            </a:r>
            <a:r>
              <a:rPr lang="en-IE"/>
              <a:t>  </a:t>
            </a:r>
            <a:r>
              <a:rPr lang="en-IE">
                <a:solidFill>
                  <a:schemeClr val="dk2"/>
                </a:solidFill>
              </a:rPr>
              <a:t>|  ANTI- BULLYING &amp; ONLINE SAFETY PROGRAMME</a:t>
            </a:r>
            <a:endParaRPr sz="900">
              <a:solidFill>
                <a:schemeClr val="dk2"/>
              </a:solidFill>
            </a:endParaRPr>
          </a:p>
        </p:txBody>
      </p:sp>
      <p:pic>
        <p:nvPicPr>
          <p:cNvPr id="150" name="Google Shape;150;p11" descr="Related image"/>
          <p:cNvPicPr preferRelativeResize="0"/>
          <p:nvPr/>
        </p:nvPicPr>
        <p:blipFill rotWithShape="1">
          <a:blip r:embed="rId3">
            <a:alphaModFix/>
          </a:blip>
          <a:srcRect/>
          <a:stretch/>
        </p:blipFill>
        <p:spPr>
          <a:xfrm>
            <a:off x="4467225" y="2371663"/>
            <a:ext cx="3257550" cy="32575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2"/>
          <p:cNvSpPr/>
          <p:nvPr/>
        </p:nvSpPr>
        <p:spPr>
          <a:xfrm>
            <a:off x="0" y="0"/>
            <a:ext cx="12192000" cy="6858000"/>
          </a:xfrm>
          <a:prstGeom prst="rect">
            <a:avLst/>
          </a:prstGeom>
          <a:gradFill>
            <a:gsLst>
              <a:gs pos="0">
                <a:schemeClr val="accent1"/>
              </a:gs>
              <a:gs pos="33000">
                <a:schemeClr val="accent2"/>
              </a:gs>
              <a:gs pos="67000">
                <a:schemeClr val="accent3"/>
              </a:gs>
              <a:gs pos="100000">
                <a:schemeClr val="accent4"/>
              </a:gs>
            </a:gsLst>
            <a:lin ang="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7" name="Google Shape;157;p1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IE"/>
              <a:t>7</a:t>
            </a:fld>
            <a:endParaRPr/>
          </a:p>
        </p:txBody>
      </p:sp>
      <p:sp>
        <p:nvSpPr>
          <p:cNvPr id="158" name="Google Shape;158;p12"/>
          <p:cNvSpPr txBox="1">
            <a:spLocks noGrp="1"/>
          </p:cNvSpPr>
          <p:nvPr>
            <p:ph type="ftr" idx="11"/>
          </p:nvPr>
        </p:nvSpPr>
        <p:spPr>
          <a:xfrm>
            <a:off x="838200" y="6356350"/>
            <a:ext cx="4114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IE" b="1">
                <a:solidFill>
                  <a:schemeClr val="accent1"/>
                </a:solidFill>
              </a:rPr>
              <a:t>F</a:t>
            </a:r>
            <a:r>
              <a:rPr lang="en-IE" b="1">
                <a:solidFill>
                  <a:schemeClr val="accent2"/>
                </a:solidFill>
              </a:rPr>
              <a:t>U</a:t>
            </a:r>
            <a:r>
              <a:rPr lang="en-IE" b="1">
                <a:solidFill>
                  <a:schemeClr val="accent3"/>
                </a:solidFill>
              </a:rPr>
              <a:t>S</a:t>
            </a:r>
            <a:r>
              <a:rPr lang="en-IE" b="1">
                <a:solidFill>
                  <a:schemeClr val="accent4"/>
                </a:solidFill>
              </a:rPr>
              <a:t>E</a:t>
            </a:r>
            <a:r>
              <a:rPr lang="en-IE"/>
              <a:t>  </a:t>
            </a:r>
            <a:r>
              <a:rPr lang="en-IE">
                <a:solidFill>
                  <a:schemeClr val="dk2"/>
                </a:solidFill>
              </a:rPr>
              <a:t>|  ANTI- BULLYING &amp; ONLINE SAFETY PROGRAMME</a:t>
            </a:r>
            <a:endParaRPr sz="900">
              <a:solidFill>
                <a:schemeClr val="dk2"/>
              </a:solidFill>
            </a:endParaRPr>
          </a:p>
        </p:txBody>
      </p:sp>
      <p:pic>
        <p:nvPicPr>
          <p:cNvPr id="159" name="Google Shape;159;p12" descr="Image result for skull and crossbones"/>
          <p:cNvPicPr preferRelativeResize="0"/>
          <p:nvPr/>
        </p:nvPicPr>
        <p:blipFill rotWithShape="1">
          <a:blip r:embed="rId3">
            <a:alphaModFix/>
          </a:blip>
          <a:srcRect/>
          <a:stretch/>
        </p:blipFill>
        <p:spPr>
          <a:xfrm>
            <a:off x="3966675" y="672544"/>
            <a:ext cx="4258650" cy="5512911"/>
          </a:xfrm>
          <a:prstGeom prst="rect">
            <a:avLst/>
          </a:prstGeom>
          <a:noFill/>
          <a:ln>
            <a:noFill/>
          </a:ln>
        </p:spPr>
      </p:pic>
      <p:sp>
        <p:nvSpPr>
          <p:cNvPr id="160" name="Google Shape;160;p12"/>
          <p:cNvSpPr txBox="1"/>
          <p:nvPr/>
        </p:nvSpPr>
        <p:spPr>
          <a:xfrm>
            <a:off x="522514" y="1045029"/>
            <a:ext cx="4160018" cy="15696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IE" sz="4800" b="0" i="0" u="none" strike="noStrike" cap="none">
                <a:solidFill>
                  <a:schemeClr val="lt1"/>
                </a:solidFill>
                <a:latin typeface="Arial"/>
                <a:ea typeface="Arial"/>
                <a:cs typeface="Arial"/>
                <a:sym typeface="Arial"/>
              </a:rPr>
              <a:t>Information and Context</a:t>
            </a:r>
            <a:endParaRPr sz="4800" b="0" i="0" u="none" strike="noStrike" cap="non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3"/>
          <p:cNvSpPr/>
          <p:nvPr/>
        </p:nvSpPr>
        <p:spPr>
          <a:xfrm>
            <a:off x="0" y="0"/>
            <a:ext cx="12192000" cy="6858000"/>
          </a:xfrm>
          <a:prstGeom prst="rect">
            <a:avLst/>
          </a:prstGeom>
          <a:gradFill>
            <a:gsLst>
              <a:gs pos="0">
                <a:schemeClr val="accent1"/>
              </a:gs>
              <a:gs pos="33000">
                <a:schemeClr val="accent2"/>
              </a:gs>
              <a:gs pos="67000">
                <a:schemeClr val="accent3"/>
              </a:gs>
              <a:gs pos="100000">
                <a:schemeClr val="accent4"/>
              </a:gs>
            </a:gsLst>
            <a:lin ang="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7" name="Google Shape;167;p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IE"/>
              <a:t>8</a:t>
            </a:fld>
            <a:endParaRPr/>
          </a:p>
        </p:txBody>
      </p:sp>
      <p:sp>
        <p:nvSpPr>
          <p:cNvPr id="168" name="Google Shape;168;p13"/>
          <p:cNvSpPr txBox="1">
            <a:spLocks noGrp="1"/>
          </p:cNvSpPr>
          <p:nvPr>
            <p:ph type="ftr" idx="11"/>
          </p:nvPr>
        </p:nvSpPr>
        <p:spPr>
          <a:xfrm>
            <a:off x="838200" y="6356350"/>
            <a:ext cx="4114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IE" b="1">
                <a:solidFill>
                  <a:schemeClr val="accent1"/>
                </a:solidFill>
              </a:rPr>
              <a:t>F</a:t>
            </a:r>
            <a:r>
              <a:rPr lang="en-IE" b="1">
                <a:solidFill>
                  <a:schemeClr val="accent2"/>
                </a:solidFill>
              </a:rPr>
              <a:t>U</a:t>
            </a:r>
            <a:r>
              <a:rPr lang="en-IE" b="1">
                <a:solidFill>
                  <a:schemeClr val="accent3"/>
                </a:solidFill>
              </a:rPr>
              <a:t>S</a:t>
            </a:r>
            <a:r>
              <a:rPr lang="en-IE" b="1">
                <a:solidFill>
                  <a:schemeClr val="accent4"/>
                </a:solidFill>
              </a:rPr>
              <a:t>E</a:t>
            </a:r>
            <a:r>
              <a:rPr lang="en-IE"/>
              <a:t>  </a:t>
            </a:r>
            <a:r>
              <a:rPr lang="en-IE">
                <a:solidFill>
                  <a:schemeClr val="dk2"/>
                </a:solidFill>
              </a:rPr>
              <a:t>|  ANTI- BULLYING &amp; ONLINE SAFETY PROGRAMME</a:t>
            </a:r>
            <a:endParaRPr sz="900">
              <a:solidFill>
                <a:schemeClr val="dk2"/>
              </a:solidFill>
            </a:endParaRPr>
          </a:p>
        </p:txBody>
      </p:sp>
      <p:pic>
        <p:nvPicPr>
          <p:cNvPr id="169" name="Google Shape;169;p13" descr="Image result for skull on a bottle danger"/>
          <p:cNvPicPr preferRelativeResize="0"/>
          <p:nvPr/>
        </p:nvPicPr>
        <p:blipFill rotWithShape="1">
          <a:blip r:embed="rId3">
            <a:alphaModFix/>
          </a:blip>
          <a:srcRect/>
          <a:stretch/>
        </p:blipFill>
        <p:spPr>
          <a:xfrm>
            <a:off x="3748381" y="830557"/>
            <a:ext cx="4695237" cy="469523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4"/>
          <p:cNvSpPr/>
          <p:nvPr/>
        </p:nvSpPr>
        <p:spPr>
          <a:xfrm>
            <a:off x="0" y="0"/>
            <a:ext cx="12192000" cy="6858000"/>
          </a:xfrm>
          <a:prstGeom prst="rect">
            <a:avLst/>
          </a:prstGeom>
          <a:gradFill>
            <a:gsLst>
              <a:gs pos="0">
                <a:schemeClr val="accent1"/>
              </a:gs>
              <a:gs pos="33000">
                <a:schemeClr val="accent2"/>
              </a:gs>
              <a:gs pos="67000">
                <a:schemeClr val="accent3"/>
              </a:gs>
              <a:gs pos="100000">
                <a:schemeClr val="accent4"/>
              </a:gs>
            </a:gsLst>
            <a:lin ang="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6" name="Google Shape;176;p1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IE"/>
              <a:t>9</a:t>
            </a:fld>
            <a:endParaRPr/>
          </a:p>
        </p:txBody>
      </p:sp>
      <p:sp>
        <p:nvSpPr>
          <p:cNvPr id="177" name="Google Shape;177;p14"/>
          <p:cNvSpPr txBox="1">
            <a:spLocks noGrp="1"/>
          </p:cNvSpPr>
          <p:nvPr>
            <p:ph type="ftr" idx="11"/>
          </p:nvPr>
        </p:nvSpPr>
        <p:spPr>
          <a:xfrm>
            <a:off x="838200" y="6356350"/>
            <a:ext cx="4114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IE" b="1">
                <a:solidFill>
                  <a:schemeClr val="accent1"/>
                </a:solidFill>
              </a:rPr>
              <a:t>F</a:t>
            </a:r>
            <a:r>
              <a:rPr lang="en-IE" b="1">
                <a:solidFill>
                  <a:schemeClr val="accent2"/>
                </a:solidFill>
              </a:rPr>
              <a:t>U</a:t>
            </a:r>
            <a:r>
              <a:rPr lang="en-IE" b="1">
                <a:solidFill>
                  <a:schemeClr val="accent3"/>
                </a:solidFill>
              </a:rPr>
              <a:t>S</a:t>
            </a:r>
            <a:r>
              <a:rPr lang="en-IE" b="1">
                <a:solidFill>
                  <a:schemeClr val="accent4"/>
                </a:solidFill>
              </a:rPr>
              <a:t>E</a:t>
            </a:r>
            <a:r>
              <a:rPr lang="en-IE"/>
              <a:t>  </a:t>
            </a:r>
            <a:r>
              <a:rPr lang="en-IE">
                <a:solidFill>
                  <a:schemeClr val="dk2"/>
                </a:solidFill>
              </a:rPr>
              <a:t>|  ANTI- BULLYING &amp; ONLINE SAFETY PROGRAMME</a:t>
            </a:r>
            <a:endParaRPr sz="900">
              <a:solidFill>
                <a:schemeClr val="dk2"/>
              </a:solidFill>
            </a:endParaRPr>
          </a:p>
        </p:txBody>
      </p:sp>
      <p:pic>
        <p:nvPicPr>
          <p:cNvPr id="178" name="Google Shape;178;p14" descr="Image result for red dot"/>
          <p:cNvPicPr preferRelativeResize="0"/>
          <p:nvPr/>
        </p:nvPicPr>
        <p:blipFill rotWithShape="1">
          <a:blip r:embed="rId3">
            <a:alphaModFix/>
          </a:blip>
          <a:srcRect/>
          <a:stretch/>
        </p:blipFill>
        <p:spPr>
          <a:xfrm>
            <a:off x="4144040" y="1226215"/>
            <a:ext cx="3903920" cy="3903920"/>
          </a:xfrm>
          <a:prstGeom prst="rect">
            <a:avLst/>
          </a:prstGeom>
          <a:noFill/>
          <a:ln>
            <a:noFill/>
          </a:ln>
        </p:spPr>
      </p:pic>
    </p:spTree>
  </p:cSld>
  <p:clrMapOvr>
    <a:masterClrMapping/>
  </p:clrMapOvr>
</p:sld>
</file>

<file path=ppt/theme/theme1.xml><?xml version="1.0" encoding="utf-8"?>
<a:theme xmlns:a="http://schemas.openxmlformats.org/drawingml/2006/main" name="Light Background">
  <a:themeElements>
    <a:clrScheme name="FUSE">
      <a:dk1>
        <a:srgbClr val="1A1918"/>
      </a:dk1>
      <a:lt1>
        <a:srgbClr val="FFFFFF"/>
      </a:lt1>
      <a:dk2>
        <a:srgbClr val="4C4D4C"/>
      </a:dk2>
      <a:lt2>
        <a:srgbClr val="CACBCA"/>
      </a:lt2>
      <a:accent1>
        <a:srgbClr val="99459A"/>
      </a:accent1>
      <a:accent2>
        <a:srgbClr val="DB156F"/>
      </a:accent2>
      <a:accent3>
        <a:srgbClr val="ED1C27"/>
      </a:accent3>
      <a:accent4>
        <a:srgbClr val="FFC000"/>
      </a:accent4>
      <a:accent5>
        <a:srgbClr val="813483"/>
      </a:accent5>
      <a:accent6>
        <a:srgbClr val="B11F61"/>
      </a:accent6>
      <a:hlink>
        <a:srgbClr val="A71C28"/>
      </a:hlink>
      <a:folHlink>
        <a:srgbClr val="D88F4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ight Background">
  <a:themeElements>
    <a:clrScheme name="FUSE">
      <a:dk1>
        <a:srgbClr val="1A1918"/>
      </a:dk1>
      <a:lt1>
        <a:srgbClr val="FFFFFF"/>
      </a:lt1>
      <a:dk2>
        <a:srgbClr val="4C4D4C"/>
      </a:dk2>
      <a:lt2>
        <a:srgbClr val="CACBCA"/>
      </a:lt2>
      <a:accent1>
        <a:srgbClr val="99459A"/>
      </a:accent1>
      <a:accent2>
        <a:srgbClr val="DB156F"/>
      </a:accent2>
      <a:accent3>
        <a:srgbClr val="ED1C27"/>
      </a:accent3>
      <a:accent4>
        <a:srgbClr val="FFC000"/>
      </a:accent4>
      <a:accent5>
        <a:srgbClr val="813483"/>
      </a:accent5>
      <a:accent6>
        <a:srgbClr val="B11F61"/>
      </a:accent6>
      <a:hlink>
        <a:srgbClr val="A71C28"/>
      </a:hlink>
      <a:folHlink>
        <a:srgbClr val="D88F4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TotalTime>
  <Words>2366</Words>
  <Application>Microsoft Office PowerPoint</Application>
  <PresentationFormat>Widescreen</PresentationFormat>
  <Paragraphs>226</Paragraphs>
  <Slides>21</Slides>
  <Notes>21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21</vt:i4>
      </vt:variant>
    </vt:vector>
  </HeadingPairs>
  <TitlesOfParts>
    <vt:vector size="26" baseType="lpstr">
      <vt:lpstr>Arial</vt:lpstr>
      <vt:lpstr>Arial Black</vt:lpstr>
      <vt:lpstr>Calibri</vt:lpstr>
      <vt:lpstr>Light Background</vt:lpstr>
      <vt:lpstr>Light Background</vt:lpstr>
      <vt:lpstr>PowerPoint Presentation</vt:lpstr>
      <vt:lpstr>WHAT HAVE WE  LEARNED SO FAR</vt:lpstr>
      <vt:lpstr>Information Literacy</vt:lpstr>
      <vt:lpstr>PowerPoint Presentation</vt:lpstr>
      <vt:lpstr>PowerPoint Presentation</vt:lpstr>
      <vt:lpstr>Is this information? If so, why?</vt:lpstr>
      <vt:lpstr>PowerPoint Presentation</vt:lpstr>
      <vt:lpstr>PowerPoint Presentation</vt:lpstr>
      <vt:lpstr>PowerPoint Presentation</vt:lpstr>
      <vt:lpstr>PowerPoint Presentation</vt:lpstr>
      <vt:lpstr>Information and Context</vt:lpstr>
      <vt:lpstr>Conclusion: Information, Context and Knowledge</vt:lpstr>
      <vt:lpstr>Information Literacy</vt:lpstr>
      <vt:lpstr>Information Literacy</vt:lpstr>
      <vt:lpstr>PowerPoint Presentation</vt:lpstr>
      <vt:lpstr>PowerPoint Presentation</vt:lpstr>
      <vt:lpstr>Three weapons against</vt:lpstr>
      <vt:lpstr>Things to consider…</vt:lpstr>
      <vt:lpstr>Reflection activity </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Colm Canning</dc:creator>
  <cp:lastModifiedBy>Angela Kinahan</cp:lastModifiedBy>
  <cp:revision>11</cp:revision>
  <dcterms:modified xsi:type="dcterms:W3CDTF">2022-07-22T11:04:13Z</dcterms:modified>
</cp:coreProperties>
</file>