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Arial Black" panose="020B0A0402010202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9AA0A6"/>
          </p15:clr>
        </p15:guide>
        <p15:guide id="2" pos="3840">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3tuDRCdXKgMoP32o37VLUKmhv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IE" sz="1100"/>
              <a:t>Encourage as much student participation as possible - let the students offer their views and opinions, as this helps generate discussion and allows for greater levels of involvement and engagement. </a:t>
            </a:r>
            <a:endParaRPr/>
          </a:p>
          <a:p>
            <a:pPr marL="0" lvl="0" indent="0" algn="l" rtl="0">
              <a:lnSpc>
                <a:spcPct val="115000"/>
              </a:lnSpc>
              <a:spcBef>
                <a:spcPts val="0"/>
              </a:spcBef>
              <a:spcAft>
                <a:spcPts val="0"/>
              </a:spcAft>
              <a:buClr>
                <a:schemeClr val="dk1"/>
              </a:buClr>
              <a:buSzPts val="1100"/>
              <a:buFont typeface="Arial"/>
              <a:buNone/>
            </a:pPr>
            <a:r>
              <a:rPr lang="en-IE" sz="1100"/>
              <a:t>The teacher will lead and direct the lesson, and close each workshop by reiterating the main points covered together.</a:t>
            </a:r>
            <a:endParaRPr/>
          </a:p>
          <a:p>
            <a:pPr marL="0" lvl="0" indent="0" algn="l" rtl="0">
              <a:lnSpc>
                <a:spcPct val="100000"/>
              </a:lnSpc>
              <a:spcBef>
                <a:spcPts val="0"/>
              </a:spcBef>
              <a:spcAft>
                <a:spcPts val="0"/>
              </a:spcAft>
              <a:buClr>
                <a:schemeClr val="dk1"/>
              </a:buClr>
              <a:buSzPts val="1100"/>
              <a:buFont typeface="Arial"/>
              <a:buNone/>
            </a:pPr>
            <a:endParaRPr sz="1100"/>
          </a:p>
        </p:txBody>
      </p:sp>
      <p:sp>
        <p:nvSpPr>
          <p:cNvPr id="54" name="Google Shape;5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IE" sz="1200" b="1" u="sng">
                <a:latin typeface="Arial"/>
                <a:ea typeface="Arial"/>
                <a:cs typeface="Arial"/>
                <a:sym typeface="Arial"/>
              </a:rPr>
              <a:t>Slide 10 - Fortnite Scenario Part 1  - The Importance of Noticing Bullying behaviour</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Last night Andrew, Carol, Mary and John were playing Fortnite in playground mode  - they are all friends and on the same squad.</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They were having a really good game and enjoying themselves when </a:t>
            </a:r>
            <a:r>
              <a:rPr lang="en-IE" sz="1200" b="1">
                <a:latin typeface="Arial"/>
                <a:ea typeface="Arial"/>
                <a:cs typeface="Arial"/>
                <a:sym typeface="Arial"/>
              </a:rPr>
              <a:t>John </a:t>
            </a:r>
            <a:r>
              <a:rPr lang="en-IE" sz="1200">
                <a:latin typeface="Arial"/>
                <a:ea typeface="Arial"/>
                <a:cs typeface="Arial"/>
                <a:sym typeface="Arial"/>
              </a:rPr>
              <a:t>decided to pick on </a:t>
            </a:r>
            <a:r>
              <a:rPr lang="en-IE" sz="1200" b="1">
                <a:latin typeface="Arial"/>
                <a:ea typeface="Arial"/>
                <a:cs typeface="Arial"/>
                <a:sym typeface="Arial"/>
              </a:rPr>
              <a:t>Carol</a:t>
            </a:r>
            <a:r>
              <a:rPr lang="en-IE" sz="1200">
                <a:latin typeface="Arial"/>
                <a:ea typeface="Arial"/>
                <a:cs typeface="Arial"/>
                <a:sym typeface="Arial"/>
              </a:rPr>
              <a:t> and essentially eliminate her  / kick her out of the game.</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Andrew asks himself whether he should say something but then thinks…  “ Sure, what’s the harm, it’s a feature of the game!”...so they all gang up on Carol and Carol is prevented from playing the game.</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Two days later, the same squad are playing again, and Carol is repeatedly “kicked out” of the game by the squad over and over again.</a:t>
            </a:r>
            <a:endParaRPr/>
          </a:p>
          <a:p>
            <a:pPr marL="0" lvl="0" indent="0" algn="l" rtl="0">
              <a:lnSpc>
                <a:spcPct val="115000"/>
              </a:lnSpc>
              <a:spcBef>
                <a:spcPts val="1200"/>
              </a:spcBef>
              <a:spcAft>
                <a:spcPts val="0"/>
              </a:spcAft>
              <a:buClr>
                <a:schemeClr val="dk1"/>
              </a:buClr>
              <a:buSzPts val="1100"/>
              <a:buFont typeface="Arial"/>
              <a:buNone/>
            </a:pPr>
            <a:r>
              <a:rPr lang="en-IE" sz="1200" b="1" u="sng">
                <a:latin typeface="Arial"/>
                <a:ea typeface="Arial"/>
                <a:cs typeface="Arial"/>
                <a:sym typeface="Arial"/>
              </a:rPr>
              <a:t>Class Discussion</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The students have just read part 1 of the “Fortnite Scenario” on screen</a:t>
            </a:r>
            <a:endParaRPr/>
          </a:p>
          <a:p>
            <a:pPr marL="0" lvl="0" indent="0" algn="l" rtl="0">
              <a:lnSpc>
                <a:spcPct val="115000"/>
              </a:lnSpc>
              <a:spcBef>
                <a:spcPts val="1200"/>
              </a:spcBef>
              <a:spcAft>
                <a:spcPts val="0"/>
              </a:spcAft>
              <a:buClr>
                <a:schemeClr val="dk1"/>
              </a:buClr>
              <a:buSzPts val="1100"/>
              <a:buFont typeface="Arial"/>
              <a:buNone/>
            </a:pPr>
            <a:r>
              <a:rPr lang="en-IE" sz="1200" b="1">
                <a:latin typeface="Arial"/>
                <a:ea typeface="Arial"/>
                <a:cs typeface="Arial"/>
                <a:sym typeface="Arial"/>
              </a:rPr>
              <a:t>The teacher will ask the class the following questions:</a:t>
            </a:r>
            <a:endParaRPr/>
          </a:p>
          <a:p>
            <a:pPr marL="457200" lvl="0" indent="-298450" algn="l" rtl="0">
              <a:lnSpc>
                <a:spcPct val="115000"/>
              </a:lnSpc>
              <a:spcBef>
                <a:spcPts val="1200"/>
              </a:spcBef>
              <a:spcAft>
                <a:spcPts val="0"/>
              </a:spcAft>
              <a:buSzPts val="1100"/>
              <a:buFont typeface="Arial"/>
              <a:buChar char="●"/>
            </a:pPr>
            <a:r>
              <a:rPr lang="en-IE" sz="1200">
                <a:latin typeface="Arial"/>
                <a:ea typeface="Arial"/>
                <a:cs typeface="Arial"/>
                <a:sym typeface="Arial"/>
              </a:rPr>
              <a:t>What do you think is happening in this scenario - is Carol a target of bullying behaviour or is it simply gaming?</a:t>
            </a:r>
            <a:endParaRPr/>
          </a:p>
          <a:p>
            <a:pPr marL="457200" lvl="0" indent="-298450" algn="l" rtl="0">
              <a:lnSpc>
                <a:spcPct val="115000"/>
              </a:lnSpc>
              <a:spcBef>
                <a:spcPts val="0"/>
              </a:spcBef>
              <a:spcAft>
                <a:spcPts val="0"/>
              </a:spcAft>
              <a:buSzPts val="1100"/>
              <a:buFont typeface="Arial"/>
              <a:buChar char="●"/>
            </a:pPr>
            <a:r>
              <a:rPr lang="en-IE" sz="1200">
                <a:latin typeface="Arial"/>
                <a:ea typeface="Arial"/>
                <a:cs typeface="Arial"/>
                <a:sym typeface="Arial"/>
              </a:rPr>
              <a:t>Do you think the squad’s behaviour is ok by continually eliminating Carol from the game and preventing her from playing?</a:t>
            </a:r>
            <a:endParaRPr/>
          </a:p>
          <a:p>
            <a:pPr marL="457200" lvl="0" indent="-298450" algn="l" rtl="0">
              <a:lnSpc>
                <a:spcPct val="115000"/>
              </a:lnSpc>
              <a:spcBef>
                <a:spcPts val="0"/>
              </a:spcBef>
              <a:spcAft>
                <a:spcPts val="0"/>
              </a:spcAft>
              <a:buSzPts val="1100"/>
              <a:buFont typeface="Arial"/>
              <a:buChar char="●"/>
            </a:pPr>
            <a:r>
              <a:rPr lang="en-IE" sz="1200">
                <a:latin typeface="Arial"/>
                <a:ea typeface="Arial"/>
                <a:cs typeface="Arial"/>
                <a:sym typeface="Arial"/>
              </a:rPr>
              <a:t>If you were on the squad, what would you do? Would you say something to the other members of the squad for repeatedly “kicking” Carol out of the game?</a:t>
            </a:r>
            <a:endParaRPr/>
          </a:p>
          <a:p>
            <a:pPr marL="457200" lvl="0" indent="-298450" algn="l" rtl="0">
              <a:lnSpc>
                <a:spcPct val="115000"/>
              </a:lnSpc>
              <a:spcBef>
                <a:spcPts val="0"/>
              </a:spcBef>
              <a:spcAft>
                <a:spcPts val="0"/>
              </a:spcAft>
              <a:buSzPts val="1100"/>
              <a:buFont typeface="Arial"/>
              <a:buChar char="●"/>
            </a:pPr>
            <a:r>
              <a:rPr lang="en-IE" sz="1200">
                <a:latin typeface="Arial"/>
                <a:ea typeface="Arial"/>
                <a:cs typeface="Arial"/>
                <a:sym typeface="Arial"/>
              </a:rPr>
              <a:t>What impact do you think this behaviour is having on Carol?</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 </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 </a:t>
            </a:r>
            <a:r>
              <a:rPr lang="en-IE" sz="1200" b="1">
                <a:latin typeface="Arial"/>
                <a:ea typeface="Arial"/>
                <a:cs typeface="Arial"/>
                <a:sym typeface="Arial"/>
              </a:rPr>
              <a:t> </a:t>
            </a:r>
            <a:r>
              <a:rPr lang="en-IE" sz="1200">
                <a:latin typeface="Arial"/>
                <a:ea typeface="Arial"/>
                <a:cs typeface="Arial"/>
                <a:sym typeface="Arial"/>
              </a:rPr>
              <a:t> </a:t>
            </a:r>
            <a:endParaRPr/>
          </a:p>
          <a:p>
            <a:pPr marL="234000" lvl="0" indent="-3599" algn="l" rtl="0">
              <a:lnSpc>
                <a:spcPct val="100000"/>
              </a:lnSpc>
              <a:spcBef>
                <a:spcPts val="1200"/>
              </a:spcBef>
              <a:spcAft>
                <a:spcPts val="0"/>
              </a:spcAft>
              <a:buClr>
                <a:schemeClr val="dk1"/>
              </a:buClr>
              <a:buSzPts val="1400"/>
              <a:buFont typeface="Arial"/>
              <a:buNone/>
            </a:pPr>
            <a:endParaRPr/>
          </a:p>
        </p:txBody>
      </p:sp>
      <p:sp>
        <p:nvSpPr>
          <p:cNvPr id="171" name="Google Shape;17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b158d6ff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12b158d6ffa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IE" b="1" u="sng"/>
              <a:t>Slide 11 - Bullying should never be ignored</a:t>
            </a:r>
            <a:endParaRPr/>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r>
              <a:rPr lang="en-IE" sz="1200"/>
              <a:t>It is important that students understand the impact of bullying on the person being targeted as well as others involved in the situation such as the bystanders, family members, school, etc.</a:t>
            </a:r>
            <a:endParaRPr/>
          </a:p>
          <a:p>
            <a:pPr marL="0" lvl="0" indent="0" algn="l" rtl="0">
              <a:lnSpc>
                <a:spcPct val="115000"/>
              </a:lnSpc>
              <a:spcBef>
                <a:spcPts val="0"/>
              </a:spcBef>
              <a:spcAft>
                <a:spcPts val="0"/>
              </a:spcAft>
              <a:buClr>
                <a:schemeClr val="dk1"/>
              </a:buClr>
              <a:buSzPts val="1100"/>
              <a:buFont typeface="Arial"/>
              <a:buNone/>
            </a:pPr>
            <a:r>
              <a:rPr lang="en-IE" sz="1200"/>
              <a:t>In this way they will realise why it is important to intervene and stop bullying behaviours.</a:t>
            </a:r>
            <a:endParaRPr/>
          </a:p>
          <a:p>
            <a:pPr marL="0" lvl="0" indent="0" algn="l" rtl="0">
              <a:lnSpc>
                <a:spcPct val="115000"/>
              </a:lnSpc>
              <a:spcBef>
                <a:spcPts val="1200"/>
              </a:spcBef>
              <a:spcAft>
                <a:spcPts val="0"/>
              </a:spcAft>
              <a:buClr>
                <a:schemeClr val="dk1"/>
              </a:buClr>
              <a:buSzPts val="1100"/>
              <a:buFont typeface="Arial"/>
              <a:buNone/>
            </a:pPr>
            <a:r>
              <a:rPr lang="en-IE" sz="1200"/>
              <a:t>Now move onto the next slide and leave </a:t>
            </a:r>
            <a:r>
              <a:rPr lang="en-IE" sz="1200" b="1"/>
              <a:t>Part 2</a:t>
            </a:r>
            <a:r>
              <a:rPr lang="en-IE" sz="1200"/>
              <a:t> of the </a:t>
            </a:r>
            <a:r>
              <a:rPr lang="en-IE" sz="1200" b="1"/>
              <a:t>“Fortnite Scenario” </a:t>
            </a:r>
            <a:r>
              <a:rPr lang="en-IE" sz="1200"/>
              <a:t>on screen for the students to read and then discuss the follow-on questions in the slide notes. </a:t>
            </a:r>
            <a:endParaRPr/>
          </a:p>
          <a:p>
            <a:pPr marL="234000" lvl="0" indent="-3599" algn="l" rtl="0">
              <a:lnSpc>
                <a:spcPct val="100000"/>
              </a:lnSpc>
              <a:spcBef>
                <a:spcPts val="1200"/>
              </a:spcBef>
              <a:spcAft>
                <a:spcPts val="0"/>
              </a:spcAft>
              <a:buClr>
                <a:schemeClr val="dk1"/>
              </a:buClr>
              <a:buSzPts val="1400"/>
              <a:buFont typeface="Arial"/>
              <a:buNone/>
            </a:pPr>
            <a:endParaRPr/>
          </a:p>
        </p:txBody>
      </p:sp>
      <p:sp>
        <p:nvSpPr>
          <p:cNvPr id="182" name="Google Shape;182;g12b158d6ffa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IE" sz="1200" b="1" u="sng">
                <a:latin typeface="Arial"/>
                <a:ea typeface="Arial"/>
                <a:cs typeface="Arial"/>
                <a:sym typeface="Arial"/>
              </a:rPr>
              <a:t>Slide 12 - Fortnite Scenario Part 2 - Bullying should never be ignored</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The squad convenes again to play another game of Fortnite - the same thing happens again! Carol is repeatedly put down and eliminated from the game. Carol feels upset and uncomfortable - she cannot understand why they are behaving this way towards her especially as she plays with these guys against other squads.</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She thinks to herself that maybe they don’t want her in the game, but why not? </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She is a really skilled player, she understands the strategy when playing against other squads. When she complains, John laughs at her and eliminates her again from the game! </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Andrew however does not feel ok about what is going on - Andrew knows that Carol is a great player &amp;  is exceptionally good when fighting other squads.  Andrew notices that the rest of the squad are deliberately picking on Carol and he also notices that her voice sounds different when she speaks and she appears upset.</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Andrew decides to do something…but what should he do?</a:t>
            </a:r>
            <a:endParaRPr/>
          </a:p>
          <a:p>
            <a:pPr marL="0" lvl="0" indent="0" algn="l" rtl="0">
              <a:lnSpc>
                <a:spcPct val="115000"/>
              </a:lnSpc>
              <a:spcBef>
                <a:spcPts val="1200"/>
              </a:spcBef>
              <a:spcAft>
                <a:spcPts val="0"/>
              </a:spcAft>
              <a:buClr>
                <a:schemeClr val="dk1"/>
              </a:buClr>
              <a:buSzPts val="1100"/>
              <a:buFont typeface="Arial"/>
              <a:buNone/>
            </a:pPr>
            <a:r>
              <a:rPr lang="en-IE" sz="1200" b="1" u="sng">
                <a:latin typeface="Arial"/>
                <a:ea typeface="Arial"/>
                <a:cs typeface="Arial"/>
                <a:sym typeface="Arial"/>
              </a:rPr>
              <a:t>Class discussion</a:t>
            </a:r>
            <a:endParaRPr/>
          </a:p>
          <a:p>
            <a:pPr marL="0" lvl="0" indent="0" algn="l" rtl="0">
              <a:lnSpc>
                <a:spcPct val="115000"/>
              </a:lnSpc>
              <a:spcBef>
                <a:spcPts val="1200"/>
              </a:spcBef>
              <a:spcAft>
                <a:spcPts val="0"/>
              </a:spcAft>
              <a:buClr>
                <a:schemeClr val="dk1"/>
              </a:buClr>
              <a:buSzPts val="1100"/>
              <a:buFont typeface="Arial"/>
              <a:buNone/>
            </a:pPr>
            <a:endParaRPr sz="1200" b="1" u="sng">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IE" sz="1200" b="1"/>
              <a:t>T</a:t>
            </a:r>
            <a:r>
              <a:rPr lang="en-IE" sz="1200"/>
              <a:t>he students have just read </a:t>
            </a:r>
            <a:r>
              <a:rPr lang="en-IE" sz="1200" b="1"/>
              <a:t>Part 2</a:t>
            </a:r>
            <a:r>
              <a:rPr lang="en-IE" sz="1200"/>
              <a:t> of the “</a:t>
            </a:r>
            <a:r>
              <a:rPr lang="en-IE" sz="1200" b="1"/>
              <a:t>Fortnite Scenario</a:t>
            </a:r>
            <a:r>
              <a:rPr lang="en-IE" sz="1200"/>
              <a:t>” on screen.</a:t>
            </a:r>
            <a:endParaRPr/>
          </a:p>
          <a:p>
            <a:pPr marL="0" lvl="0" indent="0" algn="l" rtl="0">
              <a:lnSpc>
                <a:spcPct val="115000"/>
              </a:lnSpc>
              <a:spcBef>
                <a:spcPts val="0"/>
              </a:spcBef>
              <a:spcAft>
                <a:spcPts val="0"/>
              </a:spcAft>
              <a:buClr>
                <a:schemeClr val="dk1"/>
              </a:buClr>
              <a:buSzPts val="1100"/>
              <a:buFont typeface="Arial"/>
              <a:buNone/>
            </a:pPr>
            <a:r>
              <a:rPr lang="en-IE" sz="1200"/>
              <a:t>Now ask the class the following question: </a:t>
            </a:r>
            <a:r>
              <a:rPr lang="en-IE" sz="1200">
                <a:latin typeface="Arial"/>
                <a:ea typeface="Arial"/>
                <a:cs typeface="Arial"/>
                <a:sym typeface="Arial"/>
              </a:rPr>
              <a:t> If you were Andrew, what would you do?</a:t>
            </a:r>
            <a:endParaRPr/>
          </a:p>
          <a:p>
            <a:pPr marL="457200" lvl="0" indent="-298450" algn="l" rtl="0">
              <a:lnSpc>
                <a:spcPct val="115000"/>
              </a:lnSpc>
              <a:spcBef>
                <a:spcPts val="1200"/>
              </a:spcBef>
              <a:spcAft>
                <a:spcPts val="0"/>
              </a:spcAft>
              <a:buSzPts val="1100"/>
              <a:buFont typeface="Arial"/>
              <a:buChar char="●"/>
            </a:pPr>
            <a:r>
              <a:rPr lang="en-IE" sz="1200">
                <a:latin typeface="Arial"/>
                <a:ea typeface="Arial"/>
                <a:cs typeface="Arial"/>
                <a:sym typeface="Arial"/>
              </a:rPr>
              <a:t>Remind students that once a situation is recognised as a bullying event, the </a:t>
            </a:r>
            <a:r>
              <a:rPr lang="en-IE" sz="1200" b="1">
                <a:latin typeface="Arial"/>
                <a:ea typeface="Arial"/>
                <a:cs typeface="Arial"/>
                <a:sym typeface="Arial"/>
              </a:rPr>
              <a:t>bystander</a:t>
            </a:r>
            <a:r>
              <a:rPr lang="en-IE" sz="1200">
                <a:latin typeface="Arial"/>
                <a:ea typeface="Arial"/>
                <a:cs typeface="Arial"/>
                <a:sym typeface="Arial"/>
              </a:rPr>
              <a:t> should take responsibility. </a:t>
            </a:r>
            <a:endParaRPr/>
          </a:p>
          <a:p>
            <a:pPr marL="457200" lvl="0" indent="-298450" algn="l" rtl="0">
              <a:lnSpc>
                <a:spcPct val="115000"/>
              </a:lnSpc>
              <a:spcBef>
                <a:spcPts val="0"/>
              </a:spcBef>
              <a:spcAft>
                <a:spcPts val="0"/>
              </a:spcAft>
              <a:buSzPts val="1100"/>
              <a:buFont typeface="Arial"/>
              <a:buChar char="●"/>
            </a:pPr>
            <a:r>
              <a:rPr lang="en-IE" sz="1200">
                <a:latin typeface="Arial"/>
                <a:ea typeface="Arial"/>
                <a:cs typeface="Arial"/>
                <a:sym typeface="Arial"/>
              </a:rPr>
              <a:t>Knowing what to do is the next step. Research highlights that </a:t>
            </a:r>
            <a:r>
              <a:rPr lang="en-IE" sz="1200" b="1">
                <a:latin typeface="Arial"/>
                <a:ea typeface="Arial"/>
                <a:cs typeface="Arial"/>
                <a:sym typeface="Arial"/>
              </a:rPr>
              <a:t>knowing what to do</a:t>
            </a:r>
            <a:r>
              <a:rPr lang="en-IE" sz="1200">
                <a:latin typeface="Arial"/>
                <a:ea typeface="Arial"/>
                <a:cs typeface="Arial"/>
                <a:sym typeface="Arial"/>
              </a:rPr>
              <a:t> is crucial for intervening in a bullying situation.</a:t>
            </a:r>
            <a:endParaRPr sz="1200" b="1">
              <a:latin typeface="Arial"/>
              <a:ea typeface="Arial"/>
              <a:cs typeface="Arial"/>
              <a:sym typeface="Arial"/>
            </a:endParaRPr>
          </a:p>
          <a:p>
            <a:pPr marL="234000" lvl="0" indent="-3599" algn="l" rtl="0">
              <a:lnSpc>
                <a:spcPct val="100000"/>
              </a:lnSpc>
              <a:spcBef>
                <a:spcPts val="1200"/>
              </a:spcBef>
              <a:spcAft>
                <a:spcPts val="0"/>
              </a:spcAft>
              <a:buClr>
                <a:schemeClr val="dk1"/>
              </a:buClr>
              <a:buSzPts val="1400"/>
              <a:buFont typeface="Arial"/>
              <a:buNone/>
            </a:pPr>
            <a:endParaRPr/>
          </a:p>
        </p:txBody>
      </p:sp>
      <p:sp>
        <p:nvSpPr>
          <p:cNvPr id="195" name="Google Shape;19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b158d6ffa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2b158d6ffa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IE" sz="1100" b="1" u="sng"/>
              <a:t>Slide 13 -  Take personal responsibility</a:t>
            </a:r>
            <a:endParaRPr/>
          </a:p>
          <a:p>
            <a:pPr marL="0" lvl="0" indent="0" algn="l" rtl="0">
              <a:lnSpc>
                <a:spcPct val="115000"/>
              </a:lnSpc>
              <a:spcBef>
                <a:spcPts val="0"/>
              </a:spcBef>
              <a:spcAft>
                <a:spcPts val="0"/>
              </a:spcAft>
              <a:buClr>
                <a:schemeClr val="dk1"/>
              </a:buClr>
              <a:buSzPts val="1100"/>
              <a:buFont typeface="Arial"/>
              <a:buNone/>
            </a:pPr>
            <a:endParaRPr sz="1100" b="1" u="sng"/>
          </a:p>
          <a:p>
            <a:pPr marL="0" lvl="0" indent="0" algn="l" rtl="0">
              <a:lnSpc>
                <a:spcPct val="115000"/>
              </a:lnSpc>
              <a:spcBef>
                <a:spcPts val="0"/>
              </a:spcBef>
              <a:spcAft>
                <a:spcPts val="0"/>
              </a:spcAft>
              <a:buClr>
                <a:schemeClr val="dk1"/>
              </a:buClr>
              <a:buSzPts val="1100"/>
              <a:buFont typeface="Arial"/>
              <a:buNone/>
            </a:pPr>
            <a:r>
              <a:rPr lang="en-IE" sz="1100"/>
              <a:t>There are many reasons why </a:t>
            </a:r>
            <a:r>
              <a:rPr lang="en-IE" sz="1100" b="1"/>
              <a:t>bystanders </a:t>
            </a:r>
            <a:r>
              <a:rPr lang="en-IE" sz="1100"/>
              <a:t>may or may not intervene or defend a target in a bullying situation - they may think that someone else will “do something” to put a stop to the situation. </a:t>
            </a:r>
            <a:endParaRPr/>
          </a:p>
          <a:p>
            <a:pPr marL="0" lvl="0" indent="0" algn="l" rtl="0">
              <a:lnSpc>
                <a:spcPct val="115000"/>
              </a:lnSpc>
              <a:spcBef>
                <a:spcPts val="0"/>
              </a:spcBef>
              <a:spcAft>
                <a:spcPts val="0"/>
              </a:spcAft>
              <a:buClr>
                <a:schemeClr val="dk1"/>
              </a:buClr>
              <a:buSzPts val="1100"/>
              <a:buFont typeface="Arial"/>
              <a:buNone/>
            </a:pPr>
            <a:r>
              <a:rPr lang="en-IE" sz="1100"/>
              <a:t>However, it is important to note that if everyone thinks this way the bullying will continue. </a:t>
            </a:r>
            <a:endParaRPr/>
          </a:p>
          <a:p>
            <a:pPr marL="0" lvl="0" indent="0" algn="l" rtl="0">
              <a:lnSpc>
                <a:spcPct val="115000"/>
              </a:lnSpc>
              <a:spcBef>
                <a:spcPts val="0"/>
              </a:spcBef>
              <a:spcAft>
                <a:spcPts val="0"/>
              </a:spcAft>
              <a:buClr>
                <a:schemeClr val="dk1"/>
              </a:buClr>
              <a:buSzPts val="1100"/>
              <a:buFont typeface="Arial"/>
              <a:buNone/>
            </a:pPr>
            <a:r>
              <a:rPr lang="en-IE" sz="1100"/>
              <a:t>Therefore, students should understand that it is their personal responsibility to take action in order to stop bullying.</a:t>
            </a:r>
            <a:endParaRPr/>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IE" sz="1100"/>
              <a:t>Now move onto the next slide and leave </a:t>
            </a:r>
            <a:r>
              <a:rPr lang="en-IE" sz="1100" b="1"/>
              <a:t>Part 3</a:t>
            </a:r>
            <a:r>
              <a:rPr lang="en-IE" sz="1100"/>
              <a:t> of the </a:t>
            </a:r>
            <a:r>
              <a:rPr lang="en-IE" sz="1100" b="1"/>
              <a:t>“Fortnite Scenario” </a:t>
            </a:r>
            <a:r>
              <a:rPr lang="en-IE" sz="1100"/>
              <a:t>on screen for the students to read and then discuss the follow-on questions in the slide notes. </a:t>
            </a:r>
            <a:endParaRPr/>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1200"/>
              </a:spcBef>
              <a:spcAft>
                <a:spcPts val="0"/>
              </a:spcAft>
              <a:buClr>
                <a:schemeClr val="dk1"/>
              </a:buClr>
              <a:buSzPts val="1100"/>
              <a:buFont typeface="Arial"/>
              <a:buNone/>
            </a:pPr>
            <a:r>
              <a:rPr lang="en-IE" sz="1100">
                <a:latin typeface="Arial"/>
                <a:ea typeface="Arial"/>
                <a:cs typeface="Arial"/>
                <a:sym typeface="Arial"/>
              </a:rPr>
              <a:t>  </a:t>
            </a:r>
            <a:endParaRPr/>
          </a:p>
          <a:p>
            <a:pPr marL="234000" lvl="0" indent="-3599" algn="l" rtl="0">
              <a:lnSpc>
                <a:spcPct val="100000"/>
              </a:lnSpc>
              <a:spcBef>
                <a:spcPts val="1200"/>
              </a:spcBef>
              <a:spcAft>
                <a:spcPts val="0"/>
              </a:spcAft>
              <a:buClr>
                <a:schemeClr val="dk1"/>
              </a:buClr>
              <a:buSzPts val="1400"/>
              <a:buFont typeface="Arial"/>
              <a:buNone/>
            </a:pPr>
            <a:endParaRPr sz="1100"/>
          </a:p>
        </p:txBody>
      </p:sp>
      <p:sp>
        <p:nvSpPr>
          <p:cNvPr id="206" name="Google Shape;206;g12b158d6ffa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IE" sz="1200" b="1" u="sng">
                <a:latin typeface="Arial"/>
                <a:ea typeface="Arial"/>
                <a:cs typeface="Arial"/>
                <a:sym typeface="Arial"/>
              </a:rPr>
              <a:t>Slide 14 - Fortnite Scenario Part 3 - Take personal responsibility </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Andrew decides to stand up for Carol, this is no longer a game, she is being deliberately targeted and it’s unfair!</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Andrew decides to use the  game’s “Kick” option and eject John from the squad.</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He sends John a text saying “ I am not happy with the way Carol is being targeted, she is a fantastic player, I don’t think you are playing Fortnite, I think that you are picking on Carol and encouraging the others to join in and I am not up for it!</a:t>
            </a:r>
            <a:endParaRPr/>
          </a:p>
          <a:p>
            <a:pPr marL="0" lvl="0" indent="0" algn="l" rtl="0">
              <a:lnSpc>
                <a:spcPct val="115000"/>
              </a:lnSpc>
              <a:spcBef>
                <a:spcPts val="1200"/>
              </a:spcBef>
              <a:spcAft>
                <a:spcPts val="0"/>
              </a:spcAft>
              <a:buClr>
                <a:schemeClr val="dk1"/>
              </a:buClr>
              <a:buSzPts val="1100"/>
              <a:buFont typeface="Arial"/>
              <a:buNone/>
            </a:pPr>
            <a:r>
              <a:rPr lang="en-IE" sz="1200" b="1" u="sng">
                <a:latin typeface="Arial"/>
                <a:ea typeface="Arial"/>
                <a:cs typeface="Arial"/>
                <a:sym typeface="Arial"/>
              </a:rPr>
              <a:t>Class Discussion</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Now  ask the class the following questions::</a:t>
            </a:r>
            <a:endParaRPr/>
          </a:p>
          <a:p>
            <a:pPr marL="457200" lvl="0" indent="-298450" algn="l" rtl="0">
              <a:lnSpc>
                <a:spcPct val="115000"/>
              </a:lnSpc>
              <a:spcBef>
                <a:spcPts val="1200"/>
              </a:spcBef>
              <a:spcAft>
                <a:spcPts val="0"/>
              </a:spcAft>
              <a:buSzPts val="1100"/>
              <a:buFont typeface="Arial"/>
              <a:buChar char="●"/>
            </a:pPr>
            <a:r>
              <a:rPr lang="en-IE" sz="1200">
                <a:latin typeface="Arial"/>
                <a:ea typeface="Arial"/>
                <a:cs typeface="Arial"/>
                <a:sym typeface="Arial"/>
              </a:rPr>
              <a:t>What do you think about the action Andrew has taken?</a:t>
            </a:r>
            <a:endParaRPr/>
          </a:p>
          <a:p>
            <a:pPr marL="457200" lvl="0" indent="-298450" algn="l" rtl="0">
              <a:lnSpc>
                <a:spcPct val="115000"/>
              </a:lnSpc>
              <a:spcBef>
                <a:spcPts val="0"/>
              </a:spcBef>
              <a:spcAft>
                <a:spcPts val="0"/>
              </a:spcAft>
              <a:buSzPts val="1100"/>
              <a:buFont typeface="Arial"/>
              <a:buChar char="●"/>
            </a:pPr>
            <a:r>
              <a:rPr lang="en-IE" sz="1200">
                <a:latin typeface="Arial"/>
                <a:ea typeface="Arial"/>
                <a:cs typeface="Arial"/>
                <a:sym typeface="Arial"/>
              </a:rPr>
              <a:t>What would you have done in the same situation?</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  </a:t>
            </a:r>
            <a:endParaRPr/>
          </a:p>
          <a:p>
            <a:pPr marL="234000" lvl="0" indent="-3599" algn="l" rtl="0">
              <a:lnSpc>
                <a:spcPct val="100000"/>
              </a:lnSpc>
              <a:spcBef>
                <a:spcPts val="1200"/>
              </a:spcBef>
              <a:spcAft>
                <a:spcPts val="0"/>
              </a:spcAft>
              <a:buClr>
                <a:schemeClr val="dk1"/>
              </a:buClr>
              <a:buSzPts val="1400"/>
              <a:buFont typeface="Arial"/>
              <a:buNone/>
            </a:pPr>
            <a:endParaRPr/>
          </a:p>
        </p:txBody>
      </p:sp>
      <p:sp>
        <p:nvSpPr>
          <p:cNvPr id="218" name="Google Shape;2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df23c528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12df23c528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IE" sz="1800" b="1" u="sng"/>
              <a:t>Slide 15 - </a:t>
            </a:r>
            <a:r>
              <a:rPr lang="en-IE" sz="1800" b="1" u="sng">
                <a:latin typeface="Arial"/>
                <a:ea typeface="Arial"/>
                <a:cs typeface="Arial"/>
                <a:sym typeface="Arial"/>
              </a:rPr>
              <a:t>Be Safe</a:t>
            </a:r>
            <a:r>
              <a:rPr lang="en-IE" sz="1400" b="1" u="sng">
                <a:latin typeface="Arial"/>
                <a:ea typeface="Arial"/>
                <a:cs typeface="Arial"/>
                <a:sym typeface="Arial"/>
              </a:rPr>
              <a:t> and Report (Knowing what to do) </a:t>
            </a:r>
            <a:endParaRPr/>
          </a:p>
          <a:p>
            <a:pPr marL="0" lvl="0" indent="0" algn="l" rtl="0">
              <a:lnSpc>
                <a:spcPct val="115000"/>
              </a:lnSpc>
              <a:spcBef>
                <a:spcPts val="1200"/>
              </a:spcBef>
              <a:spcAft>
                <a:spcPts val="0"/>
              </a:spcAft>
              <a:buClr>
                <a:schemeClr val="dk1"/>
              </a:buClr>
              <a:buSzPts val="1100"/>
              <a:buFont typeface="Arial"/>
              <a:buNone/>
            </a:pPr>
            <a:r>
              <a:rPr lang="en-IE" sz="1400"/>
              <a:t>Finally, it is important that students are equipped with the necessary knowledge on how they can safely intervene in bullying situations whether they are being targeted themselves or if they witness bullying behaviour. </a:t>
            </a:r>
            <a:endParaRPr/>
          </a:p>
          <a:p>
            <a:pPr marL="0" lvl="0" indent="0" algn="l" rtl="0">
              <a:lnSpc>
                <a:spcPct val="115000"/>
              </a:lnSpc>
              <a:spcBef>
                <a:spcPts val="0"/>
              </a:spcBef>
              <a:spcAft>
                <a:spcPts val="0"/>
              </a:spcAft>
              <a:buClr>
                <a:schemeClr val="dk1"/>
              </a:buClr>
              <a:buSzPts val="1100"/>
              <a:buFont typeface="Arial"/>
              <a:buNone/>
            </a:pPr>
            <a:r>
              <a:rPr lang="en-IE" sz="1400"/>
              <a:t>Therefore, students should be aware of the importance of </a:t>
            </a:r>
            <a:r>
              <a:rPr lang="en-IE" sz="1400" b="1"/>
              <a:t>reporting </a:t>
            </a:r>
            <a:r>
              <a:rPr lang="en-IE" sz="1400"/>
              <a:t>a bullying incident whether it is an offline or online bullying situation. </a:t>
            </a:r>
            <a:endParaRPr/>
          </a:p>
          <a:p>
            <a:pPr marL="0" lvl="0" indent="0" algn="l" rtl="0">
              <a:lnSpc>
                <a:spcPct val="115000"/>
              </a:lnSpc>
              <a:spcBef>
                <a:spcPts val="0"/>
              </a:spcBef>
              <a:spcAft>
                <a:spcPts val="0"/>
              </a:spcAft>
              <a:buClr>
                <a:schemeClr val="dk1"/>
              </a:buClr>
              <a:buSzPts val="1100"/>
              <a:buFont typeface="Arial"/>
              <a:buNone/>
            </a:pPr>
            <a:r>
              <a:rPr lang="en-IE" sz="1400"/>
              <a:t>It is only when students </a:t>
            </a:r>
            <a:r>
              <a:rPr lang="en-IE" sz="1400" b="1"/>
              <a:t>know what to do</a:t>
            </a:r>
            <a:r>
              <a:rPr lang="en-IE" sz="1400"/>
              <a:t> and how to report, that they will be able to act with confidence to intervene and stop bullying.</a:t>
            </a:r>
            <a:endParaRPr/>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IE" sz="1400"/>
              <a:t>We all have a responsibility to do something to intervene and stop a bullying situation. </a:t>
            </a:r>
            <a:endParaRPr/>
          </a:p>
          <a:p>
            <a:pPr marL="0" lvl="0" indent="0" algn="l" rtl="0">
              <a:lnSpc>
                <a:spcPct val="115000"/>
              </a:lnSpc>
              <a:spcBef>
                <a:spcPts val="0"/>
              </a:spcBef>
              <a:spcAft>
                <a:spcPts val="0"/>
              </a:spcAft>
              <a:buClr>
                <a:schemeClr val="dk1"/>
              </a:buClr>
              <a:buSzPts val="1100"/>
              <a:buFont typeface="Arial"/>
              <a:buNone/>
            </a:pPr>
            <a:r>
              <a:rPr lang="en-IE" sz="1400"/>
              <a:t>The most common way is by </a:t>
            </a:r>
            <a:r>
              <a:rPr lang="en-IE" sz="1400" b="1"/>
              <a:t>reporting </a:t>
            </a:r>
            <a:r>
              <a:rPr lang="en-IE" sz="1400"/>
              <a:t>the bullying event  to a trusted adult and to the social media platform (cyberbullying).</a:t>
            </a:r>
            <a:endParaRPr/>
          </a:p>
          <a:p>
            <a:pPr marL="0" lvl="0" indent="0" algn="l" rtl="0">
              <a:lnSpc>
                <a:spcPct val="115000"/>
              </a:lnSpc>
              <a:spcBef>
                <a:spcPts val="1200"/>
              </a:spcBef>
              <a:spcAft>
                <a:spcPts val="0"/>
              </a:spcAft>
              <a:buClr>
                <a:schemeClr val="dk1"/>
              </a:buClr>
              <a:buSzPts val="1100"/>
              <a:buFont typeface="Arial"/>
              <a:buNone/>
            </a:pPr>
            <a:r>
              <a:rPr lang="en-IE" sz="1400">
                <a:latin typeface="Arial"/>
                <a:ea typeface="Arial"/>
                <a:cs typeface="Arial"/>
                <a:sym typeface="Arial"/>
              </a:rPr>
              <a:t> </a:t>
            </a:r>
            <a:endParaRPr/>
          </a:p>
          <a:p>
            <a:pPr marL="0" lvl="0" indent="0" algn="l" rtl="0">
              <a:lnSpc>
                <a:spcPct val="115000"/>
              </a:lnSpc>
              <a:spcBef>
                <a:spcPts val="1200"/>
              </a:spcBef>
              <a:spcAft>
                <a:spcPts val="0"/>
              </a:spcAft>
              <a:buClr>
                <a:schemeClr val="dk1"/>
              </a:buClr>
              <a:buSzPts val="1100"/>
              <a:buFont typeface="Arial"/>
              <a:buNone/>
            </a:pPr>
            <a:r>
              <a:rPr lang="en-IE" sz="1400">
                <a:latin typeface="Arial"/>
                <a:ea typeface="Arial"/>
                <a:cs typeface="Arial"/>
                <a:sym typeface="Arial"/>
              </a:rPr>
              <a:t> </a:t>
            </a:r>
            <a:endParaRPr/>
          </a:p>
          <a:p>
            <a:pPr marL="234000" lvl="0" indent="-3599" algn="l" rtl="0">
              <a:lnSpc>
                <a:spcPct val="100000"/>
              </a:lnSpc>
              <a:spcBef>
                <a:spcPts val="1200"/>
              </a:spcBef>
              <a:spcAft>
                <a:spcPts val="0"/>
              </a:spcAft>
              <a:buClr>
                <a:schemeClr val="dk1"/>
              </a:buClr>
              <a:buSzPts val="1400"/>
              <a:buFont typeface="Arial"/>
              <a:buNone/>
            </a:pPr>
            <a:endParaRPr sz="1400"/>
          </a:p>
        </p:txBody>
      </p:sp>
      <p:sp>
        <p:nvSpPr>
          <p:cNvPr id="229" name="Google Shape;229;g12df23c528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IE" b="1" u="sng"/>
              <a:t>Slide 16 - Reasons why bystanders do / do not intervene</a:t>
            </a:r>
            <a:endParaRPr/>
          </a:p>
          <a:p>
            <a:pPr marL="0" lvl="0" indent="0" algn="l" rtl="0">
              <a:lnSpc>
                <a:spcPct val="115000"/>
              </a:lnSpc>
              <a:spcBef>
                <a:spcPts val="0"/>
              </a:spcBef>
              <a:spcAft>
                <a:spcPts val="0"/>
              </a:spcAft>
              <a:buSzPts val="1400"/>
              <a:buNone/>
            </a:pPr>
            <a:endParaRPr b="1" u="sng"/>
          </a:p>
          <a:p>
            <a:pPr marL="0" lvl="0" indent="0" algn="l" rtl="0">
              <a:lnSpc>
                <a:spcPct val="115000"/>
              </a:lnSpc>
              <a:spcBef>
                <a:spcPts val="0"/>
              </a:spcBef>
              <a:spcAft>
                <a:spcPts val="0"/>
              </a:spcAft>
              <a:buSzPts val="1400"/>
              <a:buNone/>
            </a:pPr>
            <a:r>
              <a:rPr lang="en-IE" sz="1200"/>
              <a:t>This slide provides some of  the reasons why </a:t>
            </a:r>
            <a:r>
              <a:rPr lang="en-IE" sz="1200" b="1"/>
              <a:t>Bystanders</a:t>
            </a:r>
            <a:r>
              <a:rPr lang="en-IE" sz="1200"/>
              <a:t> do not intervene or defend a target of bullying:</a:t>
            </a:r>
            <a:endParaRPr/>
          </a:p>
          <a:p>
            <a:pPr marL="0" lvl="0" indent="0" algn="l" rtl="0">
              <a:lnSpc>
                <a:spcPct val="115000"/>
              </a:lnSpc>
              <a:spcBef>
                <a:spcPts val="0"/>
              </a:spcBef>
              <a:spcAft>
                <a:spcPts val="0"/>
              </a:spcAft>
              <a:buSzPts val="1400"/>
              <a:buNone/>
            </a:pPr>
            <a:endParaRPr sz="1200"/>
          </a:p>
          <a:p>
            <a:pPr marL="457200" lvl="0" indent="-298450" algn="l" rtl="0">
              <a:lnSpc>
                <a:spcPct val="115000"/>
              </a:lnSpc>
              <a:spcBef>
                <a:spcPts val="0"/>
              </a:spcBef>
              <a:spcAft>
                <a:spcPts val="0"/>
              </a:spcAft>
              <a:buSzPts val="1100"/>
              <a:buChar char="●"/>
            </a:pPr>
            <a:r>
              <a:rPr lang="en-IE" sz="1200"/>
              <a:t>Fear of being bullied themselves</a:t>
            </a:r>
            <a:endParaRPr/>
          </a:p>
          <a:p>
            <a:pPr marL="457200" lvl="0" indent="-298450" algn="l" rtl="0">
              <a:lnSpc>
                <a:spcPct val="115000"/>
              </a:lnSpc>
              <a:spcBef>
                <a:spcPts val="0"/>
              </a:spcBef>
              <a:spcAft>
                <a:spcPts val="0"/>
              </a:spcAft>
              <a:buSzPts val="1100"/>
              <a:buChar char="●"/>
            </a:pPr>
            <a:r>
              <a:rPr lang="en-IE" sz="1200"/>
              <a:t>Not friends of the target</a:t>
            </a:r>
            <a:endParaRPr/>
          </a:p>
          <a:p>
            <a:pPr marL="457200" lvl="0" indent="-298450" algn="l" rtl="0">
              <a:lnSpc>
                <a:spcPct val="115000"/>
              </a:lnSpc>
              <a:spcBef>
                <a:spcPts val="0"/>
              </a:spcBef>
              <a:spcAft>
                <a:spcPts val="0"/>
              </a:spcAft>
              <a:buSzPts val="1100"/>
              <a:buChar char="●"/>
            </a:pPr>
            <a:r>
              <a:rPr lang="en-IE" sz="1200"/>
              <a:t>Don’t know what to do</a:t>
            </a:r>
            <a:endParaRPr/>
          </a:p>
          <a:p>
            <a:pPr marL="457200" lvl="0" indent="-298450" algn="l" rtl="0">
              <a:lnSpc>
                <a:spcPct val="115000"/>
              </a:lnSpc>
              <a:spcBef>
                <a:spcPts val="0"/>
              </a:spcBef>
              <a:spcAft>
                <a:spcPts val="0"/>
              </a:spcAft>
              <a:buSzPts val="1100"/>
              <a:buChar char="●"/>
            </a:pPr>
            <a:r>
              <a:rPr lang="en-IE" sz="1200"/>
              <a:t>Someone else will take action</a:t>
            </a:r>
            <a:endParaRPr/>
          </a:p>
          <a:p>
            <a:pPr marL="457200" lvl="0" indent="-298450" algn="l" rtl="0">
              <a:lnSpc>
                <a:spcPct val="115000"/>
              </a:lnSpc>
              <a:spcBef>
                <a:spcPts val="0"/>
              </a:spcBef>
              <a:spcAft>
                <a:spcPts val="0"/>
              </a:spcAft>
              <a:buSzPts val="1100"/>
              <a:buChar char="●"/>
            </a:pPr>
            <a:r>
              <a:rPr lang="en-IE" sz="1200"/>
              <a:t>Fear of losing social status  / not being accepted</a:t>
            </a:r>
            <a:endParaRPr/>
          </a:p>
          <a:p>
            <a:pPr marL="457200" lvl="0" indent="-298450" algn="l" rtl="0">
              <a:lnSpc>
                <a:spcPct val="115000"/>
              </a:lnSpc>
              <a:spcBef>
                <a:spcPts val="0"/>
              </a:spcBef>
              <a:spcAft>
                <a:spcPts val="0"/>
              </a:spcAft>
              <a:buSzPts val="1100"/>
              <a:buChar char="●"/>
            </a:pPr>
            <a:r>
              <a:rPr lang="en-IE" sz="1200"/>
              <a:t>Realise that the situation could be dangerous</a:t>
            </a:r>
            <a:endParaRPr/>
          </a:p>
          <a:p>
            <a:pPr marL="457200" lvl="0" indent="-298450" algn="l" rtl="0">
              <a:lnSpc>
                <a:spcPct val="115000"/>
              </a:lnSpc>
              <a:spcBef>
                <a:spcPts val="0"/>
              </a:spcBef>
              <a:spcAft>
                <a:spcPts val="0"/>
              </a:spcAft>
              <a:buSzPts val="1100"/>
              <a:buChar char="●"/>
            </a:pPr>
            <a:r>
              <a:rPr lang="en-IE" sz="1200"/>
              <a:t>Succumb to peer pressure to stay silent</a:t>
            </a:r>
            <a:endParaRPr/>
          </a:p>
          <a:p>
            <a:pPr marL="457200" lvl="0" indent="-298450" algn="l" rtl="0">
              <a:lnSpc>
                <a:spcPct val="115000"/>
              </a:lnSpc>
              <a:spcBef>
                <a:spcPts val="0"/>
              </a:spcBef>
              <a:spcAft>
                <a:spcPts val="0"/>
              </a:spcAft>
              <a:buSzPts val="1100"/>
              <a:buChar char="●"/>
            </a:pPr>
            <a:r>
              <a:rPr lang="en-IE" sz="1200"/>
              <a:t>Believe the school / trusted adult will address the issue</a:t>
            </a:r>
            <a:endParaRPr/>
          </a:p>
          <a:p>
            <a:pPr marL="0" lvl="0" indent="0" algn="l" rtl="0">
              <a:lnSpc>
                <a:spcPct val="115000"/>
              </a:lnSpc>
              <a:spcBef>
                <a:spcPts val="0"/>
              </a:spcBef>
              <a:spcAft>
                <a:spcPts val="0"/>
              </a:spcAft>
              <a:buSzPts val="1400"/>
              <a:buNone/>
            </a:pPr>
            <a:endParaRPr sz="1200"/>
          </a:p>
          <a:p>
            <a:pPr marL="0" lvl="0" indent="0" algn="l" rtl="0">
              <a:lnSpc>
                <a:spcPct val="115000"/>
              </a:lnSpc>
              <a:spcBef>
                <a:spcPts val="0"/>
              </a:spcBef>
              <a:spcAft>
                <a:spcPts val="0"/>
              </a:spcAft>
              <a:buSzPts val="1100"/>
              <a:buNone/>
            </a:pPr>
            <a:r>
              <a:rPr lang="en-IE" sz="1200"/>
              <a:t>Now ask the students if they can think of any other reasons why a bystander might be reluctant  to get involved and also if they can think of the reasons why a bystander might intervene in a bullying situation.</a:t>
            </a:r>
            <a:endParaRPr/>
          </a:p>
          <a:p>
            <a:pPr marL="0" lvl="0" indent="0" algn="l" rtl="0">
              <a:lnSpc>
                <a:spcPct val="115000"/>
              </a:lnSpc>
              <a:spcBef>
                <a:spcPts val="0"/>
              </a:spcBef>
              <a:spcAft>
                <a:spcPts val="0"/>
              </a:spcAft>
              <a:buSzPts val="1100"/>
              <a:buNone/>
            </a:pPr>
            <a:endParaRPr sz="1200"/>
          </a:p>
          <a:p>
            <a:pPr marL="0" lvl="0" indent="0" algn="l" rtl="0">
              <a:lnSpc>
                <a:spcPct val="115000"/>
              </a:lnSpc>
              <a:spcBef>
                <a:spcPts val="0"/>
              </a:spcBef>
              <a:spcAft>
                <a:spcPts val="0"/>
              </a:spcAft>
              <a:buSzPts val="1100"/>
              <a:buNone/>
            </a:pPr>
            <a:r>
              <a:rPr lang="en-IE" sz="1200"/>
              <a:t>Some of the reasons a Bystander might intervene in a bullying situation include:</a:t>
            </a:r>
            <a:endParaRPr/>
          </a:p>
          <a:p>
            <a:pPr marL="0" lvl="0" indent="0" algn="l" rtl="0">
              <a:lnSpc>
                <a:spcPct val="115000"/>
              </a:lnSpc>
              <a:spcBef>
                <a:spcPts val="0"/>
              </a:spcBef>
              <a:spcAft>
                <a:spcPts val="0"/>
              </a:spcAft>
              <a:buSzPts val="1100"/>
              <a:buNone/>
            </a:pPr>
            <a:endParaRPr sz="1200"/>
          </a:p>
          <a:p>
            <a:pPr marL="457200" lvl="0" indent="-298450" algn="l" rtl="0">
              <a:lnSpc>
                <a:spcPct val="115000"/>
              </a:lnSpc>
              <a:spcBef>
                <a:spcPts val="0"/>
              </a:spcBef>
              <a:spcAft>
                <a:spcPts val="0"/>
              </a:spcAft>
              <a:buSzPts val="1100"/>
              <a:buChar char="●"/>
            </a:pPr>
            <a:r>
              <a:rPr lang="en-IE" sz="1200"/>
              <a:t>They are friends with the target of the bullying</a:t>
            </a:r>
            <a:endParaRPr/>
          </a:p>
          <a:p>
            <a:pPr marL="457200" lvl="0" indent="-298450" algn="l" rtl="0">
              <a:lnSpc>
                <a:spcPct val="115000"/>
              </a:lnSpc>
              <a:spcBef>
                <a:spcPts val="0"/>
              </a:spcBef>
              <a:spcAft>
                <a:spcPts val="0"/>
              </a:spcAft>
              <a:buSzPts val="1100"/>
              <a:buChar char="●"/>
            </a:pPr>
            <a:r>
              <a:rPr lang="en-IE" sz="1200"/>
              <a:t>They have empathy for the person who is experiencing the bullying (target)</a:t>
            </a:r>
            <a:endParaRPr/>
          </a:p>
          <a:p>
            <a:pPr marL="457200" lvl="0" indent="-298450" algn="l" rtl="0">
              <a:lnSpc>
                <a:spcPct val="115000"/>
              </a:lnSpc>
              <a:spcBef>
                <a:spcPts val="0"/>
              </a:spcBef>
              <a:spcAft>
                <a:spcPts val="0"/>
              </a:spcAft>
              <a:buSzPts val="1100"/>
              <a:buChar char="●"/>
            </a:pPr>
            <a:r>
              <a:rPr lang="en-IE" sz="1200"/>
              <a:t>They understand that they have a responsibility not to ignore the bullying incident</a:t>
            </a:r>
            <a:endParaRPr/>
          </a:p>
          <a:p>
            <a:pPr marL="457200" lvl="0" indent="-298450" algn="l" rtl="0">
              <a:lnSpc>
                <a:spcPct val="115000"/>
              </a:lnSpc>
              <a:spcBef>
                <a:spcPts val="0"/>
              </a:spcBef>
              <a:spcAft>
                <a:spcPts val="0"/>
              </a:spcAft>
              <a:buSzPts val="1100"/>
              <a:buChar char="●"/>
            </a:pPr>
            <a:r>
              <a:rPr lang="en-IE" sz="1200"/>
              <a:t>They know how to help</a:t>
            </a:r>
            <a:endParaRPr/>
          </a:p>
          <a:p>
            <a:pPr marL="0" lvl="0" indent="0" algn="l" rtl="0">
              <a:lnSpc>
                <a:spcPct val="115000"/>
              </a:lnSpc>
              <a:spcBef>
                <a:spcPts val="0"/>
              </a:spcBef>
              <a:spcAft>
                <a:spcPts val="0"/>
              </a:spcAft>
              <a:buSzPts val="1100"/>
              <a:buNone/>
            </a:pPr>
            <a:endParaRPr sz="1200"/>
          </a:p>
          <a:p>
            <a:pPr marL="0" lvl="0" indent="0" algn="l" rtl="0">
              <a:lnSpc>
                <a:spcPct val="115000"/>
              </a:lnSpc>
              <a:spcBef>
                <a:spcPts val="0"/>
              </a:spcBef>
              <a:spcAft>
                <a:spcPts val="0"/>
              </a:spcAft>
              <a:buSzPts val="1400"/>
              <a:buNone/>
            </a:pPr>
            <a:r>
              <a:rPr lang="en-IE" sz="1200"/>
              <a:t>Explain to the students the term </a:t>
            </a:r>
            <a:r>
              <a:rPr lang="en-IE" sz="1200" b="1"/>
              <a:t>“Diffusion of Responsibility</a:t>
            </a:r>
            <a:r>
              <a:rPr lang="en-IE" sz="1200"/>
              <a:t>”</a:t>
            </a:r>
            <a:endParaRPr/>
          </a:p>
          <a:p>
            <a:pPr marL="0" lvl="0" indent="0" algn="l" rtl="0">
              <a:lnSpc>
                <a:spcPct val="115000"/>
              </a:lnSpc>
              <a:spcBef>
                <a:spcPts val="0"/>
              </a:spcBef>
              <a:spcAft>
                <a:spcPts val="0"/>
              </a:spcAft>
              <a:buSzPts val="1400"/>
              <a:buNone/>
            </a:pPr>
            <a:endParaRPr sz="1200"/>
          </a:p>
          <a:p>
            <a:pPr marL="0" lvl="0" indent="0" algn="l" rtl="0">
              <a:lnSpc>
                <a:spcPct val="115000"/>
              </a:lnSpc>
              <a:spcBef>
                <a:spcPts val="0"/>
              </a:spcBef>
              <a:spcAft>
                <a:spcPts val="0"/>
              </a:spcAft>
              <a:buSzPts val="1400"/>
              <a:buNone/>
            </a:pPr>
            <a:r>
              <a:rPr lang="en-IE" sz="1200"/>
              <a:t>The term </a:t>
            </a:r>
            <a:r>
              <a:rPr lang="en-IE" sz="1200" b="1"/>
              <a:t>Diffusion of Responsibility </a:t>
            </a:r>
            <a:r>
              <a:rPr lang="en-IE" sz="1200"/>
              <a:t>refers to the fact that bystanders are less likely to take action when other bystanders or witnesses are present as they think </a:t>
            </a:r>
            <a:r>
              <a:rPr lang="en-IE" sz="1200" b="1" i="1"/>
              <a:t>“someone else will do something”.</a:t>
            </a:r>
            <a:endParaRPr/>
          </a:p>
          <a:p>
            <a:pPr marL="0" lvl="0" indent="0" algn="l" rtl="0">
              <a:lnSpc>
                <a:spcPct val="115000"/>
              </a:lnSpc>
              <a:spcBef>
                <a:spcPts val="0"/>
              </a:spcBef>
              <a:spcAft>
                <a:spcPts val="0"/>
              </a:spcAft>
              <a:buClr>
                <a:schemeClr val="dk1"/>
              </a:buClr>
              <a:buSzPts val="1100"/>
              <a:buFont typeface="Arial"/>
              <a:buNone/>
            </a:pPr>
            <a:r>
              <a:rPr lang="en-IE" sz="1200"/>
              <a:t>It is important to understand however that we all have a </a:t>
            </a:r>
            <a:r>
              <a:rPr lang="en-IE" sz="1200" b="1"/>
              <a:t>personal responsibility</a:t>
            </a:r>
            <a:r>
              <a:rPr lang="en-IE" sz="1200"/>
              <a:t> to do something in order to stop a bullying/cyberbullying incident.</a:t>
            </a:r>
            <a:endParaRPr/>
          </a:p>
        </p:txBody>
      </p:sp>
      <p:sp>
        <p:nvSpPr>
          <p:cNvPr id="241" name="Google Shape;2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IE" sz="1200" b="1" u="sng"/>
              <a:t>Slide 17 - Activity 3.2  - Create a motto / slogan / logo or tagline to promote the role of:  </a:t>
            </a:r>
            <a:r>
              <a:rPr lang="en-IE" sz="1600" b="1" u="sng"/>
              <a:t>Defender </a:t>
            </a:r>
            <a:endParaRPr/>
          </a:p>
          <a:p>
            <a:pPr marL="0" lvl="0" indent="0" algn="l" rtl="0">
              <a:lnSpc>
                <a:spcPct val="100000"/>
              </a:lnSpc>
              <a:spcBef>
                <a:spcPts val="0"/>
              </a:spcBef>
              <a:spcAft>
                <a:spcPts val="0"/>
              </a:spcAft>
              <a:buClr>
                <a:schemeClr val="dk1"/>
              </a:buClr>
              <a:buSzPts val="1100"/>
              <a:buFont typeface="Arial"/>
              <a:buNone/>
            </a:pPr>
            <a:endParaRPr sz="1200" b="1" u="sng"/>
          </a:p>
          <a:p>
            <a:pPr marL="0" lvl="0" indent="0" algn="l" rtl="0">
              <a:lnSpc>
                <a:spcPct val="100000"/>
              </a:lnSpc>
              <a:spcBef>
                <a:spcPts val="0"/>
              </a:spcBef>
              <a:spcAft>
                <a:spcPts val="0"/>
              </a:spcAft>
              <a:buClr>
                <a:schemeClr val="dk1"/>
              </a:buClr>
              <a:buSzPts val="1100"/>
              <a:buFont typeface="Arial"/>
              <a:buNone/>
            </a:pPr>
            <a:r>
              <a:rPr lang="en-IE" sz="1200"/>
              <a:t>Please hand out Activity  Sheet 3.2</a:t>
            </a:r>
            <a:endParaRPr/>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r>
              <a:rPr lang="en-IE" sz="1200"/>
              <a:t>You can decide a suitable time to complete the following activity andy whether it will be completed individually, in groups, in pairs or as a whole classroom activity, or for completion by the students at home.</a:t>
            </a:r>
            <a:endParaRPr/>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r>
              <a:rPr lang="en-IE" sz="1200"/>
              <a:t>Ask the students to use the </a:t>
            </a:r>
            <a:r>
              <a:rPr lang="en-IE" sz="1200" b="1"/>
              <a:t>key learnings</a:t>
            </a:r>
            <a:r>
              <a:rPr lang="en-IE" sz="1200"/>
              <a:t> from this workshop to create a motto / tagline / slogan or logo  to promote the role of  “</a:t>
            </a:r>
            <a:r>
              <a:rPr lang="en-IE" sz="1200" b="1"/>
              <a:t>Defender</a:t>
            </a:r>
            <a:r>
              <a:rPr lang="en-IE" sz="1200"/>
              <a:t>”.</a:t>
            </a:r>
            <a:endParaRPr/>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r>
              <a:rPr lang="en-IE" sz="1200"/>
              <a:t>The agreed motto / tagline / slogan or logo can be displayed as a poster around the school  / on the school website. </a:t>
            </a:r>
            <a:endParaRPr/>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endParaRPr/>
          </a:p>
        </p:txBody>
      </p:sp>
      <p:sp>
        <p:nvSpPr>
          <p:cNvPr id="253" name="Google Shape;25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IE" b="1" u="sng"/>
              <a:t>Slide 18 - Things to consider…</a:t>
            </a:r>
            <a:endParaRPr/>
          </a:p>
          <a:p>
            <a:pPr marL="0" lvl="0" indent="0" algn="l" rtl="0">
              <a:lnSpc>
                <a:spcPct val="100000"/>
              </a:lnSpc>
              <a:spcBef>
                <a:spcPts val="0"/>
              </a:spcBef>
              <a:spcAft>
                <a:spcPts val="0"/>
              </a:spcAft>
              <a:buClr>
                <a:schemeClr val="dk1"/>
              </a:buClr>
              <a:buSzPts val="1400"/>
              <a:buFont typeface="Calibri"/>
              <a:buNone/>
            </a:pPr>
            <a:endParaRPr b="1" u="sng"/>
          </a:p>
          <a:p>
            <a:pPr marL="0" lvl="0" indent="0" algn="l" rtl="0">
              <a:lnSpc>
                <a:spcPct val="100000"/>
              </a:lnSpc>
              <a:spcBef>
                <a:spcPts val="0"/>
              </a:spcBef>
              <a:spcAft>
                <a:spcPts val="0"/>
              </a:spcAft>
              <a:buClr>
                <a:schemeClr val="dk1"/>
              </a:buClr>
              <a:buSzPts val="1400"/>
              <a:buFont typeface="Calibri"/>
              <a:buNone/>
            </a:pPr>
            <a:r>
              <a:rPr lang="en-IE"/>
              <a:t>This slide acts as a recap of the workshop and aims to provide the students with a consolidated overview of all the topics  discussed together in class. </a:t>
            </a:r>
            <a:endParaRPr/>
          </a:p>
          <a:p>
            <a:pPr marL="0" lvl="0" indent="0" algn="l" rtl="0">
              <a:lnSpc>
                <a:spcPct val="100000"/>
              </a:lnSpc>
              <a:spcBef>
                <a:spcPts val="0"/>
              </a:spcBef>
              <a:spcAft>
                <a:spcPts val="0"/>
              </a:spcAft>
              <a:buClr>
                <a:schemeClr val="dk1"/>
              </a:buClr>
              <a:buSzPts val="1400"/>
              <a:buFont typeface="Calibri"/>
              <a:buNone/>
            </a:pPr>
            <a:endParaRPr/>
          </a:p>
          <a:p>
            <a:pPr marL="457200" lvl="0" indent="-317500" algn="l" rtl="0">
              <a:lnSpc>
                <a:spcPct val="100000"/>
              </a:lnSpc>
              <a:spcBef>
                <a:spcPts val="0"/>
              </a:spcBef>
              <a:spcAft>
                <a:spcPts val="0"/>
              </a:spcAft>
              <a:buSzPts val="1400"/>
              <a:buChar char="●"/>
            </a:pPr>
            <a:r>
              <a:rPr lang="en-IE"/>
              <a:t>Recognise the signs of bullying behaviour</a:t>
            </a:r>
            <a:endParaRPr/>
          </a:p>
          <a:p>
            <a:pPr marL="457200" lvl="0" indent="-317500" algn="l" rtl="0">
              <a:lnSpc>
                <a:spcPct val="100000"/>
              </a:lnSpc>
              <a:spcBef>
                <a:spcPts val="0"/>
              </a:spcBef>
              <a:spcAft>
                <a:spcPts val="0"/>
              </a:spcAft>
              <a:buSzPts val="1400"/>
              <a:buChar char="●"/>
            </a:pPr>
            <a:r>
              <a:rPr lang="en-IE"/>
              <a:t>Bullying should </a:t>
            </a:r>
            <a:r>
              <a:rPr lang="en-IE" b="1" u="sng"/>
              <a:t>never</a:t>
            </a:r>
            <a:r>
              <a:rPr lang="en-IE"/>
              <a:t> be ignored</a:t>
            </a:r>
            <a:endParaRPr/>
          </a:p>
          <a:p>
            <a:pPr marL="457200" lvl="0" indent="-317500" algn="l" rtl="0">
              <a:lnSpc>
                <a:spcPct val="100000"/>
              </a:lnSpc>
              <a:spcBef>
                <a:spcPts val="0"/>
              </a:spcBef>
              <a:spcAft>
                <a:spcPts val="0"/>
              </a:spcAft>
              <a:buSzPts val="1400"/>
              <a:buChar char="●"/>
            </a:pPr>
            <a:r>
              <a:rPr lang="en-IE"/>
              <a:t>Take personal responsibility</a:t>
            </a:r>
            <a:endParaRPr/>
          </a:p>
          <a:p>
            <a:pPr marL="457200" lvl="0" indent="-317500" algn="l" rtl="0">
              <a:lnSpc>
                <a:spcPct val="100000"/>
              </a:lnSpc>
              <a:spcBef>
                <a:spcPts val="0"/>
              </a:spcBef>
              <a:spcAft>
                <a:spcPts val="0"/>
              </a:spcAft>
              <a:buSzPts val="1400"/>
              <a:buChar char="●"/>
            </a:pPr>
            <a:r>
              <a:rPr lang="en-IE"/>
              <a:t>Be safe &amp; report</a:t>
            </a:r>
            <a:endParaRPr/>
          </a:p>
          <a:p>
            <a:pPr marL="457200" lvl="0" indent="-317500" algn="l" rtl="0">
              <a:lnSpc>
                <a:spcPct val="100000"/>
              </a:lnSpc>
              <a:spcBef>
                <a:spcPts val="0"/>
              </a:spcBef>
              <a:spcAft>
                <a:spcPts val="0"/>
              </a:spcAft>
              <a:buSzPts val="1400"/>
              <a:buChar char="●"/>
            </a:pPr>
            <a:r>
              <a:rPr lang="en-IE"/>
              <a:t>Be a defender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62" name="Google Shape;2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660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1200"/>
              </a:spcBef>
              <a:spcAft>
                <a:spcPts val="0"/>
              </a:spcAft>
              <a:buSzPts val="1400"/>
              <a:buNone/>
            </a:pPr>
            <a:r>
              <a:rPr lang="en-IE" sz="1200" b="1" u="sng"/>
              <a:t>Slide 2 - In this lesson we will learn:</a:t>
            </a:r>
            <a:endParaRPr/>
          </a:p>
          <a:p>
            <a:pPr marL="457200" lvl="0" indent="-298450" algn="l" rtl="0">
              <a:lnSpc>
                <a:spcPct val="107916"/>
              </a:lnSpc>
              <a:spcBef>
                <a:spcPts val="1200"/>
              </a:spcBef>
              <a:spcAft>
                <a:spcPts val="0"/>
              </a:spcAft>
              <a:buSzPts val="1100"/>
              <a:buChar char="●"/>
            </a:pPr>
            <a:r>
              <a:rPr lang="en-IE" sz="1200"/>
              <a:t>What is a Bystander?</a:t>
            </a:r>
            <a:endParaRPr/>
          </a:p>
          <a:p>
            <a:pPr marL="457200" lvl="0" indent="-298450" algn="l" rtl="0">
              <a:lnSpc>
                <a:spcPct val="107916"/>
              </a:lnSpc>
              <a:spcBef>
                <a:spcPts val="0"/>
              </a:spcBef>
              <a:spcAft>
                <a:spcPts val="0"/>
              </a:spcAft>
              <a:buSzPts val="1100"/>
              <a:buChar char="●"/>
            </a:pPr>
            <a:r>
              <a:rPr lang="en-IE" sz="1200"/>
              <a:t>The role of the Bystander when bullying occurs</a:t>
            </a:r>
            <a:endParaRPr/>
          </a:p>
          <a:p>
            <a:pPr marL="457200" lvl="0" indent="-298450" algn="l" rtl="0">
              <a:lnSpc>
                <a:spcPct val="107916"/>
              </a:lnSpc>
              <a:spcBef>
                <a:spcPts val="0"/>
              </a:spcBef>
              <a:spcAft>
                <a:spcPts val="0"/>
              </a:spcAft>
              <a:buSzPts val="1100"/>
              <a:buChar char="●"/>
            </a:pPr>
            <a:r>
              <a:rPr lang="en-IE" sz="1200"/>
              <a:t>How to be an active Bystander</a:t>
            </a:r>
            <a:endParaRPr/>
          </a:p>
          <a:p>
            <a:pPr marL="0" lvl="0" indent="0" algn="l" rtl="0">
              <a:lnSpc>
                <a:spcPct val="107916"/>
              </a:lnSpc>
              <a:spcBef>
                <a:spcPts val="1200"/>
              </a:spcBef>
              <a:spcAft>
                <a:spcPts val="0"/>
              </a:spcAft>
              <a:buSzPts val="1400"/>
              <a:buNone/>
            </a:pPr>
            <a:r>
              <a:rPr lang="en-IE" sz="1200"/>
              <a:t>In online environments </a:t>
            </a:r>
            <a:r>
              <a:rPr lang="en-IE" sz="1200" b="1"/>
              <a:t>bystander</a:t>
            </a:r>
            <a:r>
              <a:rPr lang="en-IE" sz="1200"/>
              <a:t>s are significantly more likely to reinforce </a:t>
            </a:r>
            <a:r>
              <a:rPr lang="en-IE" sz="1200" b="1"/>
              <a:t>cyberbullying</a:t>
            </a:r>
            <a:r>
              <a:rPr lang="en-IE" sz="1200"/>
              <a:t> compared to offline settings (Hinduja and Patchin, 2013). </a:t>
            </a:r>
            <a:endParaRPr/>
          </a:p>
          <a:p>
            <a:pPr marL="0" lvl="0" indent="0" algn="l" rtl="0">
              <a:lnSpc>
                <a:spcPct val="107916"/>
              </a:lnSpc>
              <a:spcBef>
                <a:spcPts val="1200"/>
              </a:spcBef>
              <a:spcAft>
                <a:spcPts val="0"/>
              </a:spcAft>
              <a:buClr>
                <a:schemeClr val="dk1"/>
              </a:buClr>
              <a:buSzPts val="1100"/>
              <a:buFont typeface="Arial"/>
              <a:buNone/>
            </a:pPr>
            <a:r>
              <a:rPr lang="en-IE" sz="1200"/>
              <a:t>In addition, students in ireland do not feel confident in their ability to intervene when bullying occurs online (Viejo Otero 2022) </a:t>
            </a:r>
            <a:endParaRPr sz="1200">
              <a:highlight>
                <a:srgbClr val="FFFFFF"/>
              </a:highlight>
            </a:endParaRPr>
          </a:p>
          <a:p>
            <a:pPr marL="0" lvl="0" indent="0" algn="l" rtl="0">
              <a:lnSpc>
                <a:spcPct val="107916"/>
              </a:lnSpc>
              <a:spcBef>
                <a:spcPts val="1200"/>
              </a:spcBef>
              <a:spcAft>
                <a:spcPts val="0"/>
              </a:spcAft>
              <a:buClr>
                <a:schemeClr val="dk1"/>
              </a:buClr>
              <a:buSzPts val="1100"/>
              <a:buFont typeface="Arial"/>
              <a:buNone/>
            </a:pPr>
            <a:r>
              <a:rPr lang="en-IE" sz="1200">
                <a:highlight>
                  <a:srgbClr val="FFFFFF"/>
                </a:highlight>
              </a:rPr>
              <a:t>In the face of cyberbullying, the onus on intervening lies mainly on the role of the  </a:t>
            </a:r>
            <a:r>
              <a:rPr lang="en-IE" sz="1200" b="1">
                <a:highlight>
                  <a:srgbClr val="FFFFFF"/>
                </a:highlight>
              </a:rPr>
              <a:t>bystander.</a:t>
            </a:r>
            <a:r>
              <a:rPr lang="en-IE" sz="1200">
                <a:highlight>
                  <a:srgbClr val="FFFFFF"/>
                </a:highlight>
              </a:rPr>
              <a:t>  </a:t>
            </a:r>
            <a:endParaRPr/>
          </a:p>
          <a:p>
            <a:pPr marL="0" lvl="0" indent="0" algn="l" rtl="0">
              <a:lnSpc>
                <a:spcPct val="107916"/>
              </a:lnSpc>
              <a:spcBef>
                <a:spcPts val="1200"/>
              </a:spcBef>
              <a:spcAft>
                <a:spcPts val="0"/>
              </a:spcAft>
              <a:buSzPts val="1400"/>
              <a:buNone/>
            </a:pPr>
            <a:r>
              <a:rPr lang="en-IE" sz="1200">
                <a:highlight>
                  <a:srgbClr val="FFFFFF"/>
                </a:highlight>
              </a:rPr>
              <a:t>We define </a:t>
            </a:r>
            <a:r>
              <a:rPr lang="en-IE" sz="1200" b="1">
                <a:highlight>
                  <a:srgbClr val="FFFFFF"/>
                </a:highlight>
              </a:rPr>
              <a:t>bystanders</a:t>
            </a:r>
            <a:r>
              <a:rPr lang="en-IE" sz="1200">
                <a:highlight>
                  <a:srgbClr val="FFFFFF"/>
                </a:highlight>
              </a:rPr>
              <a:t> as the person or persons that witness a bullying event when it occurs or that notices bullying behaviour. </a:t>
            </a:r>
            <a:endParaRPr/>
          </a:p>
          <a:p>
            <a:pPr marL="0" lvl="0" indent="0" algn="l" rtl="0">
              <a:lnSpc>
                <a:spcPct val="107916"/>
              </a:lnSpc>
              <a:spcBef>
                <a:spcPts val="1200"/>
              </a:spcBef>
              <a:spcAft>
                <a:spcPts val="0"/>
              </a:spcAft>
              <a:buClr>
                <a:schemeClr val="dk1"/>
              </a:buClr>
              <a:buSzPts val="1100"/>
              <a:buFont typeface="Arial"/>
              <a:buNone/>
            </a:pPr>
            <a:r>
              <a:rPr lang="en-IE" sz="1200">
                <a:highlight>
                  <a:srgbClr val="FFFFFF"/>
                </a:highlight>
              </a:rPr>
              <a:t>Research identifies four classes of </a:t>
            </a:r>
            <a:r>
              <a:rPr lang="en-IE" sz="1200" b="1">
                <a:highlight>
                  <a:srgbClr val="FFFFFF"/>
                </a:highlight>
              </a:rPr>
              <a:t>bystanders</a:t>
            </a:r>
            <a:r>
              <a:rPr lang="en-IE" sz="1200">
                <a:highlight>
                  <a:srgbClr val="FFFFFF"/>
                </a:highlight>
              </a:rPr>
              <a:t> namely:   (1) </a:t>
            </a:r>
            <a:r>
              <a:rPr lang="en-IE" sz="1200" b="1"/>
              <a:t>Assistants,   (2) Reinforcers,   (3) Defenders and  (4) Outsiders</a:t>
            </a:r>
            <a:r>
              <a:rPr lang="en-IE" sz="1200"/>
              <a:t> (Gini, Pozzoli, et al., 2008). </a:t>
            </a:r>
            <a:endParaRPr/>
          </a:p>
          <a:p>
            <a:pPr marL="0" lvl="0" indent="0" algn="l" rtl="0">
              <a:lnSpc>
                <a:spcPct val="107916"/>
              </a:lnSpc>
              <a:spcBef>
                <a:spcPts val="1200"/>
              </a:spcBef>
              <a:spcAft>
                <a:spcPts val="0"/>
              </a:spcAft>
              <a:buClr>
                <a:schemeClr val="dk1"/>
              </a:buClr>
              <a:buSzPts val="1100"/>
              <a:buFont typeface="Arial"/>
              <a:buNone/>
            </a:pPr>
            <a:r>
              <a:rPr lang="en-IE" sz="1200"/>
              <a:t>This workshop delves into the differences between the four classes of </a:t>
            </a:r>
            <a:r>
              <a:rPr lang="en-IE" sz="1200" b="1"/>
              <a:t>bystanders</a:t>
            </a:r>
            <a:r>
              <a:rPr lang="en-IE" sz="1200"/>
              <a:t> and aims to educate students to be a</a:t>
            </a:r>
            <a:r>
              <a:rPr lang="en-IE" sz="1200" b="1"/>
              <a:t> defender.</a:t>
            </a:r>
            <a:endParaRPr/>
          </a:p>
          <a:p>
            <a:pPr marL="0" lvl="0" indent="0" algn="l" rtl="0">
              <a:lnSpc>
                <a:spcPct val="100000"/>
              </a:lnSpc>
              <a:spcBef>
                <a:spcPts val="1200"/>
              </a:spcBef>
              <a:spcAft>
                <a:spcPts val="0"/>
              </a:spcAft>
              <a:buSzPts val="1400"/>
              <a:buNone/>
            </a:pPr>
            <a:endParaRPr b="1" u="sng"/>
          </a:p>
        </p:txBody>
      </p:sp>
      <p:sp>
        <p:nvSpPr>
          <p:cNvPr id="68" name="Google Shape;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2e5ebcace2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12e5ebcace2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100" b="1" u="sng"/>
              <a:t>Slide 3- What have we learned so far?</a:t>
            </a:r>
            <a:endParaRPr/>
          </a:p>
          <a:p>
            <a:pPr marL="0" lvl="0" indent="0" algn="l" rtl="0">
              <a:lnSpc>
                <a:spcPct val="100000"/>
              </a:lnSpc>
              <a:spcBef>
                <a:spcPts val="0"/>
              </a:spcBef>
              <a:spcAft>
                <a:spcPts val="0"/>
              </a:spcAft>
              <a:buSzPts val="1400"/>
              <a:buNone/>
            </a:pPr>
            <a:endParaRPr sz="1100" b="1" u="sng"/>
          </a:p>
          <a:p>
            <a:pPr marL="0" lvl="0" indent="0" algn="l" rtl="0">
              <a:lnSpc>
                <a:spcPct val="100000"/>
              </a:lnSpc>
              <a:spcBef>
                <a:spcPts val="0"/>
              </a:spcBef>
              <a:spcAft>
                <a:spcPts val="0"/>
              </a:spcAft>
              <a:buSzPts val="1400"/>
              <a:buNone/>
            </a:pPr>
            <a:r>
              <a:rPr lang="en-IE" sz="1100"/>
              <a:t>Remind students of the topics discussed in the previous workshop entitled “</a:t>
            </a:r>
            <a:r>
              <a:rPr lang="en-IE" sz="1100" b="1"/>
              <a:t>Cyberbullying Part 2 - Cyberbullying V Online conflict” </a:t>
            </a:r>
            <a:r>
              <a:rPr lang="en-IE" sz="1100"/>
              <a:t>namely:</a:t>
            </a:r>
            <a:endParaRPr/>
          </a:p>
          <a:p>
            <a:pPr marL="0" lvl="0" indent="0" algn="l" rtl="0">
              <a:lnSpc>
                <a:spcPct val="100000"/>
              </a:lnSpc>
              <a:spcBef>
                <a:spcPts val="0"/>
              </a:spcBef>
              <a:spcAft>
                <a:spcPts val="0"/>
              </a:spcAft>
              <a:buSzPts val="1400"/>
              <a:buNone/>
            </a:pPr>
            <a:endParaRPr sz="1100"/>
          </a:p>
          <a:p>
            <a:pPr marL="457200" lvl="0" indent="-292100" algn="l" rtl="0">
              <a:lnSpc>
                <a:spcPct val="100000"/>
              </a:lnSpc>
              <a:spcBef>
                <a:spcPts val="0"/>
              </a:spcBef>
              <a:spcAft>
                <a:spcPts val="0"/>
              </a:spcAft>
              <a:buSzPts val="1000"/>
              <a:buChar char="●"/>
            </a:pPr>
            <a:r>
              <a:rPr lang="en-IE" sz="1100"/>
              <a:t>What is Cyberbullying? </a:t>
            </a:r>
            <a:endParaRPr/>
          </a:p>
          <a:p>
            <a:pPr marL="457200" lvl="0" indent="-292100" algn="l" rtl="0">
              <a:lnSpc>
                <a:spcPct val="100000"/>
              </a:lnSpc>
              <a:spcBef>
                <a:spcPts val="0"/>
              </a:spcBef>
              <a:spcAft>
                <a:spcPts val="0"/>
              </a:spcAft>
              <a:buSzPts val="1000"/>
              <a:buChar char="●"/>
            </a:pPr>
            <a:r>
              <a:rPr lang="en-IE" sz="1100"/>
              <a:t>What is the difference between online conflict and cyberbullying? </a:t>
            </a:r>
            <a:endParaRPr/>
          </a:p>
          <a:p>
            <a:pPr marL="457200" lvl="0" indent="-292100" algn="l" rtl="0">
              <a:lnSpc>
                <a:spcPct val="100000"/>
              </a:lnSpc>
              <a:spcBef>
                <a:spcPts val="0"/>
              </a:spcBef>
              <a:spcAft>
                <a:spcPts val="0"/>
              </a:spcAft>
              <a:buSzPts val="1000"/>
              <a:buChar char="●"/>
            </a:pPr>
            <a:r>
              <a:rPr lang="en-IE" sz="1100"/>
              <a:t>What is the  impact of cyberbullying?</a:t>
            </a:r>
            <a:endParaRPr/>
          </a:p>
          <a:p>
            <a:pPr marL="457200" lvl="0" indent="-292100" algn="l" rtl="0">
              <a:lnSpc>
                <a:spcPct val="100000"/>
              </a:lnSpc>
              <a:spcBef>
                <a:spcPts val="0"/>
              </a:spcBef>
              <a:spcAft>
                <a:spcPts val="0"/>
              </a:spcAft>
              <a:buSzPts val="1000"/>
              <a:buChar char="●"/>
            </a:pPr>
            <a:r>
              <a:rPr lang="en-IE" sz="1100"/>
              <a:t>Why is noticing cyberbullying important? </a:t>
            </a:r>
            <a:endParaRPr/>
          </a:p>
        </p:txBody>
      </p:sp>
      <p:sp>
        <p:nvSpPr>
          <p:cNvPr id="79" name="Google Shape;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IE" sz="1100" b="1" u="sng"/>
              <a:t>Slide 4- What is a Bystander?</a:t>
            </a:r>
            <a:endParaRPr/>
          </a:p>
          <a:p>
            <a:pPr marL="0" lvl="0" indent="0" algn="l" rtl="0">
              <a:lnSpc>
                <a:spcPct val="100000"/>
              </a:lnSpc>
              <a:spcBef>
                <a:spcPts val="0"/>
              </a:spcBef>
              <a:spcAft>
                <a:spcPts val="0"/>
              </a:spcAft>
              <a:buClr>
                <a:schemeClr val="dk1"/>
              </a:buClr>
              <a:buSzPts val="1400"/>
              <a:buFont typeface="Calibri"/>
              <a:buNone/>
            </a:pPr>
            <a:endParaRPr sz="1100"/>
          </a:p>
          <a:p>
            <a:pPr marL="0" lvl="0" indent="0" algn="l" rtl="0">
              <a:lnSpc>
                <a:spcPct val="100000"/>
              </a:lnSpc>
              <a:spcBef>
                <a:spcPts val="0"/>
              </a:spcBef>
              <a:spcAft>
                <a:spcPts val="0"/>
              </a:spcAft>
              <a:buClr>
                <a:schemeClr val="dk1"/>
              </a:buClr>
              <a:buSzPts val="1400"/>
              <a:buFont typeface="Calibri"/>
              <a:buNone/>
            </a:pPr>
            <a:r>
              <a:rPr lang="en-IE" sz="1100"/>
              <a:t>Ask the class to define in their own words what is a </a:t>
            </a:r>
            <a:r>
              <a:rPr lang="en-IE" sz="1100" b="1"/>
              <a:t>Bystander (Onlooker)</a:t>
            </a:r>
            <a:r>
              <a:rPr lang="en-IE" sz="1100"/>
              <a:t> in the context of a bullying situation.</a:t>
            </a:r>
            <a:endParaRPr/>
          </a:p>
          <a:p>
            <a:pPr marL="0" lvl="0" indent="0" algn="l" rtl="0">
              <a:lnSpc>
                <a:spcPct val="100000"/>
              </a:lnSpc>
              <a:spcBef>
                <a:spcPts val="0"/>
              </a:spcBef>
              <a:spcAft>
                <a:spcPts val="0"/>
              </a:spcAft>
              <a:buClr>
                <a:schemeClr val="dk1"/>
              </a:buClr>
              <a:buSzPts val="1400"/>
              <a:buFont typeface="Calibri"/>
              <a:buNone/>
            </a:pPr>
            <a:endParaRPr sz="1100"/>
          </a:p>
          <a:p>
            <a:pPr marL="0" lvl="0" indent="0" algn="l" rtl="0">
              <a:lnSpc>
                <a:spcPct val="100000"/>
              </a:lnSpc>
              <a:spcBef>
                <a:spcPts val="0"/>
              </a:spcBef>
              <a:spcAft>
                <a:spcPts val="0"/>
              </a:spcAft>
              <a:buClr>
                <a:schemeClr val="dk1"/>
              </a:buClr>
              <a:buSzPts val="1400"/>
              <a:buFont typeface="Calibri"/>
              <a:buNone/>
            </a:pPr>
            <a:r>
              <a:rPr lang="en-IE" sz="1100"/>
              <a:t>Then move onto the next slide to reveal a definition of a </a:t>
            </a:r>
            <a:r>
              <a:rPr lang="en-IE" sz="1100" b="1"/>
              <a:t>Bystander </a:t>
            </a:r>
            <a:r>
              <a:rPr lang="en-IE" sz="1100"/>
              <a:t>in the context of a bullying situation.</a:t>
            </a:r>
            <a:endParaRPr/>
          </a:p>
        </p:txBody>
      </p:sp>
      <p:sp>
        <p:nvSpPr>
          <p:cNvPr id="90" name="Google Shape;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412bd938e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12412bd938e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IE" sz="1100" b="1" u="sng"/>
              <a:t>Slide 5 - What is a Bystander (Question &amp; Answer)</a:t>
            </a:r>
            <a:endParaRPr/>
          </a:p>
          <a:p>
            <a:pPr marL="0" lvl="0" indent="0" algn="l" rtl="0">
              <a:lnSpc>
                <a:spcPct val="90000"/>
              </a:lnSpc>
              <a:spcBef>
                <a:spcPts val="0"/>
              </a:spcBef>
              <a:spcAft>
                <a:spcPts val="0"/>
              </a:spcAft>
              <a:buSzPts val="1400"/>
              <a:buNone/>
            </a:pPr>
            <a:endParaRPr sz="1100"/>
          </a:p>
          <a:p>
            <a:pPr marL="0" lvl="0" indent="0" algn="l" rtl="0">
              <a:lnSpc>
                <a:spcPct val="90000"/>
              </a:lnSpc>
              <a:spcBef>
                <a:spcPts val="0"/>
              </a:spcBef>
              <a:spcAft>
                <a:spcPts val="0"/>
              </a:spcAft>
              <a:buSzPts val="1400"/>
              <a:buNone/>
            </a:pPr>
            <a:r>
              <a:rPr lang="en-IE" sz="1100"/>
              <a:t>A </a:t>
            </a:r>
            <a:r>
              <a:rPr lang="en-IE" sz="1100" b="1"/>
              <a:t>Bystander</a:t>
            </a:r>
            <a:r>
              <a:rPr lang="en-IE" sz="1100"/>
              <a:t> (Onlooker) is the person or persons that sees or witnesses the  bullying when it happens or that notices bullying behaviour. </a:t>
            </a:r>
            <a:endParaRPr/>
          </a:p>
        </p:txBody>
      </p:sp>
      <p:sp>
        <p:nvSpPr>
          <p:cNvPr id="101" name="Google Shape;101;g12412bd938e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412bd938e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12412bd938e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IE" sz="1100" b="1" u="sng"/>
              <a:t>Slide 6 - Types of Bystanders</a:t>
            </a:r>
            <a:endParaRPr/>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IE" sz="1100"/>
              <a:t>There are 4 different types of bystanders:</a:t>
            </a:r>
            <a:endParaRPr/>
          </a:p>
          <a:p>
            <a:pPr marL="0" lvl="0" indent="0" algn="l" rtl="0">
              <a:lnSpc>
                <a:spcPct val="115000"/>
              </a:lnSpc>
              <a:spcBef>
                <a:spcPts val="0"/>
              </a:spcBef>
              <a:spcAft>
                <a:spcPts val="0"/>
              </a:spcAft>
              <a:buClr>
                <a:schemeClr val="dk1"/>
              </a:buClr>
              <a:buSzPts val="1100"/>
              <a:buFont typeface="Arial"/>
              <a:buNone/>
            </a:pPr>
            <a:endParaRPr sz="1100"/>
          </a:p>
          <a:p>
            <a:pPr marL="457200" lvl="0" indent="-298450" algn="l" rtl="0">
              <a:lnSpc>
                <a:spcPct val="115000"/>
              </a:lnSpc>
              <a:spcBef>
                <a:spcPts val="0"/>
              </a:spcBef>
              <a:spcAft>
                <a:spcPts val="0"/>
              </a:spcAft>
              <a:buClr>
                <a:schemeClr val="dk1"/>
              </a:buClr>
              <a:buSzPts val="1100"/>
              <a:buFont typeface="Calibri"/>
              <a:buAutoNum type="arabicParenBoth"/>
            </a:pPr>
            <a:r>
              <a:rPr lang="en-IE" sz="1100" b="1" u="sng"/>
              <a:t>Defenders</a:t>
            </a:r>
            <a:endParaRPr/>
          </a:p>
          <a:p>
            <a:pPr marL="457200" lvl="0" indent="-298450" algn="l" rtl="0">
              <a:lnSpc>
                <a:spcPct val="115000"/>
              </a:lnSpc>
              <a:spcBef>
                <a:spcPts val="0"/>
              </a:spcBef>
              <a:spcAft>
                <a:spcPts val="0"/>
              </a:spcAft>
              <a:buClr>
                <a:schemeClr val="dk1"/>
              </a:buClr>
              <a:buSzPts val="1100"/>
              <a:buFont typeface="Calibri"/>
              <a:buChar char="●"/>
            </a:pPr>
            <a:r>
              <a:rPr lang="en-IE" sz="1100"/>
              <a:t>Supports, comforts the person being bullied (target) </a:t>
            </a:r>
            <a:endParaRPr/>
          </a:p>
          <a:p>
            <a:pPr marL="457200" lvl="0" indent="-298450" algn="l" rtl="0">
              <a:lnSpc>
                <a:spcPct val="115000"/>
              </a:lnSpc>
              <a:spcBef>
                <a:spcPts val="0"/>
              </a:spcBef>
              <a:spcAft>
                <a:spcPts val="0"/>
              </a:spcAft>
              <a:buClr>
                <a:schemeClr val="dk1"/>
              </a:buClr>
              <a:buSzPts val="1100"/>
              <a:buFont typeface="Calibri"/>
              <a:buChar char="●"/>
            </a:pPr>
            <a:r>
              <a:rPr lang="en-IE" sz="1100"/>
              <a:t>Helps the target by intervening in the bullying situation </a:t>
            </a:r>
            <a:endParaRPr/>
          </a:p>
          <a:p>
            <a:pPr marL="457200" lvl="0" indent="-298450" algn="l" rtl="0">
              <a:lnSpc>
                <a:spcPct val="115000"/>
              </a:lnSpc>
              <a:spcBef>
                <a:spcPts val="0"/>
              </a:spcBef>
              <a:spcAft>
                <a:spcPts val="0"/>
              </a:spcAft>
              <a:buClr>
                <a:schemeClr val="dk1"/>
              </a:buClr>
              <a:buSzPts val="1100"/>
              <a:buFont typeface="Calibri"/>
              <a:buChar char="●"/>
            </a:pPr>
            <a:r>
              <a:rPr lang="en-IE" sz="1100"/>
              <a:t>Takes action to stop the bullying</a:t>
            </a:r>
            <a:endParaRPr/>
          </a:p>
          <a:p>
            <a:pPr marL="457200" lvl="0" indent="0" algn="l" rtl="0">
              <a:lnSpc>
                <a:spcPct val="115000"/>
              </a:lnSpc>
              <a:spcBef>
                <a:spcPts val="0"/>
              </a:spcBef>
              <a:spcAft>
                <a:spcPts val="0"/>
              </a:spcAft>
              <a:buClr>
                <a:schemeClr val="dk1"/>
              </a:buClr>
              <a:buSzPts val="1100"/>
              <a:buFont typeface="Arial"/>
              <a:buNone/>
            </a:pPr>
            <a:endParaRPr sz="1100"/>
          </a:p>
          <a:p>
            <a:pPr marL="457200" lvl="0" indent="0" algn="l" rtl="0">
              <a:lnSpc>
                <a:spcPct val="115000"/>
              </a:lnSpc>
              <a:spcBef>
                <a:spcPts val="0"/>
              </a:spcBef>
              <a:spcAft>
                <a:spcPts val="0"/>
              </a:spcAft>
              <a:buClr>
                <a:schemeClr val="dk1"/>
              </a:buClr>
              <a:buSzPts val="1100"/>
              <a:buFont typeface="Arial"/>
              <a:buNone/>
            </a:pPr>
            <a:r>
              <a:rPr lang="en-IE" sz="1100"/>
              <a:t>We should all aim to be a </a:t>
            </a:r>
            <a:r>
              <a:rPr lang="en-IE" sz="1100" b="1"/>
              <a:t>Defender</a:t>
            </a:r>
            <a:r>
              <a:rPr lang="en-IE" sz="1100"/>
              <a:t> in a bullying situation.</a:t>
            </a:r>
            <a:endParaRPr/>
          </a:p>
          <a:p>
            <a:pPr marL="457200" lvl="0" indent="0" algn="l" rtl="0">
              <a:lnSpc>
                <a:spcPct val="115000"/>
              </a:lnSpc>
              <a:spcBef>
                <a:spcPts val="0"/>
              </a:spcBef>
              <a:spcAft>
                <a:spcPts val="0"/>
              </a:spcAft>
              <a:buClr>
                <a:schemeClr val="dk1"/>
              </a:buClr>
              <a:buSzPts val="1100"/>
              <a:buFont typeface="Arial"/>
              <a:buNone/>
            </a:pPr>
            <a:endParaRPr sz="1100"/>
          </a:p>
          <a:p>
            <a:pPr marL="457200" lvl="0" indent="-298450" algn="l" rtl="0">
              <a:lnSpc>
                <a:spcPct val="115000"/>
              </a:lnSpc>
              <a:spcBef>
                <a:spcPts val="0"/>
              </a:spcBef>
              <a:spcAft>
                <a:spcPts val="0"/>
              </a:spcAft>
              <a:buClr>
                <a:schemeClr val="dk1"/>
              </a:buClr>
              <a:buSzPts val="1100"/>
              <a:buFont typeface="Calibri"/>
              <a:buAutoNum type="arabicParenBoth"/>
            </a:pPr>
            <a:r>
              <a:rPr lang="en-IE" sz="1100" b="1" u="sng"/>
              <a:t>Outsiders</a:t>
            </a:r>
            <a:endParaRPr/>
          </a:p>
          <a:p>
            <a:pPr marL="457200" lvl="0" indent="-298450" algn="l" rtl="0">
              <a:lnSpc>
                <a:spcPct val="115000"/>
              </a:lnSpc>
              <a:spcBef>
                <a:spcPts val="0"/>
              </a:spcBef>
              <a:spcAft>
                <a:spcPts val="0"/>
              </a:spcAft>
              <a:buClr>
                <a:schemeClr val="dk1"/>
              </a:buClr>
              <a:buSzPts val="1100"/>
              <a:buFont typeface="Calibri"/>
              <a:buChar char="●"/>
            </a:pPr>
            <a:r>
              <a:rPr lang="en-IE" sz="1100"/>
              <a:t>Witnesses the bullying situation but stays outside  of the event and does not get involved </a:t>
            </a:r>
            <a:endParaRPr/>
          </a:p>
          <a:p>
            <a:pPr marL="457200" lvl="0" indent="0" algn="l" rtl="0">
              <a:lnSpc>
                <a:spcPct val="115000"/>
              </a:lnSpc>
              <a:spcBef>
                <a:spcPts val="0"/>
              </a:spcBef>
              <a:spcAft>
                <a:spcPts val="0"/>
              </a:spcAft>
              <a:buClr>
                <a:schemeClr val="dk1"/>
              </a:buClr>
              <a:buSzPts val="1100"/>
              <a:buFont typeface="Arial"/>
              <a:buNone/>
            </a:pPr>
            <a:endParaRPr sz="1100"/>
          </a:p>
          <a:p>
            <a:pPr marL="457200" lvl="0" indent="-298450" algn="l" rtl="0">
              <a:lnSpc>
                <a:spcPct val="115000"/>
              </a:lnSpc>
              <a:spcBef>
                <a:spcPts val="0"/>
              </a:spcBef>
              <a:spcAft>
                <a:spcPts val="0"/>
              </a:spcAft>
              <a:buClr>
                <a:schemeClr val="dk1"/>
              </a:buClr>
              <a:buSzPts val="1100"/>
              <a:buFont typeface="Calibri"/>
              <a:buAutoNum type="arabicParenBoth"/>
            </a:pPr>
            <a:r>
              <a:rPr lang="en-IE" sz="1100" b="1" u="sng"/>
              <a:t>Assistants</a:t>
            </a:r>
            <a:endParaRPr/>
          </a:p>
          <a:p>
            <a:pPr marL="457200" lvl="0" indent="-298450" algn="l" rtl="0">
              <a:lnSpc>
                <a:spcPct val="115000"/>
              </a:lnSpc>
              <a:spcBef>
                <a:spcPts val="0"/>
              </a:spcBef>
              <a:spcAft>
                <a:spcPts val="0"/>
              </a:spcAft>
              <a:buClr>
                <a:schemeClr val="dk1"/>
              </a:buClr>
              <a:buSzPts val="1100"/>
              <a:buFont typeface="Calibri"/>
              <a:buChar char="●"/>
            </a:pPr>
            <a:r>
              <a:rPr lang="en-IE" sz="1100"/>
              <a:t>Helps and supports the bully and joins in the bullying</a:t>
            </a:r>
            <a:endParaRPr/>
          </a:p>
          <a:p>
            <a:pPr marL="457200" lvl="0" indent="0" algn="l" rtl="0">
              <a:lnSpc>
                <a:spcPct val="115000"/>
              </a:lnSpc>
              <a:spcBef>
                <a:spcPts val="0"/>
              </a:spcBef>
              <a:spcAft>
                <a:spcPts val="0"/>
              </a:spcAft>
              <a:buClr>
                <a:schemeClr val="dk1"/>
              </a:buClr>
              <a:buSzPts val="1100"/>
              <a:buFont typeface="Arial"/>
              <a:buNone/>
            </a:pPr>
            <a:endParaRPr sz="1100"/>
          </a:p>
          <a:p>
            <a:pPr marL="457200" lvl="0" indent="-298450" algn="l" rtl="0">
              <a:lnSpc>
                <a:spcPct val="115000"/>
              </a:lnSpc>
              <a:spcBef>
                <a:spcPts val="0"/>
              </a:spcBef>
              <a:spcAft>
                <a:spcPts val="0"/>
              </a:spcAft>
              <a:buClr>
                <a:schemeClr val="dk1"/>
              </a:buClr>
              <a:buSzPts val="1100"/>
              <a:buFont typeface="Calibri"/>
              <a:buAutoNum type="arabicParenBoth"/>
            </a:pPr>
            <a:r>
              <a:rPr lang="en-IE" sz="1100" b="1" u="sng"/>
              <a:t>Reinforcers</a:t>
            </a:r>
            <a:endParaRPr/>
          </a:p>
          <a:p>
            <a:pPr marL="457200" lvl="0" indent="-298450" algn="l" rtl="0">
              <a:lnSpc>
                <a:spcPct val="115000"/>
              </a:lnSpc>
              <a:spcBef>
                <a:spcPts val="0"/>
              </a:spcBef>
              <a:spcAft>
                <a:spcPts val="0"/>
              </a:spcAft>
              <a:buClr>
                <a:schemeClr val="dk1"/>
              </a:buClr>
              <a:buSzPts val="1100"/>
              <a:buFont typeface="Calibri"/>
              <a:buChar char="●"/>
            </a:pPr>
            <a:r>
              <a:rPr lang="en-IE" sz="1100"/>
              <a:t>Supports the bully during /after the bullying incident by laughing, cheering or encouraging the bullying behaviour</a:t>
            </a:r>
            <a:endParaRPr/>
          </a:p>
          <a:p>
            <a:pPr marL="228600" lvl="0" indent="0" algn="l" rtl="0">
              <a:lnSpc>
                <a:spcPct val="90000"/>
              </a:lnSpc>
              <a:spcBef>
                <a:spcPts val="0"/>
              </a:spcBef>
              <a:spcAft>
                <a:spcPts val="0"/>
              </a:spcAft>
              <a:buClr>
                <a:schemeClr val="dk1"/>
              </a:buClr>
              <a:buSzPts val="1800"/>
              <a:buFont typeface="Arial"/>
              <a:buNone/>
            </a:pPr>
            <a:endParaRPr sz="1100">
              <a:highlight>
                <a:srgbClr val="FFFFFF"/>
              </a:highlight>
            </a:endParaRPr>
          </a:p>
        </p:txBody>
      </p:sp>
      <p:sp>
        <p:nvSpPr>
          <p:cNvPr id="116" name="Google Shape;116;g12412bd938e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44a4fd4e7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244a4fd4e7_0_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IE" sz="1100" b="1" u="sng"/>
              <a:t>Slide 7 - Activity 3.1 - Match the types of bystanders to their actions / behaviour  </a:t>
            </a:r>
            <a:endParaRPr/>
          </a:p>
          <a:p>
            <a:pPr marL="0" lvl="0" indent="0" algn="l" rtl="0">
              <a:lnSpc>
                <a:spcPct val="100000"/>
              </a:lnSpc>
              <a:spcBef>
                <a:spcPts val="0"/>
              </a:spcBef>
              <a:spcAft>
                <a:spcPts val="0"/>
              </a:spcAft>
              <a:buClr>
                <a:schemeClr val="dk1"/>
              </a:buClr>
              <a:buSzPts val="1100"/>
              <a:buFont typeface="Arial"/>
              <a:buNone/>
            </a:pPr>
            <a:endParaRPr sz="1100" b="1" u="sng"/>
          </a:p>
          <a:p>
            <a:pPr marL="0" lvl="0" indent="0" algn="l" rtl="0">
              <a:lnSpc>
                <a:spcPct val="100000"/>
              </a:lnSpc>
              <a:spcBef>
                <a:spcPts val="0"/>
              </a:spcBef>
              <a:spcAft>
                <a:spcPts val="0"/>
              </a:spcAft>
              <a:buClr>
                <a:schemeClr val="dk1"/>
              </a:buClr>
              <a:buSzPts val="1100"/>
              <a:buFont typeface="Arial"/>
              <a:buNone/>
            </a:pPr>
            <a:r>
              <a:rPr lang="en-IE" sz="1100"/>
              <a:t>In this activity the students will identify &amp; match the </a:t>
            </a:r>
            <a:r>
              <a:rPr lang="en-IE" sz="1100" b="1"/>
              <a:t>types of bystanders</a:t>
            </a:r>
            <a:r>
              <a:rPr lang="en-IE" sz="1100"/>
              <a:t> with the actions / behaviour  outlined in the  following scenario:</a:t>
            </a:r>
            <a:endParaRPr/>
          </a:p>
          <a:p>
            <a:pPr marL="0" lvl="0" indent="0" algn="l" rtl="0">
              <a:lnSpc>
                <a:spcPct val="100000"/>
              </a:lnSpc>
              <a:spcBef>
                <a:spcPts val="0"/>
              </a:spcBef>
              <a:spcAft>
                <a:spcPts val="0"/>
              </a:spcAft>
              <a:buClr>
                <a:schemeClr val="dk1"/>
              </a:buClr>
              <a:buSzPts val="1100"/>
              <a:buFont typeface="Arial"/>
              <a:buNone/>
            </a:pPr>
            <a:r>
              <a:rPr lang="en-IE" sz="1100"/>
              <a:t>Discuss the answers in class after completing the exercise.</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IE" sz="1100"/>
              <a:t>Please hand out Activity Sheet 3.1</a:t>
            </a:r>
            <a:endParaRPr/>
          </a:p>
          <a:p>
            <a:pPr marL="0" lvl="0" indent="0" algn="l" rtl="0">
              <a:lnSpc>
                <a:spcPct val="100000"/>
              </a:lnSpc>
              <a:spcBef>
                <a:spcPts val="0"/>
              </a:spcBef>
              <a:spcAft>
                <a:spcPts val="0"/>
              </a:spcAft>
              <a:buClr>
                <a:schemeClr val="dk1"/>
              </a:buClr>
              <a:buSzPts val="1100"/>
              <a:buFont typeface="Arial"/>
              <a:buNone/>
            </a:pPr>
            <a:r>
              <a:rPr lang="en-IE" sz="1100"/>
              <a:t> </a:t>
            </a:r>
            <a:endParaRPr/>
          </a:p>
          <a:p>
            <a:pPr marL="0" lvl="0" indent="0" algn="l" rtl="0">
              <a:lnSpc>
                <a:spcPct val="100000"/>
              </a:lnSpc>
              <a:spcBef>
                <a:spcPts val="0"/>
              </a:spcBef>
              <a:spcAft>
                <a:spcPts val="0"/>
              </a:spcAft>
              <a:buClr>
                <a:schemeClr val="dk1"/>
              </a:buClr>
              <a:buSzPts val="1100"/>
              <a:buFont typeface="Arial"/>
              <a:buNone/>
            </a:pPr>
            <a:r>
              <a:rPr lang="en-IE" sz="1100" b="1" u="sng"/>
              <a:t>The scenario</a:t>
            </a:r>
            <a:endParaRPr/>
          </a:p>
          <a:p>
            <a:pPr marL="0" lvl="0" indent="0" algn="l" rtl="0">
              <a:lnSpc>
                <a:spcPct val="100000"/>
              </a:lnSpc>
              <a:spcBef>
                <a:spcPts val="0"/>
              </a:spcBef>
              <a:spcAft>
                <a:spcPts val="0"/>
              </a:spcAft>
              <a:buClr>
                <a:schemeClr val="dk1"/>
              </a:buClr>
              <a:buSzPts val="1100"/>
              <a:buFont typeface="Arial"/>
              <a:buNone/>
            </a:pPr>
            <a:r>
              <a:rPr lang="en-IE" sz="1100"/>
              <a:t>John leaves a mean and hurtful message on Maria’s video about Ruby for everyone to see. </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IE" sz="1100"/>
              <a:t>1.Colm likes John’s comment</a:t>
            </a:r>
            <a:endParaRPr/>
          </a:p>
          <a:p>
            <a:pPr marL="0" lvl="0" indent="0" algn="l" rtl="0">
              <a:lnSpc>
                <a:spcPct val="100000"/>
              </a:lnSpc>
              <a:spcBef>
                <a:spcPts val="0"/>
              </a:spcBef>
              <a:spcAft>
                <a:spcPts val="0"/>
              </a:spcAft>
              <a:buClr>
                <a:schemeClr val="dk1"/>
              </a:buClr>
              <a:buSzPts val="1100"/>
              <a:buFont typeface="Arial"/>
              <a:buNone/>
            </a:pPr>
            <a:r>
              <a:rPr lang="en-IE" sz="1100" b="1"/>
              <a:t>What type of Bystander is Colm?</a:t>
            </a:r>
            <a:endParaRPr/>
          </a:p>
          <a:p>
            <a:pPr marL="0" lvl="0" indent="0" algn="l" rtl="0">
              <a:lnSpc>
                <a:spcPct val="100000"/>
              </a:lnSpc>
              <a:spcBef>
                <a:spcPts val="0"/>
              </a:spcBef>
              <a:spcAft>
                <a:spcPts val="0"/>
              </a:spcAft>
              <a:buClr>
                <a:schemeClr val="dk1"/>
              </a:buClr>
              <a:buSzPts val="1100"/>
              <a:buFont typeface="Arial"/>
              <a:buNone/>
            </a:pPr>
            <a:r>
              <a:rPr lang="en-IE" sz="1100" b="1"/>
              <a:t>Answer</a:t>
            </a:r>
            <a:r>
              <a:rPr lang="en-IE" sz="1100"/>
              <a:t>: Reinforcer</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IE" sz="1100"/>
              <a:t>2.Sarah joins in and leaves another mean comment under John’s comment</a:t>
            </a:r>
            <a:endParaRPr/>
          </a:p>
          <a:p>
            <a:pPr marL="0" lvl="0" indent="0" algn="l" rtl="0">
              <a:lnSpc>
                <a:spcPct val="100000"/>
              </a:lnSpc>
              <a:spcBef>
                <a:spcPts val="0"/>
              </a:spcBef>
              <a:spcAft>
                <a:spcPts val="0"/>
              </a:spcAft>
              <a:buClr>
                <a:schemeClr val="dk1"/>
              </a:buClr>
              <a:buSzPts val="1100"/>
              <a:buFont typeface="Arial"/>
              <a:buNone/>
            </a:pPr>
            <a:r>
              <a:rPr lang="en-IE" sz="1100" b="1"/>
              <a:t>What type of Bystander is Sarah?</a:t>
            </a:r>
            <a:endParaRPr/>
          </a:p>
          <a:p>
            <a:pPr marL="0" lvl="0" indent="0" algn="l" rtl="0">
              <a:lnSpc>
                <a:spcPct val="100000"/>
              </a:lnSpc>
              <a:spcBef>
                <a:spcPts val="0"/>
              </a:spcBef>
              <a:spcAft>
                <a:spcPts val="0"/>
              </a:spcAft>
              <a:buClr>
                <a:schemeClr val="dk1"/>
              </a:buClr>
              <a:buSzPts val="1100"/>
              <a:buFont typeface="Arial"/>
              <a:buNone/>
            </a:pPr>
            <a:r>
              <a:rPr lang="en-IE" sz="1100" b="1"/>
              <a:t>Answer: </a:t>
            </a:r>
            <a:r>
              <a:rPr lang="en-IE" sz="1100"/>
              <a:t>Assistant</a:t>
            </a:r>
            <a:endParaRPr/>
          </a:p>
          <a:p>
            <a:pPr marL="0" lvl="0" indent="0" algn="l" rtl="0">
              <a:lnSpc>
                <a:spcPct val="100000"/>
              </a:lnSpc>
              <a:spcBef>
                <a:spcPts val="0"/>
              </a:spcBef>
              <a:spcAft>
                <a:spcPts val="0"/>
              </a:spcAft>
              <a:buClr>
                <a:schemeClr val="dk1"/>
              </a:buClr>
              <a:buSzPts val="1100"/>
              <a:buFont typeface="Arial"/>
              <a:buNone/>
            </a:pPr>
            <a:endParaRPr sz="1100" b="1"/>
          </a:p>
          <a:p>
            <a:pPr marL="0" lvl="0" indent="0" algn="l" rtl="0">
              <a:lnSpc>
                <a:spcPct val="100000"/>
              </a:lnSpc>
              <a:spcBef>
                <a:spcPts val="0"/>
              </a:spcBef>
              <a:spcAft>
                <a:spcPts val="0"/>
              </a:spcAft>
              <a:buClr>
                <a:schemeClr val="dk1"/>
              </a:buClr>
              <a:buSzPts val="1100"/>
              <a:buFont typeface="Arial"/>
              <a:buNone/>
            </a:pPr>
            <a:r>
              <a:rPr lang="en-IE" sz="1100"/>
              <a:t>3.Mary sees some mean comments and reports them on the platform</a:t>
            </a:r>
            <a:endParaRPr/>
          </a:p>
          <a:p>
            <a:pPr marL="0" lvl="0" indent="0" algn="l" rtl="0">
              <a:lnSpc>
                <a:spcPct val="100000"/>
              </a:lnSpc>
              <a:spcBef>
                <a:spcPts val="0"/>
              </a:spcBef>
              <a:spcAft>
                <a:spcPts val="0"/>
              </a:spcAft>
              <a:buClr>
                <a:schemeClr val="dk1"/>
              </a:buClr>
              <a:buSzPts val="1100"/>
              <a:buFont typeface="Arial"/>
              <a:buNone/>
            </a:pPr>
            <a:r>
              <a:rPr lang="en-IE" sz="1100" b="1"/>
              <a:t>What type of Bystander is Mary?</a:t>
            </a:r>
            <a:endParaRPr/>
          </a:p>
          <a:p>
            <a:pPr marL="0" lvl="0" indent="0" algn="l" rtl="0">
              <a:lnSpc>
                <a:spcPct val="100000"/>
              </a:lnSpc>
              <a:spcBef>
                <a:spcPts val="0"/>
              </a:spcBef>
              <a:spcAft>
                <a:spcPts val="0"/>
              </a:spcAft>
              <a:buClr>
                <a:schemeClr val="dk1"/>
              </a:buClr>
              <a:buSzPts val="1100"/>
              <a:buFont typeface="Arial"/>
              <a:buNone/>
            </a:pPr>
            <a:r>
              <a:rPr lang="en-IE" sz="1100" b="1"/>
              <a:t>Answer: </a:t>
            </a:r>
            <a:r>
              <a:rPr lang="en-IE" sz="1100"/>
              <a:t>Defender</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IE" sz="1100"/>
              <a:t>4. Orla views all the comments and scrolls on</a:t>
            </a:r>
            <a:endParaRPr/>
          </a:p>
          <a:p>
            <a:pPr marL="0" lvl="0" indent="0" algn="l" rtl="0">
              <a:lnSpc>
                <a:spcPct val="100000"/>
              </a:lnSpc>
              <a:spcBef>
                <a:spcPts val="0"/>
              </a:spcBef>
              <a:spcAft>
                <a:spcPts val="0"/>
              </a:spcAft>
              <a:buClr>
                <a:schemeClr val="dk1"/>
              </a:buClr>
              <a:buSzPts val="1100"/>
              <a:buFont typeface="Arial"/>
              <a:buNone/>
            </a:pPr>
            <a:r>
              <a:rPr lang="en-IE" sz="1100" b="1"/>
              <a:t>What type of Bystander is Orla </a:t>
            </a:r>
            <a:endParaRPr/>
          </a:p>
          <a:p>
            <a:pPr marL="0" lvl="0" indent="0" algn="l" rtl="0">
              <a:lnSpc>
                <a:spcPct val="100000"/>
              </a:lnSpc>
              <a:spcBef>
                <a:spcPts val="0"/>
              </a:spcBef>
              <a:spcAft>
                <a:spcPts val="0"/>
              </a:spcAft>
              <a:buClr>
                <a:schemeClr val="dk1"/>
              </a:buClr>
              <a:buSzPts val="1100"/>
              <a:buFont typeface="Arial"/>
              <a:buNone/>
            </a:pPr>
            <a:r>
              <a:rPr lang="en-IE" sz="1100" b="1"/>
              <a:t>Answer: </a:t>
            </a:r>
            <a:r>
              <a:rPr lang="en-IE" sz="1100"/>
              <a:t>Outsider</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endParaRPr sz="1100"/>
          </a:p>
          <a:p>
            <a:pPr marL="234000" lvl="0" indent="-3599" algn="l" rtl="0">
              <a:lnSpc>
                <a:spcPct val="100000"/>
              </a:lnSpc>
              <a:spcBef>
                <a:spcPts val="0"/>
              </a:spcBef>
              <a:spcAft>
                <a:spcPts val="0"/>
              </a:spcAft>
              <a:buClr>
                <a:schemeClr val="dk1"/>
              </a:buClr>
              <a:buSzPts val="1400"/>
              <a:buFont typeface="Arial"/>
              <a:buNone/>
            </a:pPr>
            <a:endParaRPr sz="1100"/>
          </a:p>
        </p:txBody>
      </p:sp>
      <p:sp>
        <p:nvSpPr>
          <p:cNvPr id="134" name="Google Shape;134;g1244a4fd4e7_0_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2a956f57d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2a956f57d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34000" lvl="0" indent="-3599" algn="l" rtl="0">
              <a:lnSpc>
                <a:spcPct val="100000"/>
              </a:lnSpc>
              <a:spcBef>
                <a:spcPts val="0"/>
              </a:spcBef>
              <a:spcAft>
                <a:spcPts val="0"/>
              </a:spcAft>
              <a:buClr>
                <a:schemeClr val="dk1"/>
              </a:buClr>
              <a:buSzPts val="1400"/>
              <a:buFont typeface="Arial"/>
              <a:buNone/>
            </a:pPr>
            <a:r>
              <a:rPr lang="en-IE" b="1" u="sng"/>
              <a:t>Slide 8 - How to be a Defender - Four key steps…</a:t>
            </a:r>
            <a:endParaRPr/>
          </a:p>
          <a:p>
            <a:pPr marL="234000" lvl="0" indent="-3599" algn="l" rtl="0">
              <a:lnSpc>
                <a:spcPct val="100000"/>
              </a:lnSpc>
              <a:spcBef>
                <a:spcPts val="0"/>
              </a:spcBef>
              <a:spcAft>
                <a:spcPts val="0"/>
              </a:spcAft>
              <a:buClr>
                <a:schemeClr val="dk1"/>
              </a:buClr>
              <a:buSzPts val="1400"/>
              <a:buFont typeface="Arial"/>
              <a:buNone/>
            </a:pPr>
            <a:endParaRPr/>
          </a:p>
          <a:p>
            <a:pPr marL="234000" lvl="0" indent="-3599" algn="l" rtl="0">
              <a:lnSpc>
                <a:spcPct val="100000"/>
              </a:lnSpc>
              <a:spcBef>
                <a:spcPts val="0"/>
              </a:spcBef>
              <a:spcAft>
                <a:spcPts val="0"/>
              </a:spcAft>
              <a:buClr>
                <a:schemeClr val="dk1"/>
              </a:buClr>
              <a:buSzPts val="1400"/>
              <a:buFont typeface="Arial"/>
              <a:buNone/>
            </a:pPr>
            <a:r>
              <a:rPr lang="en-IE"/>
              <a:t>It is important that we respond to bullying in a proactive and safe manner - to do this , there are four key steps that we should always follow…</a:t>
            </a:r>
            <a:endParaRPr/>
          </a:p>
          <a:p>
            <a:pPr marL="234000" lvl="0" indent="-3599" algn="l" rtl="0">
              <a:lnSpc>
                <a:spcPct val="100000"/>
              </a:lnSpc>
              <a:spcBef>
                <a:spcPts val="0"/>
              </a:spcBef>
              <a:spcAft>
                <a:spcPts val="0"/>
              </a:spcAft>
              <a:buClr>
                <a:schemeClr val="dk1"/>
              </a:buClr>
              <a:buSzPts val="1400"/>
              <a:buFont typeface="Arial"/>
              <a:buNone/>
            </a:pPr>
            <a:r>
              <a:rPr lang="en-IE"/>
              <a:t>Let’s have a look now at each of them individually!</a:t>
            </a:r>
            <a:endParaRPr/>
          </a:p>
          <a:p>
            <a:pPr marL="234000" lvl="0" indent="-3599" algn="l" rtl="0">
              <a:lnSpc>
                <a:spcPct val="100000"/>
              </a:lnSpc>
              <a:spcBef>
                <a:spcPts val="0"/>
              </a:spcBef>
              <a:spcAft>
                <a:spcPts val="0"/>
              </a:spcAft>
              <a:buClr>
                <a:schemeClr val="dk1"/>
              </a:buClr>
              <a:buSzPts val="1400"/>
              <a:buFont typeface="Arial"/>
              <a:buNone/>
            </a:pPr>
            <a:endParaRPr/>
          </a:p>
          <a:p>
            <a:pPr marL="234000" lvl="0" indent="-3599" algn="l" rtl="0">
              <a:lnSpc>
                <a:spcPct val="100000"/>
              </a:lnSpc>
              <a:spcBef>
                <a:spcPts val="0"/>
              </a:spcBef>
              <a:spcAft>
                <a:spcPts val="0"/>
              </a:spcAft>
              <a:buClr>
                <a:schemeClr val="dk1"/>
              </a:buClr>
              <a:buSzPts val="1400"/>
              <a:buFont typeface="Arial"/>
              <a:buNone/>
            </a:pPr>
            <a:r>
              <a:rPr lang="en-IE" b="1" u="sng"/>
              <a:t>No.1 To Notice  / Recognise  / Spot the Signs of Bullying </a:t>
            </a:r>
            <a:r>
              <a:rPr lang="en-IE"/>
              <a:t>- Anyone can be a target of bullying for a whole host of reasons - it is so important that we all recognise the signs of bullying when others are either demonstrating bullying behaviour or where you notice a change in the behaviour of friends / peers which might suggest they are experiencing bullying  / being a target of bullying behaviour directed towards them. </a:t>
            </a:r>
            <a:endParaRPr/>
          </a:p>
          <a:p>
            <a:pPr marL="234000" lvl="0" indent="-3599" algn="l" rtl="0">
              <a:lnSpc>
                <a:spcPct val="100000"/>
              </a:lnSpc>
              <a:spcBef>
                <a:spcPts val="0"/>
              </a:spcBef>
              <a:spcAft>
                <a:spcPts val="0"/>
              </a:spcAft>
              <a:buClr>
                <a:schemeClr val="dk1"/>
              </a:buClr>
              <a:buSzPts val="1400"/>
              <a:buFont typeface="Arial"/>
              <a:buNone/>
            </a:pPr>
            <a:r>
              <a:rPr lang="en-IE"/>
              <a:t> In our previous workshop, we spoke about the importance of </a:t>
            </a:r>
            <a:r>
              <a:rPr lang="en-IE" b="1"/>
              <a:t>noticing</a:t>
            </a:r>
            <a:r>
              <a:rPr lang="en-IE"/>
              <a:t> bullying and the  </a:t>
            </a:r>
            <a:r>
              <a:rPr lang="en-IE" b="1"/>
              <a:t>impact</a:t>
            </a:r>
            <a:r>
              <a:rPr lang="en-IE"/>
              <a:t> bullying can have  on a person who is experiencing it.</a:t>
            </a:r>
            <a:endParaRPr/>
          </a:p>
          <a:p>
            <a:pPr marL="234000" lvl="0" indent="-3599" algn="l" rtl="0">
              <a:lnSpc>
                <a:spcPct val="100000"/>
              </a:lnSpc>
              <a:spcBef>
                <a:spcPts val="0"/>
              </a:spcBef>
              <a:spcAft>
                <a:spcPts val="0"/>
              </a:spcAft>
              <a:buClr>
                <a:schemeClr val="dk1"/>
              </a:buClr>
              <a:buSzPts val="1400"/>
              <a:buFont typeface="Arial"/>
              <a:buNone/>
            </a:pPr>
            <a:r>
              <a:rPr lang="en-IE"/>
              <a:t>A </a:t>
            </a:r>
            <a:r>
              <a:rPr lang="en-IE" b="1"/>
              <a:t>defender</a:t>
            </a:r>
            <a:r>
              <a:rPr lang="en-IE"/>
              <a:t> who notices bullying  behaviour will be supportive of the target ( the person being bullied)  during and after the event and will take action to intervene or have the bullying stopped such as by physically moving the target away from the bullying situation… Why ? - because it is the right thing to do!.</a:t>
            </a:r>
            <a:endParaRPr/>
          </a:p>
          <a:p>
            <a:pPr marL="234000" lvl="0" indent="-3599" algn="l" rtl="0">
              <a:lnSpc>
                <a:spcPct val="100000"/>
              </a:lnSpc>
              <a:spcBef>
                <a:spcPts val="0"/>
              </a:spcBef>
              <a:spcAft>
                <a:spcPts val="0"/>
              </a:spcAft>
              <a:buClr>
                <a:schemeClr val="dk1"/>
              </a:buClr>
              <a:buSzPts val="1400"/>
              <a:buFont typeface="Arial"/>
              <a:buNone/>
            </a:pPr>
            <a:endParaRPr/>
          </a:p>
          <a:p>
            <a:pPr marL="234000" lvl="0" indent="-3599" algn="l" rtl="0">
              <a:lnSpc>
                <a:spcPct val="100000"/>
              </a:lnSpc>
              <a:spcBef>
                <a:spcPts val="0"/>
              </a:spcBef>
              <a:spcAft>
                <a:spcPts val="0"/>
              </a:spcAft>
              <a:buClr>
                <a:schemeClr val="dk1"/>
              </a:buClr>
              <a:buSzPts val="1400"/>
              <a:buFont typeface="Arial"/>
              <a:buNone/>
            </a:pPr>
            <a:r>
              <a:rPr lang="en-IE" b="1" u="sng"/>
              <a:t>No.2 Bullying should never be ignored </a:t>
            </a:r>
            <a:r>
              <a:rPr lang="en-IE"/>
              <a:t>- Everyone has the right to feel safe and secure in society, whether within the school environment, at home or in social settings and that goes for when you are online whether in a whatsapp group, texting, on social media etc. It is </a:t>
            </a:r>
            <a:r>
              <a:rPr lang="en-IE" b="1"/>
              <a:t>NEVER</a:t>
            </a:r>
            <a:r>
              <a:rPr lang="en-IE"/>
              <a:t> ok to remain silent or to </a:t>
            </a:r>
            <a:r>
              <a:rPr lang="en-IE" b="1"/>
              <a:t>IGNORE</a:t>
            </a:r>
            <a:r>
              <a:rPr lang="en-IE"/>
              <a:t> bullying behaviour whether the bullying is targeted towards you or if you witness bullying behaviour. </a:t>
            </a:r>
            <a:endParaRPr/>
          </a:p>
          <a:p>
            <a:pPr marL="234000" lvl="0" indent="-3599" algn="l" rtl="0">
              <a:lnSpc>
                <a:spcPct val="100000"/>
              </a:lnSpc>
              <a:spcBef>
                <a:spcPts val="0"/>
              </a:spcBef>
              <a:spcAft>
                <a:spcPts val="0"/>
              </a:spcAft>
              <a:buClr>
                <a:schemeClr val="dk1"/>
              </a:buClr>
              <a:buSzPts val="1400"/>
              <a:buFont typeface="Arial"/>
              <a:buNone/>
            </a:pPr>
            <a:r>
              <a:rPr lang="en-IE"/>
              <a:t>You should feel </a:t>
            </a:r>
            <a:r>
              <a:rPr lang="en-IE" b="1"/>
              <a:t>safe </a:t>
            </a:r>
            <a:r>
              <a:rPr lang="en-IE"/>
              <a:t>and </a:t>
            </a:r>
            <a:r>
              <a:rPr lang="en-IE" b="1"/>
              <a:t>confident</a:t>
            </a:r>
            <a:r>
              <a:rPr lang="en-IE"/>
              <a:t> in responding to the bullying incident. </a:t>
            </a:r>
            <a:endParaRPr/>
          </a:p>
          <a:p>
            <a:pPr marL="234000" lvl="0" indent="-3599" algn="l" rtl="0">
              <a:lnSpc>
                <a:spcPct val="100000"/>
              </a:lnSpc>
              <a:spcBef>
                <a:spcPts val="0"/>
              </a:spcBef>
              <a:spcAft>
                <a:spcPts val="0"/>
              </a:spcAft>
              <a:buClr>
                <a:schemeClr val="dk1"/>
              </a:buClr>
              <a:buSzPts val="1400"/>
              <a:buFont typeface="Arial"/>
              <a:buNone/>
            </a:pPr>
            <a:r>
              <a:rPr lang="en-IE"/>
              <a:t>Students can be afraid to stand up against bullying in case they become a target or they might think that it does not involve them directly or they may simply choose to do nothing and ignore it.</a:t>
            </a:r>
            <a:endParaRPr/>
          </a:p>
          <a:p>
            <a:pPr marL="234000" lvl="0" indent="-3599" algn="l" rtl="0">
              <a:lnSpc>
                <a:spcPct val="100000"/>
              </a:lnSpc>
              <a:spcBef>
                <a:spcPts val="0"/>
              </a:spcBef>
              <a:spcAft>
                <a:spcPts val="0"/>
              </a:spcAft>
              <a:buClr>
                <a:schemeClr val="dk1"/>
              </a:buClr>
              <a:buSzPts val="1400"/>
              <a:buFont typeface="Arial"/>
              <a:buNone/>
            </a:pPr>
            <a:r>
              <a:rPr lang="en-IE"/>
              <a:t>A </a:t>
            </a:r>
            <a:r>
              <a:rPr lang="en-IE" b="1"/>
              <a:t>Defender </a:t>
            </a:r>
            <a:r>
              <a:rPr lang="en-IE"/>
              <a:t>should feel empowered to take action against bullying behaviour, such as, by intervening safely.</a:t>
            </a:r>
            <a:endParaRPr/>
          </a:p>
          <a:p>
            <a:pPr marL="234000" lvl="0" indent="-3599" algn="l" rtl="0">
              <a:lnSpc>
                <a:spcPct val="100000"/>
              </a:lnSpc>
              <a:spcBef>
                <a:spcPts val="0"/>
              </a:spcBef>
              <a:spcAft>
                <a:spcPts val="0"/>
              </a:spcAft>
              <a:buClr>
                <a:schemeClr val="dk1"/>
              </a:buClr>
              <a:buSzPts val="1400"/>
              <a:buFont typeface="Arial"/>
              <a:buNone/>
            </a:pPr>
            <a:endParaRPr/>
          </a:p>
          <a:p>
            <a:pPr marL="234000" lvl="0" indent="-3599" algn="l" rtl="0">
              <a:lnSpc>
                <a:spcPct val="100000"/>
              </a:lnSpc>
              <a:spcBef>
                <a:spcPts val="0"/>
              </a:spcBef>
              <a:spcAft>
                <a:spcPts val="0"/>
              </a:spcAft>
              <a:buClr>
                <a:schemeClr val="dk1"/>
              </a:buClr>
              <a:buSzPts val="1400"/>
              <a:buFont typeface="Arial"/>
              <a:buNone/>
            </a:pPr>
            <a:r>
              <a:rPr lang="en-IE" b="1" u="sng"/>
              <a:t>No.3 - Take personal responsibility </a:t>
            </a:r>
            <a:r>
              <a:rPr lang="en-IE"/>
              <a:t>- It is important to understand that you have power and responsibility to stop bullying behaviour.</a:t>
            </a:r>
            <a:endParaRPr/>
          </a:p>
          <a:p>
            <a:pPr marL="234000" lvl="0" indent="-3599" algn="l" rtl="0">
              <a:lnSpc>
                <a:spcPct val="100000"/>
              </a:lnSpc>
              <a:spcBef>
                <a:spcPts val="0"/>
              </a:spcBef>
              <a:spcAft>
                <a:spcPts val="0"/>
              </a:spcAft>
              <a:buClr>
                <a:schemeClr val="dk1"/>
              </a:buClr>
              <a:buSzPts val="1400"/>
              <a:buFont typeface="Arial"/>
              <a:buNone/>
            </a:pPr>
            <a:r>
              <a:rPr lang="en-IE"/>
              <a:t>There are a number of actions you can take as a </a:t>
            </a:r>
            <a:r>
              <a:rPr lang="en-IE" b="1"/>
              <a:t>Defender</a:t>
            </a:r>
            <a:r>
              <a:rPr lang="en-IE"/>
              <a:t>  to stand up against bullying /   cyberbullying behaviour. </a:t>
            </a:r>
            <a:endParaRPr/>
          </a:p>
          <a:p>
            <a:pPr marL="234000" lvl="0" indent="-3599" algn="l" rtl="0">
              <a:lnSpc>
                <a:spcPct val="100000"/>
              </a:lnSpc>
              <a:spcBef>
                <a:spcPts val="0"/>
              </a:spcBef>
              <a:spcAft>
                <a:spcPts val="0"/>
              </a:spcAft>
              <a:buClr>
                <a:schemeClr val="dk1"/>
              </a:buClr>
              <a:buSzPts val="1400"/>
              <a:buFont typeface="Arial"/>
              <a:buNone/>
            </a:pPr>
            <a:r>
              <a:rPr lang="en-IE"/>
              <a:t>Let’s look at some of the actions a </a:t>
            </a:r>
            <a:r>
              <a:rPr lang="en-IE" b="1"/>
              <a:t>Defender</a:t>
            </a:r>
            <a:r>
              <a:rPr lang="en-IE"/>
              <a:t> can take to stop bullying behaviour.</a:t>
            </a:r>
            <a:endParaRPr/>
          </a:p>
          <a:p>
            <a:pPr marL="234000" lvl="0" indent="-3599" algn="l" rtl="0">
              <a:lnSpc>
                <a:spcPct val="100000"/>
              </a:lnSpc>
              <a:spcBef>
                <a:spcPts val="0"/>
              </a:spcBef>
              <a:spcAft>
                <a:spcPts val="0"/>
              </a:spcAft>
              <a:buClr>
                <a:schemeClr val="dk1"/>
              </a:buClr>
              <a:buSzPts val="1400"/>
              <a:buFont typeface="Arial"/>
              <a:buNone/>
            </a:pPr>
            <a:r>
              <a:rPr lang="en-IE"/>
              <a:t>A</a:t>
            </a:r>
            <a:r>
              <a:rPr lang="en-IE" b="1"/>
              <a:t> Defender</a:t>
            </a:r>
            <a:r>
              <a:rPr lang="en-IE"/>
              <a:t> will….</a:t>
            </a:r>
            <a:endParaRPr/>
          </a:p>
          <a:p>
            <a:pPr marL="457200" lvl="0" indent="-317500" algn="l" rtl="0">
              <a:lnSpc>
                <a:spcPct val="100000"/>
              </a:lnSpc>
              <a:spcBef>
                <a:spcPts val="0"/>
              </a:spcBef>
              <a:spcAft>
                <a:spcPts val="0"/>
              </a:spcAft>
              <a:buSzPts val="1400"/>
              <a:buChar char="●"/>
            </a:pPr>
            <a:r>
              <a:rPr lang="en-IE"/>
              <a:t>Never repeat gossip, rumours, lies or  engage in name calling</a:t>
            </a:r>
            <a:endParaRPr/>
          </a:p>
          <a:p>
            <a:pPr marL="457200" lvl="0" indent="-317500" algn="l" rtl="0">
              <a:lnSpc>
                <a:spcPct val="100000"/>
              </a:lnSpc>
              <a:spcBef>
                <a:spcPts val="0"/>
              </a:spcBef>
              <a:spcAft>
                <a:spcPts val="0"/>
              </a:spcAft>
              <a:buSzPts val="1400"/>
              <a:buChar char="●"/>
            </a:pPr>
            <a:r>
              <a:rPr lang="en-IE"/>
              <a:t>Never laugh or join in the bullying behaviour</a:t>
            </a:r>
            <a:endParaRPr/>
          </a:p>
          <a:p>
            <a:pPr marL="457200" lvl="0" indent="-317500" algn="l" rtl="0">
              <a:lnSpc>
                <a:spcPct val="100000"/>
              </a:lnSpc>
              <a:spcBef>
                <a:spcPts val="0"/>
              </a:spcBef>
              <a:spcAft>
                <a:spcPts val="0"/>
              </a:spcAft>
              <a:buSzPts val="1400"/>
              <a:buChar char="●"/>
            </a:pPr>
            <a:r>
              <a:rPr lang="en-IE"/>
              <a:t>Never encourage bullying behaviour</a:t>
            </a:r>
            <a:endParaRPr/>
          </a:p>
          <a:p>
            <a:pPr marL="457200" lvl="0" indent="-317500" algn="l" rtl="0">
              <a:lnSpc>
                <a:spcPct val="100000"/>
              </a:lnSpc>
              <a:spcBef>
                <a:spcPts val="0"/>
              </a:spcBef>
              <a:spcAft>
                <a:spcPts val="0"/>
              </a:spcAft>
              <a:buSzPts val="1400"/>
              <a:buChar char="●"/>
            </a:pPr>
            <a:r>
              <a:rPr lang="en-IE"/>
              <a:t>Always support his/her peers and especially the person who is being bullied</a:t>
            </a:r>
            <a:endParaRPr/>
          </a:p>
          <a:p>
            <a:pPr marL="457200" lvl="0" indent="-317500" algn="l" rtl="0">
              <a:lnSpc>
                <a:spcPct val="100000"/>
              </a:lnSpc>
              <a:spcBef>
                <a:spcPts val="0"/>
              </a:spcBef>
              <a:spcAft>
                <a:spcPts val="0"/>
              </a:spcAft>
              <a:buSzPts val="1400"/>
              <a:buChar char="●"/>
            </a:pPr>
            <a:r>
              <a:rPr lang="en-IE"/>
              <a:t>Find a way to intervene safely or move the target out of the bullying situation</a:t>
            </a:r>
            <a:endParaRPr/>
          </a:p>
          <a:p>
            <a:pPr marL="457200" lvl="0" indent="-317500" algn="l" rtl="0">
              <a:lnSpc>
                <a:spcPct val="100000"/>
              </a:lnSpc>
              <a:spcBef>
                <a:spcPts val="0"/>
              </a:spcBef>
              <a:spcAft>
                <a:spcPts val="0"/>
              </a:spcAft>
              <a:buSzPts val="1400"/>
              <a:buChar char="●"/>
            </a:pPr>
            <a:r>
              <a:rPr lang="en-IE"/>
              <a:t>Engage with the person being bullied and include them in social activities </a:t>
            </a:r>
            <a:endParaRPr/>
          </a:p>
          <a:p>
            <a:pPr marL="457200" lvl="0" indent="-317500" algn="l" rtl="0">
              <a:lnSpc>
                <a:spcPct val="100000"/>
              </a:lnSpc>
              <a:spcBef>
                <a:spcPts val="0"/>
              </a:spcBef>
              <a:spcAft>
                <a:spcPts val="0"/>
              </a:spcAft>
              <a:buSzPts val="1400"/>
              <a:buChar char="●"/>
            </a:pPr>
            <a:r>
              <a:rPr lang="en-IE"/>
              <a:t>Never stand on the sideline or on the  outside of a bullying situation</a:t>
            </a:r>
            <a:r>
              <a:rPr lang="en-IE" b="1"/>
              <a:t>   </a:t>
            </a:r>
            <a:endParaRPr/>
          </a:p>
          <a:p>
            <a:pPr marL="234000" lvl="0" indent="-3599" algn="l" rtl="0">
              <a:lnSpc>
                <a:spcPct val="100000"/>
              </a:lnSpc>
              <a:spcBef>
                <a:spcPts val="0"/>
              </a:spcBef>
              <a:spcAft>
                <a:spcPts val="0"/>
              </a:spcAft>
              <a:buClr>
                <a:schemeClr val="dk1"/>
              </a:buClr>
              <a:buSzPts val="1400"/>
              <a:buFont typeface="Arial"/>
              <a:buNone/>
            </a:pPr>
            <a:endParaRPr b="1"/>
          </a:p>
          <a:p>
            <a:pPr marL="234000" lvl="0" indent="-3599" algn="l" rtl="0">
              <a:lnSpc>
                <a:spcPct val="100000"/>
              </a:lnSpc>
              <a:spcBef>
                <a:spcPts val="0"/>
              </a:spcBef>
              <a:spcAft>
                <a:spcPts val="0"/>
              </a:spcAft>
              <a:buClr>
                <a:schemeClr val="dk1"/>
              </a:buClr>
              <a:buSzPts val="1400"/>
              <a:buFont typeface="Arial"/>
              <a:buNone/>
            </a:pPr>
            <a:r>
              <a:rPr lang="en-IE"/>
              <a:t>Now ask the students if they can think of any other actions a </a:t>
            </a:r>
            <a:r>
              <a:rPr lang="en-IE" b="1"/>
              <a:t>Defender</a:t>
            </a:r>
            <a:r>
              <a:rPr lang="en-IE"/>
              <a:t> can take to diffuse or stop a bullying situation.</a:t>
            </a:r>
            <a:endParaRPr/>
          </a:p>
          <a:p>
            <a:pPr marL="234000" lvl="0" indent="-3599" algn="l" rtl="0">
              <a:lnSpc>
                <a:spcPct val="100000"/>
              </a:lnSpc>
              <a:spcBef>
                <a:spcPts val="0"/>
              </a:spcBef>
              <a:spcAft>
                <a:spcPts val="0"/>
              </a:spcAft>
              <a:buClr>
                <a:schemeClr val="dk1"/>
              </a:buClr>
              <a:buSzPts val="1400"/>
              <a:buFont typeface="Arial"/>
              <a:buNone/>
            </a:pPr>
            <a:endParaRPr b="1"/>
          </a:p>
          <a:p>
            <a:pPr marL="234000" lvl="0" indent="-3599" algn="l" rtl="0">
              <a:lnSpc>
                <a:spcPct val="100000"/>
              </a:lnSpc>
              <a:spcBef>
                <a:spcPts val="0"/>
              </a:spcBef>
              <a:spcAft>
                <a:spcPts val="0"/>
              </a:spcAft>
              <a:buClr>
                <a:schemeClr val="dk1"/>
              </a:buClr>
              <a:buSzPts val="1400"/>
              <a:buFont typeface="Arial"/>
              <a:buNone/>
            </a:pPr>
            <a:r>
              <a:rPr lang="en-IE" b="1" u="sng"/>
              <a:t>No. 4 - Be safe and Report</a:t>
            </a:r>
            <a:r>
              <a:rPr lang="en-IE" b="1"/>
              <a:t> - </a:t>
            </a:r>
            <a:r>
              <a:rPr lang="en-IE"/>
              <a:t>As a </a:t>
            </a:r>
            <a:r>
              <a:rPr lang="en-IE" b="1"/>
              <a:t>Defender</a:t>
            </a:r>
            <a:r>
              <a:rPr lang="en-IE"/>
              <a:t>, if you are aware of a cyberbullying incident in your school it is important that you know what to do - you should  </a:t>
            </a:r>
            <a:r>
              <a:rPr lang="en-IE" b="1"/>
              <a:t>REPORT </a:t>
            </a:r>
            <a:r>
              <a:rPr lang="en-IE"/>
              <a:t>it immediately to a school teacher, class head, trusted adult or whomever you feel comfortable to report the issue to! </a:t>
            </a:r>
            <a:endParaRPr/>
          </a:p>
          <a:p>
            <a:pPr marL="234000" lvl="0" indent="-3599" algn="l" rtl="0">
              <a:lnSpc>
                <a:spcPct val="100000"/>
              </a:lnSpc>
              <a:spcBef>
                <a:spcPts val="0"/>
              </a:spcBef>
              <a:spcAft>
                <a:spcPts val="0"/>
              </a:spcAft>
              <a:buClr>
                <a:schemeClr val="dk1"/>
              </a:buClr>
              <a:buSzPts val="1400"/>
              <a:buFont typeface="Arial"/>
              <a:buNone/>
            </a:pPr>
            <a:r>
              <a:rPr lang="en-IE"/>
              <a:t>You can be confident that they will deal with the situation.</a:t>
            </a:r>
            <a:endParaRPr/>
          </a:p>
          <a:p>
            <a:pPr marL="234000" lvl="0" indent="-3599" algn="l" rtl="0">
              <a:lnSpc>
                <a:spcPct val="100000"/>
              </a:lnSpc>
              <a:spcBef>
                <a:spcPts val="0"/>
              </a:spcBef>
              <a:spcAft>
                <a:spcPts val="0"/>
              </a:spcAft>
              <a:buClr>
                <a:schemeClr val="dk1"/>
              </a:buClr>
              <a:buSzPts val="1400"/>
              <a:buFont typeface="Arial"/>
              <a:buNone/>
            </a:pPr>
            <a:r>
              <a:rPr lang="en-IE"/>
              <a:t>Reporting the bullying incident will ensure that the target / peer is kept safe from harm.</a:t>
            </a:r>
            <a:endParaRPr/>
          </a:p>
          <a:p>
            <a:pPr marL="234000" lvl="0" indent="-3599" algn="l" rtl="0">
              <a:lnSpc>
                <a:spcPct val="100000"/>
              </a:lnSpc>
              <a:spcBef>
                <a:spcPts val="0"/>
              </a:spcBef>
              <a:spcAft>
                <a:spcPts val="0"/>
              </a:spcAft>
              <a:buClr>
                <a:schemeClr val="dk1"/>
              </a:buClr>
              <a:buSzPts val="1400"/>
              <a:buFont typeface="Arial"/>
              <a:buNone/>
            </a:pPr>
            <a:endParaRPr/>
          </a:p>
          <a:p>
            <a:pPr marL="234000" lvl="0" indent="-3599" algn="l" rtl="0">
              <a:lnSpc>
                <a:spcPct val="100000"/>
              </a:lnSpc>
              <a:spcBef>
                <a:spcPts val="0"/>
              </a:spcBef>
              <a:spcAft>
                <a:spcPts val="0"/>
              </a:spcAft>
              <a:buClr>
                <a:schemeClr val="dk1"/>
              </a:buClr>
              <a:buSzPts val="1400"/>
              <a:buFont typeface="Arial"/>
              <a:buNone/>
            </a:pPr>
            <a:r>
              <a:rPr lang="en-IE"/>
              <a:t>Now let’s move on to the next slide where we will look at some scenarios and put this learning into practice!</a:t>
            </a:r>
            <a:endParaRPr/>
          </a:p>
        </p:txBody>
      </p:sp>
      <p:sp>
        <p:nvSpPr>
          <p:cNvPr id="151" name="Google Shape;151;g12a956f57d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IE" sz="1200" b="1" u="sng"/>
              <a:t>Slide 9 - The Importance of Noticing Bullying Behaviour</a:t>
            </a:r>
            <a:endParaRPr/>
          </a:p>
          <a:p>
            <a:pPr marL="0" lvl="0" indent="0" algn="l" rtl="0">
              <a:lnSpc>
                <a:spcPct val="115000"/>
              </a:lnSpc>
              <a:spcBef>
                <a:spcPts val="0"/>
              </a:spcBef>
              <a:spcAft>
                <a:spcPts val="0"/>
              </a:spcAft>
              <a:buClr>
                <a:schemeClr val="dk1"/>
              </a:buClr>
              <a:buSzPts val="1100"/>
              <a:buFont typeface="Arial"/>
              <a:buNone/>
            </a:pPr>
            <a:endParaRPr sz="1200" b="1"/>
          </a:p>
          <a:p>
            <a:pPr marL="0" lvl="0" indent="0" algn="l" rtl="0">
              <a:lnSpc>
                <a:spcPct val="115000"/>
              </a:lnSpc>
              <a:spcBef>
                <a:spcPts val="0"/>
              </a:spcBef>
              <a:spcAft>
                <a:spcPts val="0"/>
              </a:spcAft>
              <a:buClr>
                <a:schemeClr val="dk1"/>
              </a:buClr>
              <a:buSzPts val="1100"/>
              <a:buFont typeface="Arial"/>
              <a:buNone/>
            </a:pPr>
            <a:r>
              <a:rPr lang="en-IE" sz="1200" b="1" u="sng"/>
              <a:t>Fortnite Scenario Part 1</a:t>
            </a:r>
            <a:endParaRPr/>
          </a:p>
          <a:p>
            <a:pPr marL="0" lvl="0" indent="0" algn="l" rtl="0">
              <a:lnSpc>
                <a:spcPct val="115000"/>
              </a:lnSpc>
              <a:spcBef>
                <a:spcPts val="0"/>
              </a:spcBef>
              <a:spcAft>
                <a:spcPts val="0"/>
              </a:spcAft>
              <a:buClr>
                <a:schemeClr val="dk1"/>
              </a:buClr>
              <a:buSzPts val="1100"/>
              <a:buFont typeface="Arial"/>
              <a:buNone/>
            </a:pPr>
            <a:endParaRPr sz="1200" b="1"/>
          </a:p>
          <a:p>
            <a:pPr marL="0" lvl="0" indent="0" algn="l" rtl="0">
              <a:lnSpc>
                <a:spcPct val="115000"/>
              </a:lnSpc>
              <a:spcBef>
                <a:spcPts val="0"/>
              </a:spcBef>
              <a:spcAft>
                <a:spcPts val="0"/>
              </a:spcAft>
              <a:buClr>
                <a:schemeClr val="dk1"/>
              </a:buClr>
              <a:buSzPts val="1100"/>
              <a:buFont typeface="Arial"/>
              <a:buNone/>
            </a:pPr>
            <a:r>
              <a:rPr lang="en-IE" sz="1200"/>
              <a:t>The following three slides allow the students to apply the learnings of the four key steps to a fictitious scenario which is based on “Fortnite” the online video game.</a:t>
            </a:r>
            <a:endParaRPr/>
          </a:p>
          <a:p>
            <a:pPr marL="0" lvl="0" indent="0" algn="l" rtl="0">
              <a:lnSpc>
                <a:spcPct val="115000"/>
              </a:lnSpc>
              <a:spcBef>
                <a:spcPts val="0"/>
              </a:spcBef>
              <a:spcAft>
                <a:spcPts val="0"/>
              </a:spcAft>
              <a:buClr>
                <a:schemeClr val="dk1"/>
              </a:buClr>
              <a:buSzPts val="1100"/>
              <a:buFont typeface="Arial"/>
              <a:buNone/>
            </a:pPr>
            <a:r>
              <a:rPr lang="en-IE" sz="1200"/>
              <a:t>It is important that students understand the signs of bullying behaviour and be able to determine &amp; recognise if an incident is considered bullying/cyberbullying regardless of whether they are a target or a witness to a bullying incident.</a:t>
            </a:r>
            <a:endParaRPr/>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r>
              <a:rPr lang="en-IE" sz="1200"/>
              <a:t>Now move onto the next slide and leave </a:t>
            </a:r>
            <a:r>
              <a:rPr lang="en-IE" sz="1200" b="1"/>
              <a:t>Part 1</a:t>
            </a:r>
            <a:r>
              <a:rPr lang="en-IE" sz="1200"/>
              <a:t> of the </a:t>
            </a:r>
            <a:r>
              <a:rPr lang="en-IE" sz="1200" b="1"/>
              <a:t>“Fortnite Scenario” </a:t>
            </a:r>
            <a:r>
              <a:rPr lang="en-IE" sz="1200"/>
              <a:t>on screen for the students to read and then discuss the follow-on questions in the slide notes. </a:t>
            </a:r>
            <a:endParaRPr/>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 </a:t>
            </a:r>
            <a:endParaRPr/>
          </a:p>
          <a:p>
            <a:pPr marL="0" lvl="0" indent="0" algn="l" rtl="0">
              <a:lnSpc>
                <a:spcPct val="115000"/>
              </a:lnSpc>
              <a:spcBef>
                <a:spcPts val="1200"/>
              </a:spcBef>
              <a:spcAft>
                <a:spcPts val="0"/>
              </a:spcAft>
              <a:buClr>
                <a:schemeClr val="dk1"/>
              </a:buClr>
              <a:buSzPts val="1100"/>
              <a:buFont typeface="Arial"/>
              <a:buNone/>
            </a:pPr>
            <a:r>
              <a:rPr lang="en-IE" sz="1200">
                <a:latin typeface="Arial"/>
                <a:ea typeface="Arial"/>
                <a:cs typeface="Arial"/>
                <a:sym typeface="Arial"/>
              </a:rPr>
              <a:t> </a:t>
            </a:r>
            <a:r>
              <a:rPr lang="en-IE" sz="1200" b="1">
                <a:latin typeface="Arial"/>
                <a:ea typeface="Arial"/>
                <a:cs typeface="Arial"/>
                <a:sym typeface="Arial"/>
              </a:rPr>
              <a:t> </a:t>
            </a:r>
            <a:r>
              <a:rPr lang="en-IE" sz="1200">
                <a:latin typeface="Arial"/>
                <a:ea typeface="Arial"/>
                <a:cs typeface="Arial"/>
                <a:sym typeface="Arial"/>
              </a:rPr>
              <a:t> </a:t>
            </a:r>
            <a:endParaRPr/>
          </a:p>
          <a:p>
            <a:pPr marL="234000" lvl="0" indent="-3599" algn="l" rtl="0">
              <a:lnSpc>
                <a:spcPct val="100000"/>
              </a:lnSpc>
              <a:spcBef>
                <a:spcPts val="1200"/>
              </a:spcBef>
              <a:spcAft>
                <a:spcPts val="0"/>
              </a:spcAft>
              <a:buClr>
                <a:schemeClr val="dk1"/>
              </a:buClr>
              <a:buSzPts val="1400"/>
              <a:buFont typeface="Arial"/>
              <a:buNone/>
            </a:pPr>
            <a:endParaRPr/>
          </a:p>
        </p:txBody>
      </p:sp>
      <p:sp>
        <p:nvSpPr>
          <p:cNvPr id="162" name="Google Shape;1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17" name="Google Shape;17;p25"/>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body" idx="1"/>
          </p:nvPr>
        </p:nvSpPr>
        <p:spPr>
          <a:xfrm>
            <a:off x="838200" y="1825625"/>
            <a:ext cx="5181600" cy="42068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3"/>
          <p:cNvSpPr txBox="1">
            <a:spLocks noGrp="1"/>
          </p:cNvSpPr>
          <p:nvPr>
            <p:ph type="body" idx="2"/>
          </p:nvPr>
        </p:nvSpPr>
        <p:spPr>
          <a:xfrm>
            <a:off x="6172200" y="1825625"/>
            <a:ext cx="5181600" cy="42068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23" name="Google Shape;23;p33"/>
          <p:cNvSpPr/>
          <p:nvPr/>
        </p:nvSpPr>
        <p:spPr>
          <a:xfrm rot="10800000" flipH="1">
            <a:off x="838199" y="1614032"/>
            <a:ext cx="10515600"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3"/>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body" idx="1"/>
          </p:nvPr>
        </p:nvSpPr>
        <p:spPr>
          <a:xfrm>
            <a:off x="838200" y="1825625"/>
            <a:ext cx="10515600" cy="42322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29" name="Google Shape;29;p27"/>
          <p:cNvSpPr/>
          <p:nvPr/>
        </p:nvSpPr>
        <p:spPr>
          <a:xfrm rot="10800000" flipH="1">
            <a:off x="838199" y="1614032"/>
            <a:ext cx="10515600"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7"/>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type="title">
  <p:cSld name="TITLE">
    <p:spTree>
      <p:nvGrpSpPr>
        <p:cNvPr id="1" name="Shape 31"/>
        <p:cNvGrpSpPr/>
        <p:nvPr/>
      </p:nvGrpSpPr>
      <p:grpSpPr>
        <a:xfrm>
          <a:off x="0" y="0"/>
          <a:ext cx="0" cy="0"/>
          <a:chOff x="0" y="0"/>
          <a:chExt cx="0" cy="0"/>
        </a:xfrm>
      </p:grpSpPr>
      <p:pic>
        <p:nvPicPr>
          <p:cNvPr id="32" name="Google Shape;32;p13"/>
          <p:cNvPicPr preferRelativeResize="0"/>
          <p:nvPr/>
        </p:nvPicPr>
        <p:blipFill rotWithShape="1">
          <a:blip r:embed="rId2">
            <a:alphaModFix/>
          </a:blip>
          <a:srcRect/>
          <a:stretch/>
        </p:blipFill>
        <p:spPr>
          <a:xfrm rot="5400000">
            <a:off x="2569725" y="-2801041"/>
            <a:ext cx="7062539" cy="12411859"/>
          </a:xfrm>
          <a:prstGeom prst="rect">
            <a:avLst/>
          </a:prstGeom>
          <a:noFill/>
          <a:ln>
            <a:noFill/>
          </a:ln>
        </p:spPr>
      </p:pic>
      <p:sp>
        <p:nvSpPr>
          <p:cNvPr id="33" name="Google Shape;33;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4400"/>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800"/>
              <a:buNone/>
              <a:defRPr sz="2400">
                <a:solidFill>
                  <a:schemeClr val="lt1"/>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200"/>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36" name="Google Shape;36;p13"/>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9"/>
        <p:cNvGrpSpPr/>
        <p:nvPr/>
      </p:nvGrpSpPr>
      <p:grpSpPr>
        <a:xfrm>
          <a:off x="0" y="0"/>
          <a:ext cx="0" cy="0"/>
          <a:chOff x="0" y="0"/>
          <a:chExt cx="0" cy="0"/>
        </a:xfrm>
      </p:grpSpPr>
      <p:sp>
        <p:nvSpPr>
          <p:cNvPr id="40" name="Google Shape;4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41" name="Google Shape;41;p28"/>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 name="Google Shape;42;p28"/>
          <p:cNvPicPr preferRelativeResize="0"/>
          <p:nvPr/>
        </p:nvPicPr>
        <p:blipFill rotWithShape="1">
          <a:blip r:embed="rId2">
            <a:alphaModFix/>
          </a:blip>
          <a:srcRect/>
          <a:stretch/>
        </p:blipFill>
        <p:spPr>
          <a:xfrm rot="10800000">
            <a:off x="-63500" y="-58930"/>
            <a:ext cx="5207000" cy="6975859"/>
          </a:xfrm>
          <a:prstGeom prst="rect">
            <a:avLst/>
          </a:prstGeom>
          <a:noFill/>
          <a:ln>
            <a:noFill/>
          </a:ln>
        </p:spPr>
      </p:pic>
      <p:cxnSp>
        <p:nvCxnSpPr>
          <p:cNvPr id="43" name="Google Shape;43;p28"/>
          <p:cNvCxnSpPr/>
          <p:nvPr/>
        </p:nvCxnSpPr>
        <p:spPr>
          <a:xfrm rot="10800000">
            <a:off x="838200" y="6197600"/>
            <a:ext cx="4305300" cy="0"/>
          </a:xfrm>
          <a:prstGeom prst="straightConnector1">
            <a:avLst/>
          </a:prstGeom>
          <a:noFill/>
          <a:ln w="9525" cap="flat" cmpd="sng">
            <a:solidFill>
              <a:schemeClr val="lt1"/>
            </a:solidFill>
            <a:prstDash val="solid"/>
            <a:miter lim="800000"/>
            <a:headEnd type="none" w="sm" len="sm"/>
            <a:tailEnd type="none" w="sm" len="sm"/>
          </a:ln>
        </p:spPr>
      </p:cxnSp>
      <p:sp>
        <p:nvSpPr>
          <p:cNvPr id="44" name="Google Shape;44;p28"/>
          <p:cNvSpPr txBox="1"/>
          <p:nvPr/>
        </p:nvSpPr>
        <p:spPr>
          <a:xfrm>
            <a:off x="838200" y="6374703"/>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IE" sz="900" b="1" i="0" u="none" strike="noStrike" cap="none">
                <a:solidFill>
                  <a:schemeClr val="lt1"/>
                </a:solidFill>
                <a:latin typeface="Calibri"/>
                <a:ea typeface="Calibri"/>
                <a:cs typeface="Calibri"/>
                <a:sym typeface="Calibri"/>
              </a:rPr>
              <a:t>FUSE</a:t>
            </a:r>
            <a:r>
              <a:rPr lang="en-IE" sz="900" b="0" i="0" u="none" strike="noStrike" cap="none">
                <a:solidFill>
                  <a:schemeClr val="lt1"/>
                </a:solidFill>
                <a:latin typeface="Calibri"/>
                <a:ea typeface="Calibri"/>
                <a:cs typeface="Calibri"/>
                <a:sym typeface="Calibri"/>
              </a:rPr>
              <a:t>  |  ANTI- BULLYING &amp; ONLINE SAFETY PROGRAMME</a:t>
            </a:r>
            <a:endParaRPr sz="1400" b="0" i="0" u="none" strike="noStrike" cap="none">
              <a:solidFill>
                <a:srgbClr val="000000"/>
              </a:solidFill>
              <a:latin typeface="Arial"/>
              <a:ea typeface="Arial"/>
              <a:cs typeface="Arial"/>
              <a:sym typeface="Arial"/>
            </a:endParaRPr>
          </a:p>
        </p:txBody>
      </p:sp>
      <p:sp>
        <p:nvSpPr>
          <p:cNvPr id="45" name="Google Shape;45;p28"/>
          <p:cNvSpPr txBox="1">
            <a:spLocks noGrp="1"/>
          </p:cNvSpPr>
          <p:nvPr>
            <p:ph type="body" idx="1"/>
          </p:nvPr>
        </p:nvSpPr>
        <p:spPr>
          <a:xfrm>
            <a:off x="838200" y="785814"/>
            <a:ext cx="3843338" cy="520820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a:spLocks noGrp="1"/>
          </p:cNvSpPr>
          <p:nvPr>
            <p:ph type="pic" idx="2"/>
          </p:nvPr>
        </p:nvSpPr>
        <p:spPr>
          <a:xfrm>
            <a:off x="5645150" y="785813"/>
            <a:ext cx="5708650" cy="484981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50" name="Google Shape;50;p32"/>
          <p:cNvSpPr/>
          <p:nvPr/>
        </p:nvSpPr>
        <p:spPr>
          <a:xfrm rot="10800000" flipH="1">
            <a:off x="838199" y="1614032"/>
            <a:ext cx="10515600"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2"/>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vice mockups">
  <p:cSld name="Device mockups">
    <p:spTree>
      <p:nvGrpSpPr>
        <p:cNvPr id="1" name="Shape 31"/>
        <p:cNvGrpSpPr/>
        <p:nvPr/>
      </p:nvGrpSpPr>
      <p:grpSpPr>
        <a:xfrm>
          <a:off x="0" y="0"/>
          <a:ext cx="0" cy="0"/>
          <a:chOff x="0" y="0"/>
          <a:chExt cx="0" cy="0"/>
        </a:xfrm>
      </p:grpSpPr>
      <p:sp>
        <p:nvSpPr>
          <p:cNvPr id="32" name="Google Shape;32;p16"/>
          <p:cNvSpPr/>
          <p:nvPr/>
        </p:nvSpPr>
        <p:spPr>
          <a:xfrm>
            <a:off x="11564828" y="6374395"/>
            <a:ext cx="370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IE" sz="1100" b="1" i="0" u="none" strike="noStrike" cap="none">
                <a:solidFill>
                  <a:schemeClr val="dk1"/>
                </a:solidFill>
                <a:latin typeface="Arial Black"/>
                <a:ea typeface="Arial Black"/>
                <a:cs typeface="Arial Black"/>
                <a:sym typeface="Arial Black"/>
              </a:rPr>
              <a:t>‹#›</a:t>
            </a:fld>
            <a:endParaRPr sz="1100" b="1" i="0" u="none" strike="noStrike" cap="none">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248015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14" name="Google Shape;14;p24"/>
          <p:cNvSpPr/>
          <p:nvPr/>
        </p:nvSpPr>
        <p:spPr>
          <a:xfrm rot="10800000" flipH="1">
            <a:off x="838199" y="6202361"/>
            <a:ext cx="10515600" cy="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 descr="Icon&#10;&#10;Description automatically generated"/>
          <p:cNvPicPr preferRelativeResize="0"/>
          <p:nvPr/>
        </p:nvPicPr>
        <p:blipFill rotWithShape="1">
          <a:blip r:embed="rId3">
            <a:alphaModFix/>
          </a:blip>
          <a:srcRect/>
          <a:stretch/>
        </p:blipFill>
        <p:spPr>
          <a:xfrm>
            <a:off x="0" y="0"/>
            <a:ext cx="12192000" cy="6904814"/>
          </a:xfrm>
          <a:prstGeom prst="rect">
            <a:avLst/>
          </a:prstGeom>
          <a:noFill/>
          <a:ln>
            <a:noFill/>
          </a:ln>
        </p:spPr>
      </p:pic>
      <p:pic>
        <p:nvPicPr>
          <p:cNvPr id="57" name="Google Shape;57;p1" descr="A picture containing logo&#10;&#10;Description automatically generated"/>
          <p:cNvPicPr preferRelativeResize="0"/>
          <p:nvPr/>
        </p:nvPicPr>
        <p:blipFill rotWithShape="1">
          <a:blip r:embed="rId4">
            <a:alphaModFix/>
          </a:blip>
          <a:srcRect/>
          <a:stretch/>
        </p:blipFill>
        <p:spPr>
          <a:xfrm>
            <a:off x="0" y="-273050"/>
            <a:ext cx="5867400" cy="3821144"/>
          </a:xfrm>
          <a:prstGeom prst="rect">
            <a:avLst/>
          </a:prstGeom>
          <a:noFill/>
          <a:ln>
            <a:noFill/>
          </a:ln>
        </p:spPr>
      </p:pic>
      <p:sp>
        <p:nvSpPr>
          <p:cNvPr id="58" name="Google Shape;58;p1"/>
          <p:cNvSpPr/>
          <p:nvPr/>
        </p:nvSpPr>
        <p:spPr>
          <a:xfrm>
            <a:off x="580697" y="2773567"/>
            <a:ext cx="479140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a:solidFill>
                  <a:schemeClr val="lt2"/>
                </a:solidFill>
                <a:latin typeface="Arial"/>
                <a:ea typeface="Arial"/>
                <a:cs typeface="Arial"/>
                <a:sym typeface="Arial"/>
              </a:rPr>
              <a:t>Anti-Bullying and Online Safety</a:t>
            </a:r>
            <a:endParaRPr sz="10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IE" sz="1400" b="0" i="0" u="none" strike="noStrike" cap="none">
                <a:solidFill>
                  <a:schemeClr val="lt2"/>
                </a:solidFill>
                <a:latin typeface="Arial"/>
                <a:ea typeface="Arial"/>
                <a:cs typeface="Arial"/>
                <a:sym typeface="Arial"/>
              </a:rPr>
              <a:t>Primary School Programme</a:t>
            </a:r>
            <a:endParaRPr sz="1000" b="0" i="0" u="none" strike="noStrike" cap="none">
              <a:solidFill>
                <a:schemeClr val="lt2"/>
              </a:solidFill>
              <a:latin typeface="Arial"/>
              <a:ea typeface="Arial"/>
              <a:cs typeface="Arial"/>
              <a:sym typeface="Arial"/>
            </a:endParaRPr>
          </a:p>
        </p:txBody>
      </p:sp>
      <p:sp>
        <p:nvSpPr>
          <p:cNvPr id="59" name="Google Shape;59;p1"/>
          <p:cNvSpPr/>
          <p:nvPr/>
        </p:nvSpPr>
        <p:spPr>
          <a:xfrm>
            <a:off x="0" y="3995526"/>
            <a:ext cx="4255477" cy="1417301"/>
          </a:xfrm>
          <a:prstGeom prst="rect">
            <a:avLst/>
          </a:prstGeom>
          <a:gradFill>
            <a:gsLst>
              <a:gs pos="0">
                <a:schemeClr val="accent1"/>
              </a:gs>
              <a:gs pos="33000">
                <a:schemeClr val="accent2"/>
              </a:gs>
              <a:gs pos="67000">
                <a:schemeClr val="accent3"/>
              </a:gs>
              <a:gs pos="100000">
                <a:schemeClr val="accent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 name="Google Shape;60;p1"/>
          <p:cNvSpPr/>
          <p:nvPr/>
        </p:nvSpPr>
        <p:spPr>
          <a:xfrm>
            <a:off x="580697" y="4100481"/>
            <a:ext cx="276229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2400" b="1" i="0" u="none" strike="noStrike" cap="none">
                <a:solidFill>
                  <a:schemeClr val="lt1"/>
                </a:solidFill>
                <a:latin typeface="Calibri"/>
                <a:ea typeface="Calibri"/>
                <a:cs typeface="Calibri"/>
                <a:sym typeface="Calibri"/>
              </a:rPr>
              <a:t>WORKSHOP 3:</a:t>
            </a:r>
            <a:endParaRPr/>
          </a:p>
          <a:p>
            <a:pPr marL="0" marR="0" lvl="0" indent="0" algn="l" rtl="0">
              <a:lnSpc>
                <a:spcPct val="100000"/>
              </a:lnSpc>
              <a:spcBef>
                <a:spcPts val="0"/>
              </a:spcBef>
              <a:spcAft>
                <a:spcPts val="0"/>
              </a:spcAft>
              <a:buNone/>
            </a:pPr>
            <a:r>
              <a:rPr lang="en-IE" sz="2400" b="0" i="0" u="none" strike="noStrike" cap="none">
                <a:solidFill>
                  <a:schemeClr val="lt1"/>
                </a:solidFill>
                <a:latin typeface="Calibri"/>
                <a:ea typeface="Calibri"/>
                <a:cs typeface="Calibri"/>
                <a:sym typeface="Calibri"/>
              </a:rPr>
              <a:t>Cyberbullying Part 3</a:t>
            </a:r>
            <a:endParaRPr/>
          </a:p>
          <a:p>
            <a:pPr marL="0" marR="0" lvl="0" indent="0" algn="l" rtl="0">
              <a:lnSpc>
                <a:spcPct val="100000"/>
              </a:lnSpc>
              <a:spcBef>
                <a:spcPts val="0"/>
              </a:spcBef>
              <a:spcAft>
                <a:spcPts val="0"/>
              </a:spcAft>
              <a:buNone/>
            </a:pPr>
            <a:r>
              <a:rPr lang="en-IE" sz="2400" b="0" i="0" u="none" strike="noStrike" cap="none">
                <a:solidFill>
                  <a:schemeClr val="lt1"/>
                </a:solidFill>
                <a:latin typeface="Calibri"/>
                <a:ea typeface="Calibri"/>
                <a:cs typeface="Calibri"/>
                <a:sym typeface="Calibri"/>
              </a:rPr>
              <a:t>Bystanders</a:t>
            </a:r>
            <a:endParaRPr/>
          </a:p>
        </p:txBody>
      </p:sp>
      <p:pic>
        <p:nvPicPr>
          <p:cNvPr id="61" name="Google Shape;61;p1" descr="A picture containing logo&#10;&#10;Description automatically generated"/>
          <p:cNvPicPr preferRelativeResize="0"/>
          <p:nvPr/>
        </p:nvPicPr>
        <p:blipFill rotWithShape="1">
          <a:blip r:embed="rId5">
            <a:alphaModFix/>
          </a:blip>
          <a:srcRect/>
          <a:stretch/>
        </p:blipFill>
        <p:spPr>
          <a:xfrm>
            <a:off x="0" y="-273050"/>
            <a:ext cx="5867400" cy="3821144"/>
          </a:xfrm>
          <a:prstGeom prst="rect">
            <a:avLst/>
          </a:prstGeom>
          <a:noFill/>
          <a:ln>
            <a:noFill/>
          </a:ln>
        </p:spPr>
      </p:pic>
      <p:sp>
        <p:nvSpPr>
          <p:cNvPr id="62" name="Google Shape;62;p1"/>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
        <p:nvSpPr>
          <p:cNvPr id="63" name="Google Shape;63;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E"/>
              <a:t>1</a:t>
            </a:fld>
            <a:endParaRPr/>
          </a:p>
        </p:txBody>
      </p:sp>
      <p:pic>
        <p:nvPicPr>
          <p:cNvPr id="64" name="Google Shape;64;p1"/>
          <p:cNvPicPr preferRelativeResize="0"/>
          <p:nvPr/>
        </p:nvPicPr>
        <p:blipFill>
          <a:blip r:embed="rId6">
            <a:alphaModFix/>
          </a:blip>
          <a:stretch>
            <a:fillRect/>
          </a:stretch>
        </p:blipFill>
        <p:spPr>
          <a:xfrm>
            <a:off x="9901473" y="5541448"/>
            <a:ext cx="2290535" cy="1017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en-IE" b="1">
                <a:solidFill>
                  <a:schemeClr val="accent5"/>
                </a:solidFill>
              </a:rPr>
              <a:t>Fortnite Scenario Part 1</a:t>
            </a:r>
            <a:r>
              <a:rPr lang="en-IE">
                <a:solidFill>
                  <a:schemeClr val="accent5"/>
                </a:solidFill>
              </a:rPr>
              <a:t/>
            </a:r>
            <a:br>
              <a:rPr lang="en-IE">
                <a:solidFill>
                  <a:schemeClr val="accent5"/>
                </a:solidFill>
              </a:rPr>
            </a:br>
            <a:r>
              <a:rPr lang="en-IE" sz="3200">
                <a:solidFill>
                  <a:schemeClr val="accent5"/>
                </a:solidFill>
                <a:latin typeface="Calibri"/>
                <a:ea typeface="Calibri"/>
                <a:cs typeface="Calibri"/>
                <a:sym typeface="Calibri"/>
              </a:rPr>
              <a:t>The Importance of Noticing Bullying behaviour</a:t>
            </a:r>
            <a:endParaRPr sz="3200">
              <a:solidFill>
                <a:schemeClr val="accent5"/>
              </a:solidFill>
              <a:latin typeface="Calibri"/>
              <a:ea typeface="Calibri"/>
              <a:cs typeface="Calibri"/>
              <a:sym typeface="Calibri"/>
            </a:endParaRPr>
          </a:p>
        </p:txBody>
      </p:sp>
      <p:sp>
        <p:nvSpPr>
          <p:cNvPr id="174" name="Google Shape;174;p6"/>
          <p:cNvSpPr txBox="1">
            <a:spLocks noGrp="1"/>
          </p:cNvSpPr>
          <p:nvPr>
            <p:ph type="body" idx="1"/>
          </p:nvPr>
        </p:nvSpPr>
        <p:spPr>
          <a:xfrm>
            <a:off x="905916" y="1976502"/>
            <a:ext cx="10326376" cy="383788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800"/>
              <a:buNone/>
            </a:pPr>
            <a:r>
              <a:rPr lang="en-IE" sz="1800">
                <a:solidFill>
                  <a:schemeClr val="accent1"/>
                </a:solidFill>
              </a:rPr>
              <a:t>Last night Andrew, Carol, Mary and John were playing Fortnite in playground mode  - they are all friends and on the same squad.</a:t>
            </a:r>
            <a:endParaRPr/>
          </a:p>
          <a:p>
            <a:pPr marL="0" lvl="0" indent="0" algn="l" rtl="0">
              <a:lnSpc>
                <a:spcPct val="115000"/>
              </a:lnSpc>
              <a:spcBef>
                <a:spcPts val="1200"/>
              </a:spcBef>
              <a:spcAft>
                <a:spcPts val="0"/>
              </a:spcAft>
              <a:buSzPts val="1800"/>
              <a:buNone/>
            </a:pPr>
            <a:r>
              <a:rPr lang="en-IE" sz="1800">
                <a:solidFill>
                  <a:schemeClr val="accent1"/>
                </a:solidFill>
              </a:rPr>
              <a:t>They were having a really good game and enjoying themselves when John decided to pick on Carol and essentially eliminate her  / kick her out of the game.</a:t>
            </a:r>
            <a:endParaRPr/>
          </a:p>
          <a:p>
            <a:pPr marL="0" lvl="0" indent="0" algn="l" rtl="0">
              <a:lnSpc>
                <a:spcPct val="115000"/>
              </a:lnSpc>
              <a:spcBef>
                <a:spcPts val="1200"/>
              </a:spcBef>
              <a:spcAft>
                <a:spcPts val="0"/>
              </a:spcAft>
              <a:buSzPts val="1800"/>
              <a:buNone/>
            </a:pPr>
            <a:r>
              <a:rPr lang="en-IE" sz="1800">
                <a:solidFill>
                  <a:schemeClr val="accent1"/>
                </a:solidFill>
              </a:rPr>
              <a:t>Andrew asks himself whether he should say something but then thinks…  “ Sure, what’s the harm, it’s a feature of the game!”...so they all gang up on Carol and Carol is prevented from playing the game.</a:t>
            </a:r>
            <a:endParaRPr/>
          </a:p>
          <a:p>
            <a:pPr marL="0" lvl="0" indent="0" algn="l" rtl="0">
              <a:lnSpc>
                <a:spcPct val="115000"/>
              </a:lnSpc>
              <a:spcBef>
                <a:spcPts val="1200"/>
              </a:spcBef>
              <a:spcAft>
                <a:spcPts val="1200"/>
              </a:spcAft>
              <a:buSzPts val="1800"/>
              <a:buNone/>
            </a:pPr>
            <a:r>
              <a:rPr lang="en-IE" sz="1800">
                <a:solidFill>
                  <a:schemeClr val="accent1"/>
                </a:solidFill>
              </a:rPr>
              <a:t>Two days’ later, the same squad are playing again, and Carol is repeatedly “kicked out” out of the game by the squad over and over again.</a:t>
            </a:r>
            <a:endParaRPr/>
          </a:p>
        </p:txBody>
      </p:sp>
      <p:sp>
        <p:nvSpPr>
          <p:cNvPr id="175" name="Google Shape;175;p6"/>
          <p:cNvSpPr/>
          <p:nvPr/>
        </p:nvSpPr>
        <p:spPr>
          <a:xfrm rot="10800000" flipH="1">
            <a:off x="838199" y="1614032"/>
            <a:ext cx="10515600" cy="3600"/>
          </a:xfrm>
          <a:prstGeom prst="rect">
            <a:avLst/>
          </a:prstGeom>
          <a:solidFill>
            <a:srgbClr val="FFFFFF"/>
          </a:solidFill>
          <a:ln>
            <a:noFill/>
          </a:ln>
        </p:spPr>
      </p:sp>
      <p:sp>
        <p:nvSpPr>
          <p:cNvPr id="176" name="Google Shape;176;p6"/>
          <p:cNvSpPr/>
          <p:nvPr/>
        </p:nvSpPr>
        <p:spPr>
          <a:xfrm rot="10800000" flipH="1">
            <a:off x="838199" y="6041252"/>
            <a:ext cx="10515600" cy="3600"/>
          </a:xfrm>
          <a:prstGeom prst="rect">
            <a:avLst/>
          </a:prstGeom>
          <a:solidFill>
            <a:srgbClr val="FFFFFF"/>
          </a:solidFill>
          <a:ln>
            <a:noFill/>
          </a:ln>
        </p:spPr>
      </p:sp>
      <p:sp>
        <p:nvSpPr>
          <p:cNvPr id="177" name="Google Shape;177;p6"/>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
        <p:nvSpPr>
          <p:cNvPr id="178" name="Google Shape;178;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E"/>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2b158d6ffa_0_20"/>
          <p:cNvSpPr/>
          <p:nvPr/>
        </p:nvSpPr>
        <p:spPr>
          <a:xfrm>
            <a:off x="0" y="626"/>
            <a:ext cx="12192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g12b158d6ffa_0_20"/>
          <p:cNvSpPr txBox="1">
            <a:spLocks noGrp="1"/>
          </p:cNvSpPr>
          <p:nvPr>
            <p:ph type="body" idx="1"/>
          </p:nvPr>
        </p:nvSpPr>
        <p:spPr>
          <a:xfrm>
            <a:off x="838200" y="1832821"/>
            <a:ext cx="10558200" cy="4731600"/>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0"/>
              </a:spcBef>
              <a:spcAft>
                <a:spcPts val="0"/>
              </a:spcAft>
              <a:buSzPts val="1800"/>
              <a:buNone/>
            </a:pPr>
            <a:endParaRPr sz="5400" b="1">
              <a:solidFill>
                <a:schemeClr val="lt1"/>
              </a:solidFill>
            </a:endParaRPr>
          </a:p>
          <a:p>
            <a:pPr marL="114300" lvl="0" indent="0" algn="ctr" rtl="0">
              <a:lnSpc>
                <a:spcPct val="90000"/>
              </a:lnSpc>
              <a:spcBef>
                <a:spcPts val="0"/>
              </a:spcBef>
              <a:spcAft>
                <a:spcPts val="0"/>
              </a:spcAft>
              <a:buSzPts val="1800"/>
              <a:buNone/>
            </a:pPr>
            <a:endParaRPr sz="5400" b="1">
              <a:solidFill>
                <a:schemeClr val="lt1"/>
              </a:solidFill>
            </a:endParaRPr>
          </a:p>
          <a:p>
            <a:pPr marL="114300" lvl="0" indent="0" algn="ctr" rtl="0">
              <a:lnSpc>
                <a:spcPct val="90000"/>
              </a:lnSpc>
              <a:spcBef>
                <a:spcPts val="0"/>
              </a:spcBef>
              <a:spcAft>
                <a:spcPts val="0"/>
              </a:spcAft>
              <a:buSzPts val="1800"/>
              <a:buNone/>
            </a:pPr>
            <a:endParaRPr sz="5400" b="1">
              <a:solidFill>
                <a:schemeClr val="lt1"/>
              </a:solidFill>
            </a:endParaRPr>
          </a:p>
          <a:p>
            <a:pPr marL="114300" lvl="0" indent="0" algn="ctr" rtl="0">
              <a:lnSpc>
                <a:spcPct val="90000"/>
              </a:lnSpc>
              <a:spcBef>
                <a:spcPts val="0"/>
              </a:spcBef>
              <a:spcAft>
                <a:spcPts val="0"/>
              </a:spcAft>
              <a:buSzPts val="1800"/>
              <a:buNone/>
            </a:pPr>
            <a:r>
              <a:rPr lang="en-IE" sz="5400" b="1">
                <a:solidFill>
                  <a:schemeClr val="lt1"/>
                </a:solidFill>
              </a:rPr>
              <a:t>Bullying should never be ignored</a:t>
            </a:r>
            <a:endParaRPr sz="5400" b="1">
              <a:solidFill>
                <a:schemeClr val="lt1"/>
              </a:solidFill>
            </a:endParaRPr>
          </a:p>
          <a:p>
            <a:pPr marL="114300" lvl="0" indent="0" algn="ctr" rtl="0">
              <a:lnSpc>
                <a:spcPct val="90000"/>
              </a:lnSpc>
              <a:spcBef>
                <a:spcPts val="0"/>
              </a:spcBef>
              <a:spcAft>
                <a:spcPts val="0"/>
              </a:spcAft>
              <a:buSzPts val="1800"/>
              <a:buNone/>
            </a:pPr>
            <a:endParaRPr sz="5400" b="1">
              <a:solidFill>
                <a:schemeClr val="lt1"/>
              </a:solidFill>
            </a:endParaRPr>
          </a:p>
        </p:txBody>
      </p:sp>
      <p:sp>
        <p:nvSpPr>
          <p:cNvPr id="186" name="Google Shape;186;g12b158d6ffa_0_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solidFill>
                  <a:schemeClr val="lt1"/>
                </a:solidFill>
              </a:rPr>
              <a:t>11</a:t>
            </a:fld>
            <a:endParaRPr>
              <a:solidFill>
                <a:schemeClr val="lt1"/>
              </a:solidFill>
            </a:endParaRPr>
          </a:p>
        </p:txBody>
      </p:sp>
      <p:sp>
        <p:nvSpPr>
          <p:cNvPr id="187" name="Google Shape;187;g12b158d6ffa_0_20"/>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lt1"/>
                </a:solidFill>
              </a:rPr>
              <a:t>|  ANTI- BULLYING &amp; ONLINE SAFETY PROGRAMME</a:t>
            </a:r>
            <a:endParaRPr sz="900">
              <a:solidFill>
                <a:schemeClr val="lt1"/>
              </a:solidFill>
            </a:endParaRPr>
          </a:p>
        </p:txBody>
      </p:sp>
      <p:pic>
        <p:nvPicPr>
          <p:cNvPr id="188" name="Google Shape;188;g12b158d6ffa_0_20" descr="Badge Question Mark"/>
          <p:cNvPicPr preferRelativeResize="0"/>
          <p:nvPr/>
        </p:nvPicPr>
        <p:blipFill rotWithShape="1">
          <a:blip r:embed="rId3">
            <a:alphaModFix/>
          </a:blip>
          <a:srcRect/>
          <a:stretch/>
        </p:blipFill>
        <p:spPr>
          <a:xfrm>
            <a:off x="4334557" y="567238"/>
            <a:ext cx="3522881" cy="3522881"/>
          </a:xfrm>
          <a:prstGeom prst="rect">
            <a:avLst/>
          </a:prstGeom>
          <a:noFill/>
          <a:ln>
            <a:noFill/>
          </a:ln>
          <a:effectLst>
            <a:outerShdw blurRad="50800" dist="38100" dir="2700000" algn="tl" rotWithShape="0">
              <a:srgbClr val="000000">
                <a:alpha val="40000"/>
              </a:srgbClr>
            </a:outerShdw>
          </a:effectLst>
        </p:spPr>
      </p:pic>
      <p:grpSp>
        <p:nvGrpSpPr>
          <p:cNvPr id="189" name="Google Shape;189;g12b158d6ffa_0_20"/>
          <p:cNvGrpSpPr/>
          <p:nvPr/>
        </p:nvGrpSpPr>
        <p:grpSpPr>
          <a:xfrm>
            <a:off x="4698920" y="774001"/>
            <a:ext cx="2786854" cy="3424620"/>
            <a:chOff x="4953000" y="1332058"/>
            <a:chExt cx="1177200" cy="1446600"/>
          </a:xfrm>
        </p:grpSpPr>
        <p:sp>
          <p:nvSpPr>
            <p:cNvPr id="190" name="Google Shape;190;g12b158d6ffa_0_20"/>
            <p:cNvSpPr/>
            <p:nvPr/>
          </p:nvSpPr>
          <p:spPr>
            <a:xfrm>
              <a:off x="4953000" y="1400298"/>
              <a:ext cx="1177200" cy="1177200"/>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12b158d6ffa_0_20"/>
            <p:cNvSpPr/>
            <p:nvPr/>
          </p:nvSpPr>
          <p:spPr>
            <a:xfrm>
              <a:off x="5110193" y="1332058"/>
              <a:ext cx="837000" cy="14466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800"/>
                <a:buFont typeface="Arial"/>
                <a:buNone/>
              </a:pPr>
              <a:r>
                <a:rPr lang="en-IE" sz="18800" b="1" i="0" u="none" strike="noStrike" cap="none">
                  <a:solidFill>
                    <a:schemeClr val="lt1"/>
                  </a:solidFill>
                  <a:latin typeface="Calibri"/>
                  <a:ea typeface="Calibri"/>
                  <a:cs typeface="Calibri"/>
                  <a:sym typeface="Calibri"/>
                </a:rPr>
                <a:t>!</a:t>
              </a:r>
              <a:endParaRPr sz="18800" b="1" i="0" u="none" strike="noStrike" cap="none">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en-IE" b="1">
                <a:solidFill>
                  <a:schemeClr val="accent5"/>
                </a:solidFill>
              </a:rPr>
              <a:t>Fortnite Scenario Part 2</a:t>
            </a:r>
            <a:r>
              <a:rPr lang="en-IE">
                <a:solidFill>
                  <a:schemeClr val="accent5"/>
                </a:solidFill>
              </a:rPr>
              <a:t/>
            </a:r>
            <a:br>
              <a:rPr lang="en-IE">
                <a:solidFill>
                  <a:schemeClr val="accent5"/>
                </a:solidFill>
              </a:rPr>
            </a:br>
            <a:r>
              <a:rPr lang="en-IE" sz="3200">
                <a:solidFill>
                  <a:schemeClr val="accent5"/>
                </a:solidFill>
                <a:latin typeface="Calibri"/>
                <a:ea typeface="Calibri"/>
                <a:cs typeface="Calibri"/>
                <a:sym typeface="Calibri"/>
              </a:rPr>
              <a:t>Bullying Should never be ignored</a:t>
            </a:r>
            <a:endParaRPr sz="3200">
              <a:solidFill>
                <a:schemeClr val="accent5"/>
              </a:solidFill>
              <a:latin typeface="Calibri"/>
              <a:ea typeface="Calibri"/>
              <a:cs typeface="Calibri"/>
              <a:sym typeface="Calibri"/>
            </a:endParaRPr>
          </a:p>
        </p:txBody>
      </p:sp>
      <p:sp>
        <p:nvSpPr>
          <p:cNvPr id="198" name="Google Shape;198;p7"/>
          <p:cNvSpPr txBox="1">
            <a:spLocks noGrp="1"/>
          </p:cNvSpPr>
          <p:nvPr>
            <p:ph type="body" idx="1"/>
          </p:nvPr>
        </p:nvSpPr>
        <p:spPr>
          <a:xfrm>
            <a:off x="905916" y="1614033"/>
            <a:ext cx="10326376" cy="420035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800"/>
              <a:buNone/>
            </a:pPr>
            <a:r>
              <a:rPr lang="en-IE" sz="1800">
                <a:solidFill>
                  <a:schemeClr val="accent1"/>
                </a:solidFill>
              </a:rPr>
              <a:t>On a third night the squad convenes again to play another game of Fortnite - the same thing happens again! Carol is repeatedly put down and eliminated from the game. Carol feels upset and uncomfortable - she cannot understand why they are behaving this way  towards her especially as she plays with these guys against other squads..</a:t>
            </a:r>
            <a:endParaRPr/>
          </a:p>
          <a:p>
            <a:pPr marL="0" lvl="0" indent="0" algn="l" rtl="0">
              <a:lnSpc>
                <a:spcPct val="115000"/>
              </a:lnSpc>
              <a:spcBef>
                <a:spcPts val="1200"/>
              </a:spcBef>
              <a:spcAft>
                <a:spcPts val="0"/>
              </a:spcAft>
              <a:buSzPts val="1800"/>
              <a:buNone/>
            </a:pPr>
            <a:r>
              <a:rPr lang="en-IE" sz="1800">
                <a:solidFill>
                  <a:schemeClr val="accent1"/>
                </a:solidFill>
              </a:rPr>
              <a:t>She thinks to herself that maybe they don’t want her in the game, but why not? </a:t>
            </a:r>
            <a:endParaRPr/>
          </a:p>
          <a:p>
            <a:pPr marL="0" lvl="0" indent="0" algn="l" rtl="0">
              <a:lnSpc>
                <a:spcPct val="115000"/>
              </a:lnSpc>
              <a:spcBef>
                <a:spcPts val="1200"/>
              </a:spcBef>
              <a:spcAft>
                <a:spcPts val="0"/>
              </a:spcAft>
              <a:buSzPts val="1800"/>
              <a:buNone/>
            </a:pPr>
            <a:r>
              <a:rPr lang="en-IE" sz="1800">
                <a:solidFill>
                  <a:schemeClr val="accent1"/>
                </a:solidFill>
              </a:rPr>
              <a:t>She is a really skilled player, she understands the strategy when playing against other squads. When she complains, John laughs at her and eliminates her again from the game! </a:t>
            </a:r>
            <a:endParaRPr/>
          </a:p>
          <a:p>
            <a:pPr marL="0" lvl="0" indent="0" algn="l" rtl="0">
              <a:lnSpc>
                <a:spcPct val="115000"/>
              </a:lnSpc>
              <a:spcBef>
                <a:spcPts val="1200"/>
              </a:spcBef>
              <a:spcAft>
                <a:spcPts val="0"/>
              </a:spcAft>
              <a:buSzPts val="1800"/>
              <a:buNone/>
            </a:pPr>
            <a:r>
              <a:rPr lang="en-IE" sz="1800">
                <a:solidFill>
                  <a:schemeClr val="accent1"/>
                </a:solidFill>
              </a:rPr>
              <a:t>Andrew however does not feel ok about what is going on - Andrew knows that Carol is a great player &amp;  is exceptionally good when fighting other squads.  Andrew notices that the rest of the squad are deliberately picking on Carol and he also notices that her voice sounds different when she speaks and  she appears upset.</a:t>
            </a:r>
            <a:endParaRPr/>
          </a:p>
          <a:p>
            <a:pPr marL="0" lvl="0" indent="0" algn="l" rtl="0">
              <a:lnSpc>
                <a:spcPct val="115000"/>
              </a:lnSpc>
              <a:spcBef>
                <a:spcPts val="1200"/>
              </a:spcBef>
              <a:spcAft>
                <a:spcPts val="0"/>
              </a:spcAft>
              <a:buSzPts val="1800"/>
              <a:buNone/>
            </a:pPr>
            <a:r>
              <a:rPr lang="en-IE" sz="1800">
                <a:solidFill>
                  <a:schemeClr val="accent1"/>
                </a:solidFill>
              </a:rPr>
              <a:t>Andrew decides to do something…but what should he do?</a:t>
            </a:r>
            <a:endParaRPr/>
          </a:p>
          <a:p>
            <a:pPr marL="0" lvl="0" indent="0" algn="l" rtl="0">
              <a:lnSpc>
                <a:spcPct val="115000"/>
              </a:lnSpc>
              <a:spcBef>
                <a:spcPts val="1200"/>
              </a:spcBef>
              <a:spcAft>
                <a:spcPts val="0"/>
              </a:spcAft>
              <a:buSzPts val="1800"/>
              <a:buNone/>
            </a:pPr>
            <a:endParaRPr sz="1800">
              <a:solidFill>
                <a:schemeClr val="lt1"/>
              </a:solidFill>
              <a:latin typeface="Arial"/>
              <a:ea typeface="Arial"/>
              <a:cs typeface="Arial"/>
              <a:sym typeface="Arial"/>
            </a:endParaRPr>
          </a:p>
        </p:txBody>
      </p:sp>
      <p:sp>
        <p:nvSpPr>
          <p:cNvPr id="199" name="Google Shape;199;p7"/>
          <p:cNvSpPr/>
          <p:nvPr/>
        </p:nvSpPr>
        <p:spPr>
          <a:xfrm rot="10800000" flipH="1">
            <a:off x="838199" y="1614032"/>
            <a:ext cx="10515600" cy="3600"/>
          </a:xfrm>
          <a:prstGeom prst="rect">
            <a:avLst/>
          </a:prstGeom>
          <a:solidFill>
            <a:srgbClr val="FFFFFF"/>
          </a:solidFill>
          <a:ln>
            <a:noFill/>
          </a:ln>
        </p:spPr>
      </p:sp>
      <p:sp>
        <p:nvSpPr>
          <p:cNvPr id="200" name="Google Shape;200;p7"/>
          <p:cNvSpPr/>
          <p:nvPr/>
        </p:nvSpPr>
        <p:spPr>
          <a:xfrm rot="10800000" flipH="1">
            <a:off x="838199" y="6041252"/>
            <a:ext cx="10515600" cy="3600"/>
          </a:xfrm>
          <a:prstGeom prst="rect">
            <a:avLst/>
          </a:prstGeom>
          <a:solidFill>
            <a:srgbClr val="FFFFFF"/>
          </a:solidFill>
          <a:ln>
            <a:noFill/>
          </a:ln>
        </p:spPr>
      </p:sp>
      <p:sp>
        <p:nvSpPr>
          <p:cNvPr id="201" name="Google Shape;201;p7"/>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
        <p:nvSpPr>
          <p:cNvPr id="202" name="Google Shape;202;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E"/>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2b158d6ffa_0_28"/>
          <p:cNvSpPr/>
          <p:nvPr/>
        </p:nvSpPr>
        <p:spPr>
          <a:xfrm>
            <a:off x="0" y="0"/>
            <a:ext cx="12192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g12b158d6ffa_0_28"/>
          <p:cNvSpPr txBox="1">
            <a:spLocks noGrp="1"/>
          </p:cNvSpPr>
          <p:nvPr>
            <p:ph type="body" idx="1"/>
          </p:nvPr>
        </p:nvSpPr>
        <p:spPr>
          <a:xfrm>
            <a:off x="838200" y="1845989"/>
            <a:ext cx="10558200" cy="4731600"/>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0"/>
              </a:spcBef>
              <a:spcAft>
                <a:spcPts val="0"/>
              </a:spcAft>
              <a:buSzPts val="1800"/>
              <a:buNone/>
            </a:pPr>
            <a:endParaRPr sz="5400" b="1">
              <a:solidFill>
                <a:schemeClr val="lt1"/>
              </a:solidFill>
            </a:endParaRPr>
          </a:p>
          <a:p>
            <a:pPr marL="114300" lvl="0" indent="0" algn="ctr" rtl="0">
              <a:lnSpc>
                <a:spcPct val="90000"/>
              </a:lnSpc>
              <a:spcBef>
                <a:spcPts val="0"/>
              </a:spcBef>
              <a:spcAft>
                <a:spcPts val="0"/>
              </a:spcAft>
              <a:buSzPts val="1800"/>
              <a:buNone/>
            </a:pPr>
            <a:endParaRPr sz="5400" b="1">
              <a:solidFill>
                <a:schemeClr val="lt1"/>
              </a:solidFill>
            </a:endParaRPr>
          </a:p>
          <a:p>
            <a:pPr marL="114300" lvl="0" indent="0" algn="ctr" rtl="0">
              <a:lnSpc>
                <a:spcPct val="90000"/>
              </a:lnSpc>
              <a:spcBef>
                <a:spcPts val="0"/>
              </a:spcBef>
              <a:spcAft>
                <a:spcPts val="0"/>
              </a:spcAft>
              <a:buSzPts val="1800"/>
              <a:buNone/>
            </a:pPr>
            <a:endParaRPr sz="5400" b="1">
              <a:solidFill>
                <a:schemeClr val="lt1"/>
              </a:solidFill>
            </a:endParaRPr>
          </a:p>
          <a:p>
            <a:pPr marL="114300" lvl="0" indent="0" algn="ctr" rtl="0">
              <a:lnSpc>
                <a:spcPct val="90000"/>
              </a:lnSpc>
              <a:spcBef>
                <a:spcPts val="0"/>
              </a:spcBef>
              <a:spcAft>
                <a:spcPts val="0"/>
              </a:spcAft>
              <a:buSzPts val="1800"/>
              <a:buNone/>
            </a:pPr>
            <a:r>
              <a:rPr lang="en-IE" sz="5400" b="1">
                <a:solidFill>
                  <a:schemeClr val="lt1"/>
                </a:solidFill>
              </a:rPr>
              <a:t>Take personal responsibility</a:t>
            </a:r>
            <a:endParaRPr sz="5400" b="1">
              <a:solidFill>
                <a:schemeClr val="lt1"/>
              </a:solidFill>
            </a:endParaRPr>
          </a:p>
        </p:txBody>
      </p:sp>
      <p:sp>
        <p:nvSpPr>
          <p:cNvPr id="210" name="Google Shape;210;g12b158d6ffa_0_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solidFill>
                  <a:schemeClr val="lt1"/>
                </a:solidFill>
              </a:rPr>
              <a:t>13</a:t>
            </a:fld>
            <a:endParaRPr>
              <a:solidFill>
                <a:schemeClr val="lt1"/>
              </a:solidFill>
            </a:endParaRPr>
          </a:p>
        </p:txBody>
      </p:sp>
      <p:sp>
        <p:nvSpPr>
          <p:cNvPr id="211" name="Google Shape;211;g12b158d6ffa_0_28"/>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lt1"/>
                </a:solidFill>
              </a:rPr>
              <a:t>|  ANTI- BULLYING &amp; ONLINE SAFETY PROGRAMME</a:t>
            </a:r>
            <a:endParaRPr sz="900">
              <a:solidFill>
                <a:schemeClr val="lt1"/>
              </a:solidFill>
            </a:endParaRPr>
          </a:p>
        </p:txBody>
      </p:sp>
      <p:grpSp>
        <p:nvGrpSpPr>
          <p:cNvPr id="212" name="Google Shape;212;g12b158d6ffa_0_28"/>
          <p:cNvGrpSpPr/>
          <p:nvPr/>
        </p:nvGrpSpPr>
        <p:grpSpPr>
          <a:xfrm>
            <a:off x="4698920" y="774001"/>
            <a:ext cx="2786854" cy="3424620"/>
            <a:chOff x="4953000" y="1332058"/>
            <a:chExt cx="1177200" cy="1446600"/>
          </a:xfrm>
        </p:grpSpPr>
        <p:sp>
          <p:nvSpPr>
            <p:cNvPr id="213" name="Google Shape;213;g12b158d6ffa_0_28"/>
            <p:cNvSpPr/>
            <p:nvPr/>
          </p:nvSpPr>
          <p:spPr>
            <a:xfrm>
              <a:off x="4953000" y="1400298"/>
              <a:ext cx="1177200" cy="1177200"/>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g12b158d6ffa_0_28"/>
            <p:cNvSpPr/>
            <p:nvPr/>
          </p:nvSpPr>
          <p:spPr>
            <a:xfrm>
              <a:off x="5110193" y="1332058"/>
              <a:ext cx="837000" cy="14466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800"/>
                <a:buFont typeface="Arial"/>
                <a:buNone/>
              </a:pPr>
              <a:r>
                <a:rPr lang="en-IE" sz="18800" b="1" i="0" u="none" strike="noStrike" cap="none">
                  <a:solidFill>
                    <a:schemeClr val="lt1"/>
                  </a:solidFill>
                  <a:latin typeface="Calibri"/>
                  <a:ea typeface="Calibri"/>
                  <a:cs typeface="Calibri"/>
                  <a:sym typeface="Calibri"/>
                </a:rPr>
                <a:t>!</a:t>
              </a:r>
              <a:endParaRPr sz="18800" b="1" i="0" u="none" strike="noStrike" cap="none">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en-IE" b="1">
                <a:solidFill>
                  <a:schemeClr val="accent5"/>
                </a:solidFill>
              </a:rPr>
              <a:t>Fortnite Scenario Part 3</a:t>
            </a:r>
            <a:r>
              <a:rPr lang="en-IE">
                <a:solidFill>
                  <a:schemeClr val="accent5"/>
                </a:solidFill>
              </a:rPr>
              <a:t/>
            </a:r>
            <a:br>
              <a:rPr lang="en-IE">
                <a:solidFill>
                  <a:schemeClr val="accent5"/>
                </a:solidFill>
              </a:rPr>
            </a:br>
            <a:r>
              <a:rPr lang="en-IE" sz="3200">
                <a:solidFill>
                  <a:schemeClr val="accent5"/>
                </a:solidFill>
                <a:latin typeface="Calibri"/>
                <a:ea typeface="Calibri"/>
                <a:cs typeface="Calibri"/>
                <a:sym typeface="Calibri"/>
              </a:rPr>
              <a:t>Take personal responsibility</a:t>
            </a:r>
            <a:endParaRPr sz="3200">
              <a:solidFill>
                <a:schemeClr val="accent5"/>
              </a:solidFill>
              <a:latin typeface="Calibri"/>
              <a:ea typeface="Calibri"/>
              <a:cs typeface="Calibri"/>
              <a:sym typeface="Calibri"/>
            </a:endParaRPr>
          </a:p>
        </p:txBody>
      </p:sp>
      <p:sp>
        <p:nvSpPr>
          <p:cNvPr id="221" name="Google Shape;221;p8"/>
          <p:cNvSpPr txBox="1">
            <a:spLocks noGrp="1"/>
          </p:cNvSpPr>
          <p:nvPr>
            <p:ph type="body" idx="1"/>
          </p:nvPr>
        </p:nvSpPr>
        <p:spPr>
          <a:xfrm>
            <a:off x="905916" y="2002185"/>
            <a:ext cx="9127770" cy="381220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800"/>
              <a:buNone/>
            </a:pPr>
            <a:r>
              <a:rPr lang="en-IE" sz="1800">
                <a:solidFill>
                  <a:schemeClr val="accent1"/>
                </a:solidFill>
              </a:rPr>
              <a:t>Andrew decides to stand up for Carol, this is no longer a game, she is being deliberately targeted and it’s unfair!</a:t>
            </a:r>
            <a:endParaRPr/>
          </a:p>
          <a:p>
            <a:pPr marL="0" lvl="0" indent="0" algn="l" rtl="0">
              <a:lnSpc>
                <a:spcPct val="115000"/>
              </a:lnSpc>
              <a:spcBef>
                <a:spcPts val="1200"/>
              </a:spcBef>
              <a:spcAft>
                <a:spcPts val="0"/>
              </a:spcAft>
              <a:buSzPts val="1800"/>
              <a:buNone/>
            </a:pPr>
            <a:r>
              <a:rPr lang="en-IE" sz="1800">
                <a:solidFill>
                  <a:schemeClr val="accent1"/>
                </a:solidFill>
              </a:rPr>
              <a:t>Andrew decides to use the  game’s “Kick” option and eject John from the squad.</a:t>
            </a:r>
            <a:endParaRPr/>
          </a:p>
          <a:p>
            <a:pPr marL="0" lvl="0" indent="0" algn="l" rtl="0">
              <a:lnSpc>
                <a:spcPct val="115000"/>
              </a:lnSpc>
              <a:spcBef>
                <a:spcPts val="1200"/>
              </a:spcBef>
              <a:spcAft>
                <a:spcPts val="0"/>
              </a:spcAft>
              <a:buSzPts val="1800"/>
              <a:buNone/>
            </a:pPr>
            <a:r>
              <a:rPr lang="en-IE" sz="1800">
                <a:solidFill>
                  <a:schemeClr val="accent1"/>
                </a:solidFill>
              </a:rPr>
              <a:t>He sends John a text saying “ I am not happy with the way Carol is being targeted, she is a fantastic player, I don’t think you are playing Fortnite, I think that you are picking on Carol and encouraging the others to join in and I am not up for it!</a:t>
            </a:r>
            <a:endParaRPr/>
          </a:p>
          <a:p>
            <a:pPr marL="0" lvl="0" indent="0" algn="l" rtl="0">
              <a:lnSpc>
                <a:spcPct val="115000"/>
              </a:lnSpc>
              <a:spcBef>
                <a:spcPts val="1200"/>
              </a:spcBef>
              <a:spcAft>
                <a:spcPts val="0"/>
              </a:spcAft>
              <a:buSzPts val="1800"/>
              <a:buNone/>
            </a:pPr>
            <a:endParaRPr sz="1800">
              <a:solidFill>
                <a:schemeClr val="lt1"/>
              </a:solidFill>
              <a:latin typeface="Arial"/>
              <a:ea typeface="Arial"/>
              <a:cs typeface="Arial"/>
              <a:sym typeface="Arial"/>
            </a:endParaRPr>
          </a:p>
        </p:txBody>
      </p:sp>
      <p:sp>
        <p:nvSpPr>
          <p:cNvPr id="222" name="Google Shape;222;p8"/>
          <p:cNvSpPr/>
          <p:nvPr/>
        </p:nvSpPr>
        <p:spPr>
          <a:xfrm rot="10800000" flipH="1">
            <a:off x="838199" y="1614032"/>
            <a:ext cx="10515600" cy="3600"/>
          </a:xfrm>
          <a:prstGeom prst="rect">
            <a:avLst/>
          </a:prstGeom>
          <a:solidFill>
            <a:srgbClr val="FFFFFF"/>
          </a:solidFill>
          <a:ln>
            <a:noFill/>
          </a:ln>
        </p:spPr>
      </p:sp>
      <p:sp>
        <p:nvSpPr>
          <p:cNvPr id="223" name="Google Shape;223;p8"/>
          <p:cNvSpPr/>
          <p:nvPr/>
        </p:nvSpPr>
        <p:spPr>
          <a:xfrm rot="10800000" flipH="1">
            <a:off x="838199" y="6041252"/>
            <a:ext cx="10515600" cy="3600"/>
          </a:xfrm>
          <a:prstGeom prst="rect">
            <a:avLst/>
          </a:prstGeom>
          <a:solidFill>
            <a:srgbClr val="FFFFFF"/>
          </a:solidFill>
          <a:ln>
            <a:noFill/>
          </a:ln>
        </p:spPr>
      </p:sp>
      <p:sp>
        <p:nvSpPr>
          <p:cNvPr id="224" name="Google Shape;224;p8"/>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
        <p:nvSpPr>
          <p:cNvPr id="225" name="Google Shape;225;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E"/>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2df23c528e_0_0"/>
          <p:cNvSpPr/>
          <p:nvPr/>
        </p:nvSpPr>
        <p:spPr>
          <a:xfrm>
            <a:off x="0" y="0"/>
            <a:ext cx="12192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g12df23c528e_0_0"/>
          <p:cNvSpPr txBox="1">
            <a:spLocks noGrp="1"/>
          </p:cNvSpPr>
          <p:nvPr>
            <p:ph type="body" idx="1"/>
          </p:nvPr>
        </p:nvSpPr>
        <p:spPr>
          <a:xfrm>
            <a:off x="838200" y="3320980"/>
            <a:ext cx="10558200" cy="4731600"/>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0"/>
              </a:spcBef>
              <a:spcAft>
                <a:spcPts val="0"/>
              </a:spcAft>
              <a:buSzPts val="1800"/>
              <a:buNone/>
            </a:pPr>
            <a:endParaRPr sz="5400" b="1">
              <a:solidFill>
                <a:schemeClr val="lt1"/>
              </a:solidFill>
            </a:endParaRPr>
          </a:p>
          <a:p>
            <a:pPr marL="114300" lvl="0" indent="0" algn="ctr" rtl="0">
              <a:lnSpc>
                <a:spcPct val="90000"/>
              </a:lnSpc>
              <a:spcBef>
                <a:spcPts val="0"/>
              </a:spcBef>
              <a:spcAft>
                <a:spcPts val="0"/>
              </a:spcAft>
              <a:buSzPts val="1800"/>
              <a:buNone/>
            </a:pPr>
            <a:r>
              <a:rPr lang="en-IE" sz="5400" b="1">
                <a:solidFill>
                  <a:schemeClr val="lt1"/>
                </a:solidFill>
              </a:rPr>
              <a:t>Be Safe &amp; Report</a:t>
            </a:r>
            <a:endParaRPr sz="5400" b="1">
              <a:solidFill>
                <a:schemeClr val="lt1"/>
              </a:solidFill>
            </a:endParaRPr>
          </a:p>
          <a:p>
            <a:pPr marL="114300" lvl="0" indent="0" algn="ctr" rtl="0">
              <a:lnSpc>
                <a:spcPct val="90000"/>
              </a:lnSpc>
              <a:spcBef>
                <a:spcPts val="0"/>
              </a:spcBef>
              <a:spcAft>
                <a:spcPts val="0"/>
              </a:spcAft>
              <a:buSzPts val="1800"/>
              <a:buNone/>
            </a:pPr>
            <a:endParaRPr sz="5400" b="1">
              <a:solidFill>
                <a:schemeClr val="lt1"/>
              </a:solidFill>
            </a:endParaRPr>
          </a:p>
          <a:p>
            <a:pPr marL="114300" lvl="0" indent="0" algn="ctr" rtl="0">
              <a:lnSpc>
                <a:spcPct val="90000"/>
              </a:lnSpc>
              <a:spcBef>
                <a:spcPts val="0"/>
              </a:spcBef>
              <a:spcAft>
                <a:spcPts val="0"/>
              </a:spcAft>
              <a:buSzPts val="1800"/>
              <a:buNone/>
            </a:pPr>
            <a:endParaRPr sz="5400" b="1">
              <a:solidFill>
                <a:schemeClr val="lt1"/>
              </a:solidFill>
            </a:endParaRPr>
          </a:p>
        </p:txBody>
      </p:sp>
      <p:sp>
        <p:nvSpPr>
          <p:cNvPr id="233" name="Google Shape;233;g12df23c528e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15</a:t>
            </a:fld>
            <a:endParaRPr/>
          </a:p>
        </p:txBody>
      </p:sp>
      <p:sp>
        <p:nvSpPr>
          <p:cNvPr id="234" name="Google Shape;234;g12df23c528e_0_0"/>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lt1"/>
                </a:solidFill>
              </a:rPr>
              <a:t>|  ANTI- BULLYING &amp; ONLINE SAFETY PROGRAMME</a:t>
            </a:r>
            <a:endParaRPr sz="900">
              <a:solidFill>
                <a:schemeClr val="lt1"/>
              </a:solidFill>
            </a:endParaRPr>
          </a:p>
        </p:txBody>
      </p:sp>
      <p:grpSp>
        <p:nvGrpSpPr>
          <p:cNvPr id="235" name="Google Shape;235;g12df23c528e_0_0"/>
          <p:cNvGrpSpPr/>
          <p:nvPr/>
        </p:nvGrpSpPr>
        <p:grpSpPr>
          <a:xfrm>
            <a:off x="4698920" y="774001"/>
            <a:ext cx="2786854" cy="3424620"/>
            <a:chOff x="4953000" y="1332058"/>
            <a:chExt cx="1177200" cy="1446600"/>
          </a:xfrm>
        </p:grpSpPr>
        <p:sp>
          <p:nvSpPr>
            <p:cNvPr id="236" name="Google Shape;236;g12df23c528e_0_0"/>
            <p:cNvSpPr/>
            <p:nvPr/>
          </p:nvSpPr>
          <p:spPr>
            <a:xfrm>
              <a:off x="4953000" y="1400298"/>
              <a:ext cx="1177200" cy="1177200"/>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g12df23c528e_0_0"/>
            <p:cNvSpPr/>
            <p:nvPr/>
          </p:nvSpPr>
          <p:spPr>
            <a:xfrm>
              <a:off x="5110193" y="1332058"/>
              <a:ext cx="837000" cy="14466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800"/>
                <a:buFont typeface="Arial"/>
                <a:buNone/>
              </a:pPr>
              <a:r>
                <a:rPr lang="en-IE" sz="18800" b="1" i="0" u="none" strike="noStrike" cap="none">
                  <a:solidFill>
                    <a:schemeClr val="lt1"/>
                  </a:solidFill>
                  <a:latin typeface="Calibri"/>
                  <a:ea typeface="Calibri"/>
                  <a:cs typeface="Calibri"/>
                  <a:sym typeface="Calibri"/>
                </a:rPr>
                <a:t>!</a:t>
              </a:r>
              <a:endParaRPr sz="18800" b="1" i="0" u="none" strike="noStrike" cap="none">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en-IE" b="1">
                <a:solidFill>
                  <a:schemeClr val="accent5"/>
                </a:solidFill>
              </a:rPr>
              <a:t>Reasons why bystanders do not intervene</a:t>
            </a:r>
            <a:endParaRPr b="1">
              <a:solidFill>
                <a:schemeClr val="accent5"/>
              </a:solidFill>
            </a:endParaRPr>
          </a:p>
        </p:txBody>
      </p:sp>
      <p:sp>
        <p:nvSpPr>
          <p:cNvPr id="244" name="Google Shape;244;p9"/>
          <p:cNvSpPr txBox="1">
            <a:spLocks noGrp="1"/>
          </p:cNvSpPr>
          <p:nvPr>
            <p:ph type="body" idx="1"/>
          </p:nvPr>
        </p:nvSpPr>
        <p:spPr>
          <a:xfrm>
            <a:off x="905916" y="2002185"/>
            <a:ext cx="4222138" cy="3812203"/>
          </a:xfrm>
          <a:prstGeom prst="rect">
            <a:avLst/>
          </a:prstGeom>
          <a:noFill/>
          <a:ln>
            <a:noFill/>
          </a:ln>
        </p:spPr>
        <p:txBody>
          <a:bodyPr spcFirstLastPara="1" wrap="square" lIns="91425" tIns="45700" rIns="91425" bIns="45700" anchor="t" anchorCtr="0">
            <a:noAutofit/>
          </a:bodyPr>
          <a:lstStyle/>
          <a:p>
            <a:pPr marL="285750" lvl="0" indent="-285750" algn="l" rtl="0">
              <a:lnSpc>
                <a:spcPct val="115000"/>
              </a:lnSpc>
              <a:spcBef>
                <a:spcPts val="1200"/>
              </a:spcBef>
              <a:spcAft>
                <a:spcPts val="0"/>
              </a:spcAft>
              <a:buClr>
                <a:schemeClr val="accent5"/>
              </a:buClr>
              <a:buSzPts val="1800"/>
              <a:buChar char="•"/>
            </a:pPr>
            <a:r>
              <a:rPr lang="en-IE" sz="1800">
                <a:solidFill>
                  <a:schemeClr val="accent1"/>
                </a:solidFill>
              </a:rPr>
              <a:t>Fear of being bullied themselves</a:t>
            </a:r>
            <a:endParaRPr/>
          </a:p>
          <a:p>
            <a:pPr marL="285750" lvl="0" indent="-171450" algn="l" rtl="0">
              <a:lnSpc>
                <a:spcPct val="115000"/>
              </a:lnSpc>
              <a:spcBef>
                <a:spcPts val="1200"/>
              </a:spcBef>
              <a:spcAft>
                <a:spcPts val="0"/>
              </a:spcAft>
              <a:buClr>
                <a:schemeClr val="accent5"/>
              </a:buClr>
              <a:buSzPts val="1800"/>
              <a:buNone/>
            </a:pPr>
            <a:endParaRPr sz="1800">
              <a:solidFill>
                <a:schemeClr val="accent1"/>
              </a:solidFill>
            </a:endParaRPr>
          </a:p>
          <a:p>
            <a:pPr marL="285750" lvl="0" indent="-285750" algn="l" rtl="0">
              <a:lnSpc>
                <a:spcPct val="115000"/>
              </a:lnSpc>
              <a:spcBef>
                <a:spcPts val="1200"/>
              </a:spcBef>
              <a:spcAft>
                <a:spcPts val="0"/>
              </a:spcAft>
              <a:buClr>
                <a:schemeClr val="accent5"/>
              </a:buClr>
              <a:buSzPts val="1800"/>
              <a:buChar char="•"/>
            </a:pPr>
            <a:r>
              <a:rPr lang="en-IE" sz="1800">
                <a:solidFill>
                  <a:schemeClr val="accent1"/>
                </a:solidFill>
              </a:rPr>
              <a:t>Not friends of the target </a:t>
            </a:r>
            <a:endParaRPr/>
          </a:p>
          <a:p>
            <a:pPr marL="285750" lvl="0" indent="-171450" algn="l" rtl="0">
              <a:lnSpc>
                <a:spcPct val="115000"/>
              </a:lnSpc>
              <a:spcBef>
                <a:spcPts val="1200"/>
              </a:spcBef>
              <a:spcAft>
                <a:spcPts val="0"/>
              </a:spcAft>
              <a:buClr>
                <a:schemeClr val="accent5"/>
              </a:buClr>
              <a:buSzPts val="1800"/>
              <a:buNone/>
            </a:pPr>
            <a:endParaRPr sz="1800">
              <a:solidFill>
                <a:schemeClr val="accent1"/>
              </a:solidFill>
            </a:endParaRPr>
          </a:p>
          <a:p>
            <a:pPr marL="285750" lvl="0" indent="-285750" algn="l" rtl="0">
              <a:lnSpc>
                <a:spcPct val="115000"/>
              </a:lnSpc>
              <a:spcBef>
                <a:spcPts val="1200"/>
              </a:spcBef>
              <a:spcAft>
                <a:spcPts val="0"/>
              </a:spcAft>
              <a:buClr>
                <a:schemeClr val="accent5"/>
              </a:buClr>
              <a:buSzPts val="1800"/>
              <a:buChar char="•"/>
            </a:pPr>
            <a:r>
              <a:rPr lang="en-IE" sz="1800">
                <a:solidFill>
                  <a:schemeClr val="accent1"/>
                </a:solidFill>
              </a:rPr>
              <a:t>Don’t know what to do</a:t>
            </a:r>
            <a:endParaRPr/>
          </a:p>
          <a:p>
            <a:pPr marL="285750" lvl="0" indent="-171450" algn="l" rtl="0">
              <a:lnSpc>
                <a:spcPct val="115000"/>
              </a:lnSpc>
              <a:spcBef>
                <a:spcPts val="1200"/>
              </a:spcBef>
              <a:spcAft>
                <a:spcPts val="0"/>
              </a:spcAft>
              <a:buClr>
                <a:schemeClr val="accent5"/>
              </a:buClr>
              <a:buSzPts val="1800"/>
              <a:buNone/>
            </a:pPr>
            <a:endParaRPr sz="1800">
              <a:solidFill>
                <a:schemeClr val="accent1"/>
              </a:solidFill>
            </a:endParaRPr>
          </a:p>
          <a:p>
            <a:pPr marL="285750" lvl="0" indent="-285750" algn="l" rtl="0">
              <a:lnSpc>
                <a:spcPct val="115000"/>
              </a:lnSpc>
              <a:spcBef>
                <a:spcPts val="1200"/>
              </a:spcBef>
              <a:spcAft>
                <a:spcPts val="0"/>
              </a:spcAft>
              <a:buClr>
                <a:schemeClr val="accent5"/>
              </a:buClr>
              <a:buSzPts val="1800"/>
              <a:buChar char="•"/>
            </a:pPr>
            <a:r>
              <a:rPr lang="en-IE" sz="1800">
                <a:solidFill>
                  <a:schemeClr val="accent1"/>
                </a:solidFill>
              </a:rPr>
              <a:t>Someone else will take action </a:t>
            </a:r>
            <a:endParaRPr/>
          </a:p>
          <a:p>
            <a:pPr marL="0" lvl="0" indent="0" algn="l" rtl="0">
              <a:lnSpc>
                <a:spcPct val="115000"/>
              </a:lnSpc>
              <a:spcBef>
                <a:spcPts val="1200"/>
              </a:spcBef>
              <a:spcAft>
                <a:spcPts val="0"/>
              </a:spcAft>
              <a:buSzPts val="1800"/>
              <a:buNone/>
            </a:pPr>
            <a:endParaRPr sz="1800">
              <a:solidFill>
                <a:schemeClr val="lt1"/>
              </a:solidFill>
              <a:latin typeface="Arial"/>
              <a:ea typeface="Arial"/>
              <a:cs typeface="Arial"/>
              <a:sym typeface="Arial"/>
            </a:endParaRPr>
          </a:p>
        </p:txBody>
      </p:sp>
      <p:sp>
        <p:nvSpPr>
          <p:cNvPr id="245" name="Google Shape;245;p9"/>
          <p:cNvSpPr/>
          <p:nvPr/>
        </p:nvSpPr>
        <p:spPr>
          <a:xfrm rot="10800000" flipH="1">
            <a:off x="838199" y="1614032"/>
            <a:ext cx="10515600" cy="3600"/>
          </a:xfrm>
          <a:prstGeom prst="rect">
            <a:avLst/>
          </a:prstGeom>
          <a:solidFill>
            <a:srgbClr val="FFFFFF"/>
          </a:solidFill>
          <a:ln>
            <a:noFill/>
          </a:ln>
        </p:spPr>
      </p:sp>
      <p:sp>
        <p:nvSpPr>
          <p:cNvPr id="246" name="Google Shape;246;p9"/>
          <p:cNvSpPr/>
          <p:nvPr/>
        </p:nvSpPr>
        <p:spPr>
          <a:xfrm rot="10800000" flipH="1">
            <a:off x="838199" y="6041252"/>
            <a:ext cx="10515600" cy="3600"/>
          </a:xfrm>
          <a:prstGeom prst="rect">
            <a:avLst/>
          </a:prstGeom>
          <a:solidFill>
            <a:srgbClr val="FFFFFF"/>
          </a:solidFill>
          <a:ln>
            <a:noFill/>
          </a:ln>
        </p:spPr>
      </p:sp>
      <p:sp>
        <p:nvSpPr>
          <p:cNvPr id="247" name="Google Shape;247;p9"/>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dirty="0">
                <a:solidFill>
                  <a:schemeClr val="accent1"/>
                </a:solidFill>
              </a:rPr>
              <a:t>F</a:t>
            </a:r>
            <a:r>
              <a:rPr lang="en-IE" b="1" dirty="0">
                <a:solidFill>
                  <a:schemeClr val="accent2"/>
                </a:solidFill>
              </a:rPr>
              <a:t>U</a:t>
            </a:r>
            <a:r>
              <a:rPr lang="en-IE" b="1" dirty="0">
                <a:solidFill>
                  <a:schemeClr val="accent3"/>
                </a:solidFill>
              </a:rPr>
              <a:t>S</a:t>
            </a:r>
            <a:r>
              <a:rPr lang="en-IE" b="1" dirty="0">
                <a:solidFill>
                  <a:schemeClr val="accent4"/>
                </a:solidFill>
              </a:rPr>
              <a:t>E</a:t>
            </a:r>
            <a:r>
              <a:rPr lang="en-IE" dirty="0"/>
              <a:t>  </a:t>
            </a:r>
            <a:r>
              <a:rPr lang="en-IE" dirty="0">
                <a:solidFill>
                  <a:schemeClr val="dk2"/>
                </a:solidFill>
              </a:rPr>
              <a:t>|  ANTI- BULLYING &amp; ONLINE SAFETY PROGRAMME</a:t>
            </a:r>
            <a:endParaRPr sz="900" dirty="0">
              <a:solidFill>
                <a:schemeClr val="dk2"/>
              </a:solidFill>
            </a:endParaRPr>
          </a:p>
        </p:txBody>
      </p:sp>
      <p:sp>
        <p:nvSpPr>
          <p:cNvPr id="248" name="Google Shape;248;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E"/>
              <a:t>16</a:t>
            </a:fld>
            <a:endParaRPr/>
          </a:p>
        </p:txBody>
      </p:sp>
      <p:sp>
        <p:nvSpPr>
          <p:cNvPr id="249" name="Google Shape;249;p9"/>
          <p:cNvSpPr txBox="1"/>
          <p:nvPr/>
        </p:nvSpPr>
        <p:spPr>
          <a:xfrm>
            <a:off x="5749764" y="2002185"/>
            <a:ext cx="5087111" cy="381220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15000"/>
              </a:lnSpc>
              <a:spcBef>
                <a:spcPts val="1200"/>
              </a:spcBef>
              <a:spcAft>
                <a:spcPts val="0"/>
              </a:spcAft>
              <a:buClr>
                <a:schemeClr val="accent5"/>
              </a:buClr>
              <a:buSzPts val="1800"/>
              <a:buFont typeface="Arial"/>
              <a:buChar char="•"/>
            </a:pPr>
            <a:r>
              <a:rPr lang="en-IE" sz="1800" b="0" i="0" u="none" strike="noStrike" cap="none">
                <a:solidFill>
                  <a:schemeClr val="accent1"/>
                </a:solidFill>
                <a:latin typeface="Calibri"/>
                <a:ea typeface="Calibri"/>
                <a:cs typeface="Calibri"/>
                <a:sym typeface="Calibri"/>
              </a:rPr>
              <a:t>Fear of losing social status  / not being accepted</a:t>
            </a:r>
            <a:endParaRPr/>
          </a:p>
          <a:p>
            <a:pPr marL="285750" marR="0" lvl="0" indent="-171450" algn="l" rtl="0">
              <a:lnSpc>
                <a:spcPct val="115000"/>
              </a:lnSpc>
              <a:spcBef>
                <a:spcPts val="1200"/>
              </a:spcBef>
              <a:spcAft>
                <a:spcPts val="0"/>
              </a:spcAft>
              <a:buClr>
                <a:schemeClr val="accent5"/>
              </a:buClr>
              <a:buSzPts val="1800"/>
              <a:buFont typeface="Arial"/>
              <a:buNone/>
            </a:pPr>
            <a:endParaRPr sz="1800" b="0" i="0" u="none" strike="noStrike" cap="none">
              <a:solidFill>
                <a:schemeClr val="accent1"/>
              </a:solidFill>
              <a:latin typeface="Calibri"/>
              <a:ea typeface="Calibri"/>
              <a:cs typeface="Calibri"/>
              <a:sym typeface="Calibri"/>
            </a:endParaRPr>
          </a:p>
          <a:p>
            <a:pPr marL="285750" marR="0" lvl="0" indent="-285750" algn="l" rtl="0">
              <a:lnSpc>
                <a:spcPct val="115000"/>
              </a:lnSpc>
              <a:spcBef>
                <a:spcPts val="1200"/>
              </a:spcBef>
              <a:spcAft>
                <a:spcPts val="0"/>
              </a:spcAft>
              <a:buClr>
                <a:schemeClr val="accent5"/>
              </a:buClr>
              <a:buSzPts val="1800"/>
              <a:buFont typeface="Arial"/>
              <a:buChar char="•"/>
            </a:pPr>
            <a:r>
              <a:rPr lang="en-IE" sz="1800" b="0" i="0" u="none" strike="noStrike" cap="none">
                <a:solidFill>
                  <a:schemeClr val="accent1"/>
                </a:solidFill>
                <a:latin typeface="Calibri"/>
                <a:ea typeface="Calibri"/>
                <a:cs typeface="Calibri"/>
                <a:sym typeface="Calibri"/>
              </a:rPr>
              <a:t>Realise that the situation could be dangerous</a:t>
            </a:r>
            <a:endParaRPr/>
          </a:p>
          <a:p>
            <a:pPr marL="285750" marR="0" lvl="0" indent="-171450" algn="l" rtl="0">
              <a:lnSpc>
                <a:spcPct val="115000"/>
              </a:lnSpc>
              <a:spcBef>
                <a:spcPts val="1200"/>
              </a:spcBef>
              <a:spcAft>
                <a:spcPts val="0"/>
              </a:spcAft>
              <a:buClr>
                <a:schemeClr val="accent5"/>
              </a:buClr>
              <a:buSzPts val="1800"/>
              <a:buFont typeface="Arial"/>
              <a:buNone/>
            </a:pPr>
            <a:endParaRPr sz="1800" b="0" i="0" u="none" strike="noStrike" cap="none">
              <a:solidFill>
                <a:schemeClr val="accent1"/>
              </a:solidFill>
              <a:latin typeface="Calibri"/>
              <a:ea typeface="Calibri"/>
              <a:cs typeface="Calibri"/>
              <a:sym typeface="Calibri"/>
            </a:endParaRPr>
          </a:p>
          <a:p>
            <a:pPr marL="285750" marR="0" lvl="0" indent="-285750" algn="l" rtl="0">
              <a:lnSpc>
                <a:spcPct val="115000"/>
              </a:lnSpc>
              <a:spcBef>
                <a:spcPts val="1200"/>
              </a:spcBef>
              <a:spcAft>
                <a:spcPts val="0"/>
              </a:spcAft>
              <a:buClr>
                <a:schemeClr val="accent5"/>
              </a:buClr>
              <a:buSzPts val="1800"/>
              <a:buFont typeface="Arial"/>
              <a:buChar char="•"/>
            </a:pPr>
            <a:r>
              <a:rPr lang="en-IE" sz="1800" b="0" i="0" u="none" strike="noStrike" cap="none">
                <a:solidFill>
                  <a:schemeClr val="accent1"/>
                </a:solidFill>
                <a:latin typeface="Calibri"/>
                <a:ea typeface="Calibri"/>
                <a:cs typeface="Calibri"/>
                <a:sym typeface="Calibri"/>
              </a:rPr>
              <a:t>Succumb to peer pressure to stay silent</a:t>
            </a:r>
            <a:endParaRPr/>
          </a:p>
          <a:p>
            <a:pPr marL="285750" marR="0" lvl="0" indent="-171450" algn="l" rtl="0">
              <a:lnSpc>
                <a:spcPct val="115000"/>
              </a:lnSpc>
              <a:spcBef>
                <a:spcPts val="1200"/>
              </a:spcBef>
              <a:spcAft>
                <a:spcPts val="0"/>
              </a:spcAft>
              <a:buClr>
                <a:schemeClr val="accent5"/>
              </a:buClr>
              <a:buSzPts val="1800"/>
              <a:buFont typeface="Arial"/>
              <a:buNone/>
            </a:pPr>
            <a:endParaRPr sz="1800" b="0" i="0" u="none" strike="noStrike" cap="none">
              <a:solidFill>
                <a:schemeClr val="accent1"/>
              </a:solidFill>
              <a:latin typeface="Calibri"/>
              <a:ea typeface="Calibri"/>
              <a:cs typeface="Calibri"/>
              <a:sym typeface="Calibri"/>
            </a:endParaRPr>
          </a:p>
          <a:p>
            <a:pPr marL="285750" marR="0" lvl="0" indent="-285750" algn="l" rtl="0">
              <a:lnSpc>
                <a:spcPct val="115000"/>
              </a:lnSpc>
              <a:spcBef>
                <a:spcPts val="1200"/>
              </a:spcBef>
              <a:spcAft>
                <a:spcPts val="0"/>
              </a:spcAft>
              <a:buClr>
                <a:schemeClr val="accent5"/>
              </a:buClr>
              <a:buSzPts val="1800"/>
              <a:buFont typeface="Arial"/>
              <a:buChar char="•"/>
            </a:pPr>
            <a:r>
              <a:rPr lang="en-IE" sz="1800" b="0" i="0" u="none" strike="noStrike" cap="none">
                <a:solidFill>
                  <a:schemeClr val="accent1"/>
                </a:solidFill>
                <a:latin typeface="Calibri"/>
                <a:ea typeface="Calibri"/>
                <a:cs typeface="Calibri"/>
                <a:sym typeface="Calibri"/>
              </a:rPr>
              <a:t>Believe the school / trusted adult will address the issue</a:t>
            </a:r>
            <a:endParaRPr/>
          </a:p>
          <a:p>
            <a:pPr marL="0" marR="0" lvl="0" indent="0" algn="l" rtl="0">
              <a:lnSpc>
                <a:spcPct val="115000"/>
              </a:lnSpc>
              <a:spcBef>
                <a:spcPts val="1200"/>
              </a:spcBef>
              <a:spcAft>
                <a:spcPts val="0"/>
              </a:spcAft>
              <a:buClr>
                <a:schemeClr val="dk2"/>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0"/>
          <p:cNvSpPr/>
          <p:nvPr/>
        </p:nvSpPr>
        <p:spPr>
          <a:xfrm>
            <a:off x="1" y="0"/>
            <a:ext cx="6095999" cy="6858000"/>
          </a:xfrm>
          <a:prstGeom prst="roundRect">
            <a:avLst>
              <a:gd name="adj" fmla="val 0"/>
            </a:avLst>
          </a:prstGeom>
          <a:gradFill>
            <a:gsLst>
              <a:gs pos="0">
                <a:schemeClr val="accent1"/>
              </a:gs>
              <a:gs pos="33000">
                <a:schemeClr val="accent2"/>
              </a:gs>
              <a:gs pos="67000">
                <a:schemeClr val="accent3"/>
              </a:gs>
              <a:gs pos="100000">
                <a:schemeClr val="accent4"/>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10"/>
          <p:cNvSpPr txBox="1">
            <a:spLocks noGrp="1"/>
          </p:cNvSpPr>
          <p:nvPr>
            <p:ph type="title"/>
          </p:nvPr>
        </p:nvSpPr>
        <p:spPr>
          <a:xfrm>
            <a:off x="1440593" y="1961678"/>
            <a:ext cx="3214816" cy="1325563"/>
          </a:xfrm>
          <a:prstGeom prst="rect">
            <a:avLst/>
          </a:prstGeom>
          <a:noFill/>
          <a:ln>
            <a:noFill/>
          </a:ln>
        </p:spPr>
        <p:txBody>
          <a:bodyPr spcFirstLastPara="1" wrap="square" lIns="91425" tIns="45700" rIns="91425" bIns="45700" anchor="ctr" anchorCtr="0">
            <a:normAutofit/>
          </a:bodyPr>
          <a:lstStyle/>
          <a:p>
            <a:pPr marL="114300" lvl="0" indent="0" algn="ctr" rtl="0">
              <a:lnSpc>
                <a:spcPct val="90000"/>
              </a:lnSpc>
              <a:spcBef>
                <a:spcPts val="0"/>
              </a:spcBef>
              <a:spcAft>
                <a:spcPts val="0"/>
              </a:spcAft>
              <a:buSzPts val="1800"/>
              <a:buNone/>
            </a:pPr>
            <a:r>
              <a:rPr lang="en-IE" b="1">
                <a:solidFill>
                  <a:schemeClr val="lt1"/>
                </a:solidFill>
              </a:rPr>
              <a:t>Activity 3.2</a:t>
            </a:r>
            <a:endParaRPr/>
          </a:p>
        </p:txBody>
      </p:sp>
      <p:sp>
        <p:nvSpPr>
          <p:cNvPr id="257" name="Google Shape;257;p10"/>
          <p:cNvSpPr txBox="1">
            <a:spLocks noGrp="1"/>
          </p:cNvSpPr>
          <p:nvPr>
            <p:ph type="body" idx="1"/>
          </p:nvPr>
        </p:nvSpPr>
        <p:spPr>
          <a:xfrm>
            <a:off x="670077" y="3572948"/>
            <a:ext cx="4755847" cy="1946274"/>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0"/>
              </a:spcBef>
              <a:spcAft>
                <a:spcPts val="0"/>
              </a:spcAft>
              <a:buSzPts val="1800"/>
              <a:buNone/>
            </a:pPr>
            <a:r>
              <a:rPr lang="en-IE" sz="3600">
                <a:solidFill>
                  <a:schemeClr val="lt1"/>
                </a:solidFill>
                <a:latin typeface="Calibri"/>
                <a:ea typeface="Calibri"/>
                <a:cs typeface="Calibri"/>
                <a:sym typeface="Calibri"/>
              </a:rPr>
              <a:t>Create motto / tagline/ slogan or logo to promote the role of Defender</a:t>
            </a:r>
            <a:endParaRPr sz="3600">
              <a:solidFill>
                <a:schemeClr val="lt1"/>
              </a:solidFill>
              <a:latin typeface="Calibri"/>
              <a:ea typeface="Calibri"/>
              <a:cs typeface="Calibri"/>
              <a:sym typeface="Calibri"/>
            </a:endParaRPr>
          </a:p>
        </p:txBody>
      </p:sp>
      <p:pic>
        <p:nvPicPr>
          <p:cNvPr id="258" name="Google Shape;258;p10" descr="Shield Tick with solid fill"/>
          <p:cNvPicPr preferRelativeResize="0"/>
          <p:nvPr/>
        </p:nvPicPr>
        <p:blipFill rotWithShape="1">
          <a:blip r:embed="rId3">
            <a:alphaModFix/>
          </a:blip>
          <a:srcRect/>
          <a:stretch/>
        </p:blipFill>
        <p:spPr>
          <a:xfrm>
            <a:off x="7294604" y="1569179"/>
            <a:ext cx="3950043" cy="3950043"/>
          </a:xfrm>
          <a:prstGeom prst="rect">
            <a:avLst/>
          </a:prstGeom>
          <a:noFill/>
          <a:ln>
            <a:noFill/>
          </a:ln>
        </p:spPr>
      </p:pic>
      <p:sp>
        <p:nvSpPr>
          <p:cNvPr id="6" name="Google Shape;247;p9"/>
          <p:cNvSpPr txBox="1">
            <a:spLocks noGrp="1"/>
          </p:cNvSpPr>
          <p:nvPr>
            <p:ph type="ftr" idx="11"/>
          </p:nvPr>
        </p:nvSpPr>
        <p:spPr>
          <a:xfrm>
            <a:off x="838200" y="6365142"/>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dirty="0">
                <a:solidFill>
                  <a:schemeClr val="accent1"/>
                </a:solidFill>
              </a:rPr>
              <a:t>F</a:t>
            </a:r>
            <a:r>
              <a:rPr lang="en-IE" b="1" dirty="0">
                <a:solidFill>
                  <a:schemeClr val="accent2"/>
                </a:solidFill>
              </a:rPr>
              <a:t>U</a:t>
            </a:r>
            <a:r>
              <a:rPr lang="en-IE" b="1" dirty="0">
                <a:solidFill>
                  <a:schemeClr val="accent3"/>
                </a:solidFill>
              </a:rPr>
              <a:t>S</a:t>
            </a:r>
            <a:r>
              <a:rPr lang="en-IE" b="1" dirty="0">
                <a:solidFill>
                  <a:schemeClr val="accent4"/>
                </a:solidFill>
              </a:rPr>
              <a:t>E</a:t>
            </a:r>
            <a:r>
              <a:rPr lang="en-IE" dirty="0"/>
              <a:t>  </a:t>
            </a:r>
            <a:r>
              <a:rPr lang="en-IE" dirty="0">
                <a:solidFill>
                  <a:schemeClr val="dk2"/>
                </a:solidFill>
              </a:rPr>
              <a:t>|  ANTI- BULLYING &amp; ONLINE SAFETY PROGRAMME</a:t>
            </a:r>
            <a:endParaRPr sz="900" dirty="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1" descr="Idea"/>
          <p:cNvPicPr preferRelativeResize="0"/>
          <p:nvPr/>
        </p:nvPicPr>
        <p:blipFill rotWithShape="1">
          <a:blip r:embed="rId3">
            <a:alphaModFix/>
          </a:blip>
          <a:srcRect/>
          <a:stretch/>
        </p:blipFill>
        <p:spPr>
          <a:xfrm>
            <a:off x="2560235" y="-54538"/>
            <a:ext cx="7738601" cy="7738601"/>
          </a:xfrm>
          <a:prstGeom prst="rect">
            <a:avLst/>
          </a:prstGeom>
          <a:noFill/>
          <a:ln>
            <a:noFill/>
          </a:ln>
        </p:spPr>
      </p:pic>
      <p:sp>
        <p:nvSpPr>
          <p:cNvPr id="265" name="Google Shape;265;p11"/>
          <p:cNvSpPr txBox="1">
            <a:spLocks noGrp="1"/>
          </p:cNvSpPr>
          <p:nvPr>
            <p:ph type="ctrTitle"/>
          </p:nvPr>
        </p:nvSpPr>
        <p:spPr>
          <a:xfrm>
            <a:off x="1520031" y="937404"/>
            <a:ext cx="9144000" cy="10382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00"/>
              <a:buNone/>
            </a:pPr>
            <a:r>
              <a:rPr lang="en-IE" b="1"/>
              <a:t>Things to Consider…</a:t>
            </a:r>
            <a:endParaRPr b="1"/>
          </a:p>
        </p:txBody>
      </p:sp>
      <p:grpSp>
        <p:nvGrpSpPr>
          <p:cNvPr id="266" name="Google Shape;266;p11"/>
          <p:cNvGrpSpPr/>
          <p:nvPr/>
        </p:nvGrpSpPr>
        <p:grpSpPr>
          <a:xfrm>
            <a:off x="775437" y="2967571"/>
            <a:ext cx="10633188" cy="2427078"/>
            <a:chOff x="-787194" y="2532063"/>
            <a:chExt cx="14322206" cy="3269115"/>
          </a:xfrm>
        </p:grpSpPr>
        <p:grpSp>
          <p:nvGrpSpPr>
            <p:cNvPr id="267" name="Google Shape;267;p11"/>
            <p:cNvGrpSpPr/>
            <p:nvPr/>
          </p:nvGrpSpPr>
          <p:grpSpPr>
            <a:xfrm>
              <a:off x="-131247" y="2532063"/>
              <a:ext cx="13177488" cy="1282700"/>
              <a:chOff x="2049463" y="2364846"/>
              <a:chExt cx="10450110" cy="1036638"/>
            </a:xfrm>
          </p:grpSpPr>
          <p:sp>
            <p:nvSpPr>
              <p:cNvPr id="268" name="Google Shape;268;p11"/>
              <p:cNvSpPr/>
              <p:nvPr/>
            </p:nvSpPr>
            <p:spPr>
              <a:xfrm>
                <a:off x="2049463" y="2364846"/>
                <a:ext cx="1116013" cy="1036638"/>
              </a:xfrm>
              <a:custGeom>
                <a:avLst/>
                <a:gdLst/>
                <a:ahLst/>
                <a:cxnLst/>
                <a:rect l="l" t="t" r="r" b="b"/>
                <a:pathLst>
                  <a:path w="154" h="140" extrusionOk="0">
                    <a:moveTo>
                      <a:pt x="148" y="54"/>
                    </a:moveTo>
                    <a:cubicBezTo>
                      <a:pt x="127" y="17"/>
                      <a:pt x="127" y="17"/>
                      <a:pt x="127" y="17"/>
                    </a:cubicBezTo>
                    <a:cubicBezTo>
                      <a:pt x="121" y="6"/>
                      <a:pt x="110" y="0"/>
                      <a:pt x="98"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8" y="140"/>
                      <a:pt x="98" y="140"/>
                      <a:pt x="98" y="140"/>
                    </a:cubicBezTo>
                    <a:cubicBezTo>
                      <a:pt x="110" y="140"/>
                      <a:pt x="121" y="134"/>
                      <a:pt x="127" y="124"/>
                    </a:cubicBezTo>
                    <a:cubicBezTo>
                      <a:pt x="148" y="87"/>
                      <a:pt x="148" y="87"/>
                      <a:pt x="148" y="87"/>
                    </a:cubicBezTo>
                    <a:cubicBezTo>
                      <a:pt x="154" y="76"/>
                      <a:pt x="154" y="64"/>
                      <a:pt x="148" y="5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11"/>
              <p:cNvSpPr/>
              <p:nvPr/>
            </p:nvSpPr>
            <p:spPr>
              <a:xfrm>
                <a:off x="4376738" y="2364846"/>
                <a:ext cx="1123950" cy="1036638"/>
              </a:xfrm>
              <a:custGeom>
                <a:avLst/>
                <a:gdLst/>
                <a:ahLst/>
                <a:cxnLst/>
                <a:rect l="l" t="t" r="r" b="b"/>
                <a:pathLst>
                  <a:path w="155" h="140" extrusionOk="0">
                    <a:moveTo>
                      <a:pt x="149" y="54"/>
                    </a:moveTo>
                    <a:cubicBezTo>
                      <a:pt x="128" y="17"/>
                      <a:pt x="128" y="17"/>
                      <a:pt x="128" y="17"/>
                    </a:cubicBezTo>
                    <a:cubicBezTo>
                      <a:pt x="122" y="6"/>
                      <a:pt x="111" y="0"/>
                      <a:pt x="99"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9" y="140"/>
                      <a:pt x="99" y="140"/>
                      <a:pt x="99" y="140"/>
                    </a:cubicBezTo>
                    <a:cubicBezTo>
                      <a:pt x="111" y="140"/>
                      <a:pt x="122" y="134"/>
                      <a:pt x="128" y="124"/>
                    </a:cubicBezTo>
                    <a:cubicBezTo>
                      <a:pt x="149" y="87"/>
                      <a:pt x="149" y="87"/>
                      <a:pt x="149" y="87"/>
                    </a:cubicBezTo>
                    <a:cubicBezTo>
                      <a:pt x="155" y="76"/>
                      <a:pt x="155" y="64"/>
                      <a:pt x="149" y="5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11"/>
              <p:cNvSpPr/>
              <p:nvPr/>
            </p:nvSpPr>
            <p:spPr>
              <a:xfrm>
                <a:off x="6705601" y="2364846"/>
                <a:ext cx="1123950" cy="1036638"/>
              </a:xfrm>
              <a:custGeom>
                <a:avLst/>
                <a:gdLst/>
                <a:ahLst/>
                <a:cxnLst/>
                <a:rect l="l" t="t" r="r" b="b"/>
                <a:pathLst>
                  <a:path w="155" h="140" extrusionOk="0">
                    <a:moveTo>
                      <a:pt x="149" y="54"/>
                    </a:moveTo>
                    <a:cubicBezTo>
                      <a:pt x="128" y="17"/>
                      <a:pt x="128" y="17"/>
                      <a:pt x="128" y="17"/>
                    </a:cubicBezTo>
                    <a:cubicBezTo>
                      <a:pt x="122" y="6"/>
                      <a:pt x="111" y="0"/>
                      <a:pt x="99" y="0"/>
                    </a:cubicBezTo>
                    <a:cubicBezTo>
                      <a:pt x="56" y="0"/>
                      <a:pt x="56" y="0"/>
                      <a:pt x="56" y="0"/>
                    </a:cubicBezTo>
                    <a:cubicBezTo>
                      <a:pt x="45" y="0"/>
                      <a:pt x="34" y="6"/>
                      <a:pt x="28" y="17"/>
                    </a:cubicBezTo>
                    <a:cubicBezTo>
                      <a:pt x="6" y="54"/>
                      <a:pt x="6" y="54"/>
                      <a:pt x="6" y="54"/>
                    </a:cubicBezTo>
                    <a:cubicBezTo>
                      <a:pt x="0" y="64"/>
                      <a:pt x="0" y="76"/>
                      <a:pt x="6" y="87"/>
                    </a:cubicBezTo>
                    <a:cubicBezTo>
                      <a:pt x="28" y="124"/>
                      <a:pt x="28" y="124"/>
                      <a:pt x="28" y="124"/>
                    </a:cubicBezTo>
                    <a:cubicBezTo>
                      <a:pt x="34" y="134"/>
                      <a:pt x="45" y="140"/>
                      <a:pt x="56" y="140"/>
                    </a:cubicBezTo>
                    <a:cubicBezTo>
                      <a:pt x="99" y="140"/>
                      <a:pt x="99" y="140"/>
                      <a:pt x="99" y="140"/>
                    </a:cubicBezTo>
                    <a:cubicBezTo>
                      <a:pt x="111" y="140"/>
                      <a:pt x="122" y="134"/>
                      <a:pt x="128" y="124"/>
                    </a:cubicBezTo>
                    <a:cubicBezTo>
                      <a:pt x="149" y="87"/>
                      <a:pt x="149" y="87"/>
                      <a:pt x="149" y="87"/>
                    </a:cubicBezTo>
                    <a:cubicBezTo>
                      <a:pt x="155" y="76"/>
                      <a:pt x="155" y="64"/>
                      <a:pt x="149" y="5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11"/>
              <p:cNvSpPr/>
              <p:nvPr/>
            </p:nvSpPr>
            <p:spPr>
              <a:xfrm>
                <a:off x="9040813" y="2364846"/>
                <a:ext cx="1123950" cy="1036638"/>
              </a:xfrm>
              <a:custGeom>
                <a:avLst/>
                <a:gdLst/>
                <a:ahLst/>
                <a:cxnLst/>
                <a:rect l="l" t="t" r="r" b="b"/>
                <a:pathLst>
                  <a:path w="155" h="140" extrusionOk="0">
                    <a:moveTo>
                      <a:pt x="149" y="54"/>
                    </a:moveTo>
                    <a:cubicBezTo>
                      <a:pt x="127" y="17"/>
                      <a:pt x="127" y="17"/>
                      <a:pt x="127" y="17"/>
                    </a:cubicBezTo>
                    <a:cubicBezTo>
                      <a:pt x="121" y="6"/>
                      <a:pt x="110" y="0"/>
                      <a:pt x="99"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9" y="140"/>
                      <a:pt x="99" y="140"/>
                      <a:pt x="99" y="140"/>
                    </a:cubicBezTo>
                    <a:cubicBezTo>
                      <a:pt x="110" y="140"/>
                      <a:pt x="121" y="134"/>
                      <a:pt x="127" y="124"/>
                    </a:cubicBezTo>
                    <a:cubicBezTo>
                      <a:pt x="149" y="87"/>
                      <a:pt x="149" y="87"/>
                      <a:pt x="149" y="87"/>
                    </a:cubicBezTo>
                    <a:cubicBezTo>
                      <a:pt x="155" y="76"/>
                      <a:pt x="155" y="64"/>
                      <a:pt x="149" y="5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11"/>
              <p:cNvSpPr/>
              <p:nvPr/>
            </p:nvSpPr>
            <p:spPr>
              <a:xfrm>
                <a:off x="3703638" y="2845859"/>
                <a:ext cx="14446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11"/>
              <p:cNvSpPr/>
              <p:nvPr/>
            </p:nvSpPr>
            <p:spPr>
              <a:xfrm>
                <a:off x="3238501" y="2906184"/>
                <a:ext cx="1066800" cy="22225"/>
              </a:xfrm>
              <a:custGeom>
                <a:avLst/>
                <a:gdLst/>
                <a:ahLst/>
                <a:cxnLst/>
                <a:rect l="l" t="t" r="r" b="b"/>
                <a:pathLst>
                  <a:path w="147" h="3" extrusionOk="0">
                    <a:moveTo>
                      <a:pt x="146" y="3"/>
                    </a:moveTo>
                    <a:cubicBezTo>
                      <a:pt x="2" y="3"/>
                      <a:pt x="2" y="3"/>
                      <a:pt x="2" y="3"/>
                    </a:cubicBezTo>
                    <a:cubicBezTo>
                      <a:pt x="1" y="3"/>
                      <a:pt x="0" y="3"/>
                      <a:pt x="0" y="2"/>
                    </a:cubicBezTo>
                    <a:cubicBezTo>
                      <a:pt x="0" y="1"/>
                      <a:pt x="1" y="0"/>
                      <a:pt x="2" y="0"/>
                    </a:cubicBezTo>
                    <a:cubicBezTo>
                      <a:pt x="146" y="0"/>
                      <a:pt x="146" y="0"/>
                      <a:pt x="146" y="0"/>
                    </a:cubicBezTo>
                    <a:cubicBezTo>
                      <a:pt x="146" y="0"/>
                      <a:pt x="147" y="1"/>
                      <a:pt x="147" y="2"/>
                    </a:cubicBezTo>
                    <a:cubicBezTo>
                      <a:pt x="147" y="3"/>
                      <a:pt x="146" y="3"/>
                      <a:pt x="146"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11"/>
              <p:cNvSpPr/>
              <p:nvPr/>
            </p:nvSpPr>
            <p:spPr>
              <a:xfrm>
                <a:off x="6030913" y="2845859"/>
                <a:ext cx="14446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11"/>
              <p:cNvSpPr/>
              <p:nvPr/>
            </p:nvSpPr>
            <p:spPr>
              <a:xfrm>
                <a:off x="5573713" y="2906184"/>
                <a:ext cx="1058863" cy="22225"/>
              </a:xfrm>
              <a:custGeom>
                <a:avLst/>
                <a:gdLst/>
                <a:ahLst/>
                <a:cxnLst/>
                <a:rect l="l" t="t" r="r" b="b"/>
                <a:pathLst>
                  <a:path w="146" h="3" extrusionOk="0">
                    <a:moveTo>
                      <a:pt x="145" y="3"/>
                    </a:moveTo>
                    <a:cubicBezTo>
                      <a:pt x="1" y="3"/>
                      <a:pt x="1" y="3"/>
                      <a:pt x="1" y="3"/>
                    </a:cubicBezTo>
                    <a:cubicBezTo>
                      <a:pt x="0" y="3"/>
                      <a:pt x="0" y="3"/>
                      <a:pt x="0" y="2"/>
                    </a:cubicBezTo>
                    <a:cubicBezTo>
                      <a:pt x="0" y="1"/>
                      <a:pt x="0" y="0"/>
                      <a:pt x="1" y="0"/>
                    </a:cubicBezTo>
                    <a:cubicBezTo>
                      <a:pt x="145" y="0"/>
                      <a:pt x="145" y="0"/>
                      <a:pt x="145" y="0"/>
                    </a:cubicBezTo>
                    <a:cubicBezTo>
                      <a:pt x="146" y="0"/>
                      <a:pt x="146" y="1"/>
                      <a:pt x="146" y="2"/>
                    </a:cubicBezTo>
                    <a:cubicBezTo>
                      <a:pt x="146" y="3"/>
                      <a:pt x="146" y="3"/>
                      <a:pt x="145"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11"/>
              <p:cNvSpPr/>
              <p:nvPr/>
            </p:nvSpPr>
            <p:spPr>
              <a:xfrm>
                <a:off x="8366126" y="2845859"/>
                <a:ext cx="13811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11"/>
              <p:cNvSpPr/>
              <p:nvPr/>
            </p:nvSpPr>
            <p:spPr>
              <a:xfrm>
                <a:off x="7900988" y="2906184"/>
                <a:ext cx="1066800" cy="22225"/>
              </a:xfrm>
              <a:custGeom>
                <a:avLst/>
                <a:gdLst/>
                <a:ahLst/>
                <a:cxnLst/>
                <a:rect l="l" t="t" r="r" b="b"/>
                <a:pathLst>
                  <a:path w="147" h="3" extrusionOk="0">
                    <a:moveTo>
                      <a:pt x="145" y="3"/>
                    </a:moveTo>
                    <a:cubicBezTo>
                      <a:pt x="2" y="3"/>
                      <a:pt x="2" y="3"/>
                      <a:pt x="2" y="3"/>
                    </a:cubicBezTo>
                    <a:cubicBezTo>
                      <a:pt x="1" y="3"/>
                      <a:pt x="0" y="3"/>
                      <a:pt x="0" y="2"/>
                    </a:cubicBezTo>
                    <a:cubicBezTo>
                      <a:pt x="0" y="1"/>
                      <a:pt x="1" y="0"/>
                      <a:pt x="2" y="0"/>
                    </a:cubicBezTo>
                    <a:cubicBezTo>
                      <a:pt x="145" y="0"/>
                      <a:pt x="145" y="0"/>
                      <a:pt x="145" y="0"/>
                    </a:cubicBezTo>
                    <a:cubicBezTo>
                      <a:pt x="146" y="0"/>
                      <a:pt x="147" y="1"/>
                      <a:pt x="147" y="2"/>
                    </a:cubicBezTo>
                    <a:cubicBezTo>
                      <a:pt x="147" y="3"/>
                      <a:pt x="146" y="3"/>
                      <a:pt x="145"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11"/>
              <p:cNvSpPr/>
              <p:nvPr/>
            </p:nvSpPr>
            <p:spPr>
              <a:xfrm>
                <a:off x="11383560" y="2364846"/>
                <a:ext cx="1116013" cy="1036638"/>
              </a:xfrm>
              <a:custGeom>
                <a:avLst/>
                <a:gdLst/>
                <a:ahLst/>
                <a:cxnLst/>
                <a:rect l="l" t="t" r="r" b="b"/>
                <a:pathLst>
                  <a:path w="154" h="140" extrusionOk="0">
                    <a:moveTo>
                      <a:pt x="148" y="54"/>
                    </a:moveTo>
                    <a:cubicBezTo>
                      <a:pt x="127" y="17"/>
                      <a:pt x="127" y="17"/>
                      <a:pt x="127" y="17"/>
                    </a:cubicBezTo>
                    <a:cubicBezTo>
                      <a:pt x="121" y="6"/>
                      <a:pt x="110" y="0"/>
                      <a:pt x="98"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8" y="140"/>
                      <a:pt x="98" y="140"/>
                      <a:pt x="98" y="140"/>
                    </a:cubicBezTo>
                    <a:cubicBezTo>
                      <a:pt x="110" y="140"/>
                      <a:pt x="121" y="134"/>
                      <a:pt x="127" y="124"/>
                    </a:cubicBezTo>
                    <a:cubicBezTo>
                      <a:pt x="148" y="87"/>
                      <a:pt x="148" y="87"/>
                      <a:pt x="148" y="87"/>
                    </a:cubicBezTo>
                    <a:cubicBezTo>
                      <a:pt x="154" y="76"/>
                      <a:pt x="154" y="64"/>
                      <a:pt x="148" y="5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11"/>
              <p:cNvSpPr/>
              <p:nvPr/>
            </p:nvSpPr>
            <p:spPr>
              <a:xfrm>
                <a:off x="10702926" y="2845859"/>
                <a:ext cx="138113" cy="149225"/>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11"/>
              <p:cNvSpPr/>
              <p:nvPr/>
            </p:nvSpPr>
            <p:spPr>
              <a:xfrm>
                <a:off x="10237788" y="2906184"/>
                <a:ext cx="1066801" cy="22225"/>
              </a:xfrm>
              <a:custGeom>
                <a:avLst/>
                <a:gdLst/>
                <a:ahLst/>
                <a:cxnLst/>
                <a:rect l="l" t="t" r="r" b="b"/>
                <a:pathLst>
                  <a:path w="147" h="3" extrusionOk="0">
                    <a:moveTo>
                      <a:pt x="145" y="3"/>
                    </a:moveTo>
                    <a:cubicBezTo>
                      <a:pt x="2" y="3"/>
                      <a:pt x="2" y="3"/>
                      <a:pt x="2" y="3"/>
                    </a:cubicBezTo>
                    <a:cubicBezTo>
                      <a:pt x="1" y="3"/>
                      <a:pt x="0" y="3"/>
                      <a:pt x="0" y="2"/>
                    </a:cubicBezTo>
                    <a:cubicBezTo>
                      <a:pt x="0" y="1"/>
                      <a:pt x="1" y="0"/>
                      <a:pt x="2" y="0"/>
                    </a:cubicBezTo>
                    <a:cubicBezTo>
                      <a:pt x="145" y="0"/>
                      <a:pt x="145" y="0"/>
                      <a:pt x="145" y="0"/>
                    </a:cubicBezTo>
                    <a:cubicBezTo>
                      <a:pt x="146" y="0"/>
                      <a:pt x="147" y="1"/>
                      <a:pt x="147" y="2"/>
                    </a:cubicBezTo>
                    <a:cubicBezTo>
                      <a:pt x="147" y="3"/>
                      <a:pt x="146" y="3"/>
                      <a:pt x="145"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1" name="Google Shape;281;p11"/>
            <p:cNvSpPr txBox="1"/>
            <p:nvPr/>
          </p:nvSpPr>
          <p:spPr>
            <a:xfrm>
              <a:off x="-787194" y="4669443"/>
              <a:ext cx="2691149" cy="1131735"/>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IE" sz="1800" b="1" i="0" u="none" strike="noStrike" cap="none">
                  <a:solidFill>
                    <a:schemeClr val="lt1"/>
                  </a:solidFill>
                  <a:latin typeface="Calibri"/>
                  <a:ea typeface="Calibri"/>
                  <a:cs typeface="Calibri"/>
                  <a:sym typeface="Calibri"/>
                </a:rPr>
                <a:t>Recognise the signs of bullying behaviour</a:t>
              </a:r>
              <a:endParaRPr/>
            </a:p>
          </p:txBody>
        </p:sp>
        <p:sp>
          <p:nvSpPr>
            <p:cNvPr id="282" name="Google Shape;282;p11"/>
            <p:cNvSpPr txBox="1"/>
            <p:nvPr/>
          </p:nvSpPr>
          <p:spPr>
            <a:xfrm>
              <a:off x="2060588" y="4780909"/>
              <a:ext cx="2828736" cy="795945"/>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IE" sz="1800" b="1" i="0" u="none" strike="noStrike" cap="none">
                  <a:solidFill>
                    <a:schemeClr val="lt1"/>
                  </a:solidFill>
                  <a:latin typeface="Calibri"/>
                  <a:ea typeface="Calibri"/>
                  <a:cs typeface="Calibri"/>
                  <a:sym typeface="Calibri"/>
                </a:rPr>
                <a:t>Bullying should NEVER be ignored</a:t>
              </a:r>
              <a:endParaRPr/>
            </a:p>
          </p:txBody>
        </p:sp>
        <p:sp>
          <p:nvSpPr>
            <p:cNvPr id="283" name="Google Shape;283;p11"/>
            <p:cNvSpPr txBox="1"/>
            <p:nvPr/>
          </p:nvSpPr>
          <p:spPr>
            <a:xfrm>
              <a:off x="4925537" y="4445119"/>
              <a:ext cx="3046411" cy="1131735"/>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endParaRPr sz="1800" b="1"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IE" sz="1800" b="1" i="0" u="none" strike="noStrike" cap="none">
                  <a:solidFill>
                    <a:schemeClr val="lt1"/>
                  </a:solidFill>
                  <a:latin typeface="Calibri"/>
                  <a:ea typeface="Calibri"/>
                  <a:cs typeface="Calibri"/>
                  <a:sym typeface="Calibri"/>
                </a:rPr>
                <a:t>Take personal responsibility</a:t>
              </a:r>
              <a:endParaRPr/>
            </a:p>
          </p:txBody>
        </p:sp>
        <p:sp>
          <p:nvSpPr>
            <p:cNvPr id="284" name="Google Shape;284;p11"/>
            <p:cNvSpPr txBox="1"/>
            <p:nvPr/>
          </p:nvSpPr>
          <p:spPr>
            <a:xfrm>
              <a:off x="8122835" y="4979311"/>
              <a:ext cx="2468403" cy="460156"/>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IE" sz="1800" b="1" i="0" u="none" strike="noStrike" cap="none">
                  <a:solidFill>
                    <a:schemeClr val="lt1"/>
                  </a:solidFill>
                  <a:latin typeface="Calibri"/>
                  <a:ea typeface="Calibri"/>
                  <a:cs typeface="Calibri"/>
                  <a:sym typeface="Calibri"/>
                </a:rPr>
                <a:t>Be Safe &amp; Report</a:t>
              </a:r>
              <a:endParaRPr/>
            </a:p>
          </p:txBody>
        </p:sp>
        <p:pic>
          <p:nvPicPr>
            <p:cNvPr id="285" name="Google Shape;285;p11" descr="Lightbulb"/>
            <p:cNvPicPr preferRelativeResize="0"/>
            <p:nvPr/>
          </p:nvPicPr>
          <p:blipFill rotWithShape="1">
            <a:blip r:embed="rId4">
              <a:alphaModFix/>
            </a:blip>
            <a:srcRect/>
            <a:stretch/>
          </p:blipFill>
          <p:spPr>
            <a:xfrm>
              <a:off x="135883" y="2716213"/>
              <a:ext cx="914400" cy="914400"/>
            </a:xfrm>
            <a:prstGeom prst="rect">
              <a:avLst/>
            </a:prstGeom>
            <a:noFill/>
            <a:ln>
              <a:noFill/>
            </a:ln>
          </p:spPr>
        </p:pic>
        <p:pic>
          <p:nvPicPr>
            <p:cNvPr id="286" name="Google Shape;286;p11" descr="Lightbulb"/>
            <p:cNvPicPr preferRelativeResize="0"/>
            <p:nvPr/>
          </p:nvPicPr>
          <p:blipFill rotWithShape="1">
            <a:blip r:embed="rId4">
              <a:alphaModFix/>
            </a:blip>
            <a:srcRect/>
            <a:stretch/>
          </p:blipFill>
          <p:spPr>
            <a:xfrm>
              <a:off x="3082283" y="2716213"/>
              <a:ext cx="914400" cy="914400"/>
            </a:xfrm>
            <a:prstGeom prst="rect">
              <a:avLst/>
            </a:prstGeom>
            <a:noFill/>
            <a:ln>
              <a:noFill/>
            </a:ln>
          </p:spPr>
        </p:pic>
        <p:pic>
          <p:nvPicPr>
            <p:cNvPr id="287" name="Google Shape;287;p11" descr="Lightbulb"/>
            <p:cNvPicPr preferRelativeResize="0"/>
            <p:nvPr/>
          </p:nvPicPr>
          <p:blipFill rotWithShape="1">
            <a:blip r:embed="rId4">
              <a:alphaModFix/>
            </a:blip>
            <a:srcRect/>
            <a:stretch/>
          </p:blipFill>
          <p:spPr>
            <a:xfrm>
              <a:off x="6028683" y="2716213"/>
              <a:ext cx="914400" cy="914400"/>
            </a:xfrm>
            <a:prstGeom prst="rect">
              <a:avLst/>
            </a:prstGeom>
            <a:noFill/>
            <a:ln>
              <a:noFill/>
            </a:ln>
          </p:spPr>
        </p:pic>
        <p:pic>
          <p:nvPicPr>
            <p:cNvPr id="288" name="Google Shape;288;p11" descr="Lightbulb"/>
            <p:cNvPicPr preferRelativeResize="0"/>
            <p:nvPr/>
          </p:nvPicPr>
          <p:blipFill rotWithShape="1">
            <a:blip r:embed="rId4">
              <a:alphaModFix/>
            </a:blip>
            <a:srcRect/>
            <a:stretch/>
          </p:blipFill>
          <p:spPr>
            <a:xfrm>
              <a:off x="8949683" y="2716213"/>
              <a:ext cx="914400" cy="914400"/>
            </a:xfrm>
            <a:prstGeom prst="rect">
              <a:avLst/>
            </a:prstGeom>
            <a:noFill/>
            <a:ln>
              <a:noFill/>
            </a:ln>
          </p:spPr>
        </p:pic>
        <p:pic>
          <p:nvPicPr>
            <p:cNvPr id="289" name="Google Shape;289;p11" descr="Lightbulb"/>
            <p:cNvPicPr preferRelativeResize="0"/>
            <p:nvPr/>
          </p:nvPicPr>
          <p:blipFill rotWithShape="1">
            <a:blip r:embed="rId4">
              <a:alphaModFix/>
            </a:blip>
            <a:srcRect/>
            <a:stretch/>
          </p:blipFill>
          <p:spPr>
            <a:xfrm>
              <a:off x="11906089" y="2716213"/>
              <a:ext cx="914400" cy="914400"/>
            </a:xfrm>
            <a:prstGeom prst="rect">
              <a:avLst/>
            </a:prstGeom>
            <a:noFill/>
            <a:ln>
              <a:noFill/>
            </a:ln>
          </p:spPr>
        </p:pic>
        <p:sp>
          <p:nvSpPr>
            <p:cNvPr id="290" name="Google Shape;290;p11"/>
            <p:cNvSpPr txBox="1"/>
            <p:nvPr/>
          </p:nvSpPr>
          <p:spPr>
            <a:xfrm>
              <a:off x="11066611" y="5000541"/>
              <a:ext cx="2468401" cy="460156"/>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IE" sz="1800" b="1" i="0" u="none" strike="noStrike" cap="none">
                  <a:solidFill>
                    <a:schemeClr val="lt1"/>
                  </a:solidFill>
                  <a:latin typeface="Calibri"/>
                  <a:ea typeface="Calibri"/>
                  <a:cs typeface="Calibri"/>
                  <a:sym typeface="Calibri"/>
                </a:rPr>
                <a:t>Be a Defender</a:t>
              </a:r>
              <a:endParaRPr/>
            </a:p>
          </p:txBody>
        </p:sp>
      </p:grpSp>
      <p:sp>
        <p:nvSpPr>
          <p:cNvPr id="29" name="Google Shape;247;p9"/>
          <p:cNvSpPr txBox="1">
            <a:spLocks noGrp="1"/>
          </p:cNvSpPr>
          <p:nvPr>
            <p:ph type="ftr" idx="11"/>
          </p:nvPr>
        </p:nvSpPr>
        <p:spPr>
          <a:xfrm>
            <a:off x="838200" y="6365142"/>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dirty="0">
                <a:solidFill>
                  <a:schemeClr val="accent1"/>
                </a:solidFill>
              </a:rPr>
              <a:t>F</a:t>
            </a:r>
            <a:r>
              <a:rPr lang="en-IE" b="1" dirty="0">
                <a:solidFill>
                  <a:schemeClr val="accent2"/>
                </a:solidFill>
              </a:rPr>
              <a:t>U</a:t>
            </a:r>
            <a:r>
              <a:rPr lang="en-IE" b="1" dirty="0">
                <a:solidFill>
                  <a:schemeClr val="accent3"/>
                </a:solidFill>
              </a:rPr>
              <a:t>S</a:t>
            </a:r>
            <a:r>
              <a:rPr lang="en-IE" b="1" dirty="0">
                <a:solidFill>
                  <a:schemeClr val="accent4"/>
                </a:solidFill>
              </a:rPr>
              <a:t>E</a:t>
            </a:r>
            <a:r>
              <a:rPr lang="en-IE" dirty="0"/>
              <a:t>  </a:t>
            </a:r>
            <a:r>
              <a:rPr lang="en-IE" dirty="0">
                <a:solidFill>
                  <a:schemeClr val="dk2"/>
                </a:solidFill>
              </a:rPr>
              <a:t>|  ANTI- BULLYING &amp; ONLINE SAFETY PROGRAMME</a:t>
            </a:r>
            <a:endParaRPr sz="900" dirty="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2"/>
          <p:cNvPicPr preferRelativeResize="0"/>
          <p:nvPr/>
        </p:nvPicPr>
        <p:blipFill rotWithShape="1">
          <a:blip r:embed="rId3">
            <a:alphaModFix/>
          </a:blip>
          <a:srcRect/>
          <a:stretch/>
        </p:blipFill>
        <p:spPr>
          <a:xfrm>
            <a:off x="945473" y="197950"/>
            <a:ext cx="10301054" cy="6462099"/>
          </a:xfrm>
          <a:prstGeom prst="rect">
            <a:avLst/>
          </a:prstGeom>
          <a:noFill/>
          <a:ln>
            <a:noFill/>
          </a:ln>
        </p:spPr>
      </p:pic>
      <p:sp>
        <p:nvSpPr>
          <p:cNvPr id="306" name="Google Shape;306;p22"/>
          <p:cNvSpPr txBox="1"/>
          <p:nvPr/>
        </p:nvSpPr>
        <p:spPr>
          <a:xfrm>
            <a:off x="2199503" y="593124"/>
            <a:ext cx="7784756" cy="93631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IE" sz="4400" b="0" i="0" u="none" strike="noStrike" cap="none">
                <a:solidFill>
                  <a:schemeClr val="accent1"/>
                </a:solidFill>
                <a:latin typeface="Calibri"/>
                <a:ea typeface="Calibri"/>
                <a:cs typeface="Calibri"/>
                <a:sym typeface="Calibri"/>
              </a:rPr>
              <a:t>Help &amp; Support</a:t>
            </a:r>
            <a:endParaRPr sz="1400" b="0" i="0" u="none" strike="noStrike" cap="none">
              <a:solidFill>
                <a:srgbClr val="000000"/>
              </a:solidFill>
              <a:latin typeface="Arial"/>
              <a:ea typeface="Arial"/>
              <a:cs typeface="Arial"/>
              <a:sym typeface="Arial"/>
            </a:endParaRPr>
          </a:p>
        </p:txBody>
      </p:sp>
      <p:pic>
        <p:nvPicPr>
          <p:cNvPr id="307" name="Google Shape;307;p22"/>
          <p:cNvPicPr preferRelativeResize="0"/>
          <p:nvPr/>
        </p:nvPicPr>
        <p:blipFill rotWithShape="1">
          <a:blip r:embed="rId4">
            <a:alphaModFix/>
          </a:blip>
          <a:srcRect t="18745" b="18743"/>
          <a:stretch/>
        </p:blipFill>
        <p:spPr>
          <a:xfrm>
            <a:off x="4838968" y="3162696"/>
            <a:ext cx="1654531" cy="1034235"/>
          </a:xfrm>
          <a:prstGeom prst="rect">
            <a:avLst/>
          </a:prstGeom>
          <a:noFill/>
          <a:ln>
            <a:noFill/>
          </a:ln>
        </p:spPr>
      </p:pic>
      <p:pic>
        <p:nvPicPr>
          <p:cNvPr id="308" name="Google Shape;308;p22"/>
          <p:cNvPicPr preferRelativeResize="0"/>
          <p:nvPr/>
        </p:nvPicPr>
        <p:blipFill rotWithShape="1">
          <a:blip r:embed="rId5">
            <a:alphaModFix/>
          </a:blip>
          <a:srcRect/>
          <a:stretch/>
        </p:blipFill>
        <p:spPr>
          <a:xfrm rot="-502850">
            <a:off x="2962047" y="3257703"/>
            <a:ext cx="1365528" cy="844221"/>
          </a:xfrm>
          <a:prstGeom prst="rect">
            <a:avLst/>
          </a:prstGeom>
          <a:noFill/>
          <a:ln>
            <a:noFill/>
          </a:ln>
        </p:spPr>
      </p:pic>
      <p:pic>
        <p:nvPicPr>
          <p:cNvPr id="309" name="Google Shape;309;p22"/>
          <p:cNvPicPr preferRelativeResize="0"/>
          <p:nvPr/>
        </p:nvPicPr>
        <p:blipFill rotWithShape="1">
          <a:blip r:embed="rId6">
            <a:alphaModFix/>
          </a:blip>
          <a:srcRect/>
          <a:stretch/>
        </p:blipFill>
        <p:spPr>
          <a:xfrm>
            <a:off x="6934444" y="3436303"/>
            <a:ext cx="2491257" cy="519605"/>
          </a:xfrm>
          <a:prstGeom prst="rect">
            <a:avLst/>
          </a:prstGeom>
          <a:noFill/>
          <a:ln>
            <a:noFill/>
          </a:ln>
        </p:spPr>
      </p:pic>
      <p:pic>
        <p:nvPicPr>
          <p:cNvPr id="310" name="Google Shape;310;p22"/>
          <p:cNvPicPr preferRelativeResize="0"/>
          <p:nvPr/>
        </p:nvPicPr>
        <p:blipFill rotWithShape="1">
          <a:blip r:embed="rId7">
            <a:alphaModFix/>
          </a:blip>
          <a:srcRect/>
          <a:stretch/>
        </p:blipFill>
        <p:spPr>
          <a:xfrm>
            <a:off x="8196288" y="4417764"/>
            <a:ext cx="1322285" cy="765785"/>
          </a:xfrm>
          <a:prstGeom prst="rect">
            <a:avLst/>
          </a:prstGeom>
          <a:noFill/>
          <a:ln>
            <a:noFill/>
          </a:ln>
        </p:spPr>
      </p:pic>
      <p:pic>
        <p:nvPicPr>
          <p:cNvPr id="311" name="Google Shape;311;p22"/>
          <p:cNvPicPr preferRelativeResize="0"/>
          <p:nvPr/>
        </p:nvPicPr>
        <p:blipFill rotWithShape="1">
          <a:blip r:embed="rId8">
            <a:alphaModFix/>
          </a:blip>
          <a:srcRect/>
          <a:stretch/>
        </p:blipFill>
        <p:spPr>
          <a:xfrm>
            <a:off x="2548187" y="4517546"/>
            <a:ext cx="2636671" cy="733066"/>
          </a:xfrm>
          <a:prstGeom prst="rect">
            <a:avLst/>
          </a:prstGeom>
          <a:noFill/>
          <a:ln>
            <a:noFill/>
          </a:ln>
        </p:spPr>
      </p:pic>
      <p:cxnSp>
        <p:nvCxnSpPr>
          <p:cNvPr id="313" name="Google Shape;313;p22"/>
          <p:cNvCxnSpPr/>
          <p:nvPr/>
        </p:nvCxnSpPr>
        <p:spPr>
          <a:xfrm>
            <a:off x="4381808" y="1561670"/>
            <a:ext cx="3427662" cy="0"/>
          </a:xfrm>
          <a:prstGeom prst="straightConnector1">
            <a:avLst/>
          </a:prstGeom>
          <a:noFill/>
          <a:ln w="19050" cap="flat" cmpd="sng">
            <a:solidFill>
              <a:schemeClr val="accent2"/>
            </a:solidFill>
            <a:prstDash val="solid"/>
            <a:miter lim="800000"/>
            <a:headEnd type="none" w="sm" len="sm"/>
            <a:tailEnd type="none" w="sm" len="sm"/>
          </a:ln>
        </p:spPr>
      </p:cxnSp>
      <p:sp>
        <p:nvSpPr>
          <p:cNvPr id="314" name="Google Shape;314;p22"/>
          <p:cNvSpPr txBox="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IE" sz="900" b="1" i="0" u="none" strike="noStrike" cap="none">
                <a:solidFill>
                  <a:srgbClr val="99459A"/>
                </a:solidFill>
                <a:latin typeface="Calibri"/>
                <a:ea typeface="Calibri"/>
                <a:cs typeface="Calibri"/>
                <a:sym typeface="Calibri"/>
              </a:rPr>
              <a:t>F</a:t>
            </a:r>
            <a:r>
              <a:rPr lang="en-IE" sz="900" b="1" i="0" u="none" strike="noStrike" cap="none">
                <a:solidFill>
                  <a:srgbClr val="DB156F"/>
                </a:solidFill>
                <a:latin typeface="Calibri"/>
                <a:ea typeface="Calibri"/>
                <a:cs typeface="Calibri"/>
                <a:sym typeface="Calibri"/>
              </a:rPr>
              <a:t>U</a:t>
            </a:r>
            <a:r>
              <a:rPr lang="en-IE" sz="900" b="1" i="0" u="none" strike="noStrike" cap="none">
                <a:solidFill>
                  <a:srgbClr val="ED1C27"/>
                </a:solidFill>
                <a:latin typeface="Calibri"/>
                <a:ea typeface="Calibri"/>
                <a:cs typeface="Calibri"/>
                <a:sym typeface="Calibri"/>
              </a:rPr>
              <a:t>S</a:t>
            </a:r>
            <a:r>
              <a:rPr lang="en-IE" sz="900" b="1" i="0" u="none" strike="noStrike" cap="none">
                <a:solidFill>
                  <a:srgbClr val="FFC000"/>
                </a:solidFill>
                <a:latin typeface="Calibri"/>
                <a:ea typeface="Calibri"/>
                <a:cs typeface="Calibri"/>
                <a:sym typeface="Calibri"/>
              </a:rPr>
              <a:t>E</a:t>
            </a:r>
            <a:r>
              <a:rPr lang="en-IE" sz="900" b="0" i="0" u="none" strike="noStrike" cap="none">
                <a:solidFill>
                  <a:srgbClr val="898989"/>
                </a:solidFill>
                <a:latin typeface="Calibri"/>
                <a:ea typeface="Calibri"/>
                <a:cs typeface="Calibri"/>
                <a:sym typeface="Calibri"/>
              </a:rPr>
              <a:t>  </a:t>
            </a:r>
            <a:r>
              <a:rPr lang="en-IE" sz="900" b="0" i="0" u="none" strike="noStrike" cap="none">
                <a:solidFill>
                  <a:srgbClr val="4C4D4C"/>
                </a:solidFill>
                <a:latin typeface="Calibri"/>
                <a:ea typeface="Calibri"/>
                <a:cs typeface="Calibri"/>
                <a:sym typeface="Calibri"/>
              </a:rPr>
              <a:t>|  ANTI- BULLYING &amp; ONLINE SAFETY PROGRAMME</a:t>
            </a:r>
            <a:endParaRPr sz="900" b="0" i="0" u="none" strike="noStrike" cap="none">
              <a:solidFill>
                <a:srgbClr val="4C4D4C"/>
              </a:solidFill>
              <a:latin typeface="Calibri"/>
              <a:ea typeface="Calibri"/>
              <a:cs typeface="Calibri"/>
              <a:sym typeface="Calibri"/>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2756" y="4301168"/>
            <a:ext cx="1951364" cy="89084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4390" y="1395148"/>
            <a:ext cx="3835682" cy="1695895"/>
          </a:xfrm>
          <a:prstGeom prst="rect">
            <a:avLst/>
          </a:prstGeom>
        </p:spPr>
      </p:pic>
    </p:spTree>
    <p:extLst>
      <p:ext uri="{BB962C8B-B14F-4D97-AF65-F5344CB8AC3E}">
        <p14:creationId xmlns:p14="http://schemas.microsoft.com/office/powerpoint/2010/main" val="307267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en-IE">
                <a:solidFill>
                  <a:schemeClr val="accent5"/>
                </a:solidFill>
              </a:rPr>
              <a:t>In this lesson we will learn…..</a:t>
            </a:r>
            <a:endParaRPr>
              <a:solidFill>
                <a:schemeClr val="accent5"/>
              </a:solidFill>
            </a:endParaRPr>
          </a:p>
        </p:txBody>
      </p:sp>
      <p:sp>
        <p:nvSpPr>
          <p:cNvPr id="71" name="Google Shape;71;p2"/>
          <p:cNvSpPr txBox="1">
            <a:spLocks noGrp="1"/>
          </p:cNvSpPr>
          <p:nvPr>
            <p:ph type="body" idx="1"/>
          </p:nvPr>
        </p:nvSpPr>
        <p:spPr>
          <a:xfrm>
            <a:off x="905916" y="1976502"/>
            <a:ext cx="9312504" cy="3280804"/>
          </a:xfrm>
          <a:prstGeom prst="rect">
            <a:avLst/>
          </a:prstGeom>
          <a:noFill/>
          <a:ln>
            <a:noFill/>
          </a:ln>
        </p:spPr>
        <p:txBody>
          <a:bodyPr spcFirstLastPara="1" wrap="square" lIns="91425" tIns="45700" rIns="91425" bIns="45700" anchor="t" anchorCtr="0">
            <a:normAutofit fontScale="92500"/>
          </a:bodyPr>
          <a:lstStyle/>
          <a:p>
            <a:pPr marL="457200" lvl="0" indent="-342900" algn="l" rtl="0">
              <a:lnSpc>
                <a:spcPct val="90000"/>
              </a:lnSpc>
              <a:spcBef>
                <a:spcPts val="1000"/>
              </a:spcBef>
              <a:spcAft>
                <a:spcPts val="0"/>
              </a:spcAft>
              <a:buClr>
                <a:schemeClr val="accent5"/>
              </a:buClr>
              <a:buSzPct val="54054"/>
              <a:buChar char="•"/>
            </a:pPr>
            <a:r>
              <a:rPr lang="en-IE" sz="3600">
                <a:solidFill>
                  <a:schemeClr val="accent1"/>
                </a:solidFill>
              </a:rPr>
              <a:t>What is a Bystander?</a:t>
            </a:r>
            <a:endParaRPr/>
          </a:p>
          <a:p>
            <a:pPr marL="457200" lvl="0" indent="-228600" algn="l" rtl="0">
              <a:lnSpc>
                <a:spcPct val="90000"/>
              </a:lnSpc>
              <a:spcBef>
                <a:spcPts val="1000"/>
              </a:spcBef>
              <a:spcAft>
                <a:spcPts val="0"/>
              </a:spcAft>
              <a:buClr>
                <a:schemeClr val="accent5"/>
              </a:buClr>
              <a:buSzPct val="54054"/>
              <a:buNone/>
            </a:pPr>
            <a:endParaRPr sz="3600">
              <a:solidFill>
                <a:schemeClr val="accent1"/>
              </a:solidFill>
            </a:endParaRPr>
          </a:p>
          <a:p>
            <a:pPr marL="457200" lvl="0" indent="-342900" algn="l" rtl="0">
              <a:lnSpc>
                <a:spcPct val="90000"/>
              </a:lnSpc>
              <a:spcBef>
                <a:spcPts val="1000"/>
              </a:spcBef>
              <a:spcAft>
                <a:spcPts val="0"/>
              </a:spcAft>
              <a:buClr>
                <a:schemeClr val="accent5"/>
              </a:buClr>
              <a:buSzPct val="54054"/>
              <a:buChar char="•"/>
            </a:pPr>
            <a:r>
              <a:rPr lang="en-IE" sz="3600">
                <a:solidFill>
                  <a:schemeClr val="accent1"/>
                </a:solidFill>
              </a:rPr>
              <a:t>The role of the Bystander when bullying occurs</a:t>
            </a:r>
            <a:endParaRPr/>
          </a:p>
          <a:p>
            <a:pPr marL="457200" lvl="0" indent="-228600" algn="l" rtl="0">
              <a:lnSpc>
                <a:spcPct val="90000"/>
              </a:lnSpc>
              <a:spcBef>
                <a:spcPts val="1000"/>
              </a:spcBef>
              <a:spcAft>
                <a:spcPts val="0"/>
              </a:spcAft>
              <a:buClr>
                <a:schemeClr val="accent5"/>
              </a:buClr>
              <a:buSzPct val="54054"/>
              <a:buNone/>
            </a:pPr>
            <a:endParaRPr sz="3600">
              <a:solidFill>
                <a:schemeClr val="accent1"/>
              </a:solidFill>
            </a:endParaRPr>
          </a:p>
          <a:p>
            <a:pPr marL="457200" lvl="0" indent="-342900" algn="l" rtl="0">
              <a:lnSpc>
                <a:spcPct val="90000"/>
              </a:lnSpc>
              <a:spcBef>
                <a:spcPts val="1000"/>
              </a:spcBef>
              <a:spcAft>
                <a:spcPts val="0"/>
              </a:spcAft>
              <a:buClr>
                <a:schemeClr val="accent5"/>
              </a:buClr>
              <a:buSzPct val="54054"/>
              <a:buChar char="•"/>
            </a:pPr>
            <a:r>
              <a:rPr lang="en-IE" sz="3600">
                <a:solidFill>
                  <a:schemeClr val="accent1"/>
                </a:solidFill>
              </a:rPr>
              <a:t>How to be an active Bystander. </a:t>
            </a:r>
            <a:endParaRPr/>
          </a:p>
        </p:txBody>
      </p:sp>
      <p:sp>
        <p:nvSpPr>
          <p:cNvPr id="72" name="Google Shape;72;p2"/>
          <p:cNvSpPr/>
          <p:nvPr/>
        </p:nvSpPr>
        <p:spPr>
          <a:xfrm rot="10800000" flipH="1">
            <a:off x="838199" y="1614032"/>
            <a:ext cx="10515600" cy="3600"/>
          </a:xfrm>
          <a:prstGeom prst="rect">
            <a:avLst/>
          </a:prstGeom>
          <a:solidFill>
            <a:srgbClr val="FFFFFF"/>
          </a:solidFill>
          <a:ln>
            <a:noFill/>
          </a:ln>
        </p:spPr>
      </p:sp>
      <p:sp>
        <p:nvSpPr>
          <p:cNvPr id="73" name="Google Shape;73;p2"/>
          <p:cNvSpPr/>
          <p:nvPr/>
        </p:nvSpPr>
        <p:spPr>
          <a:xfrm rot="10800000" flipH="1">
            <a:off x="838199" y="6041252"/>
            <a:ext cx="10515600" cy="3600"/>
          </a:xfrm>
          <a:prstGeom prst="rect">
            <a:avLst/>
          </a:prstGeom>
          <a:solidFill>
            <a:srgbClr val="FFFFFF"/>
          </a:solidFill>
          <a:ln>
            <a:noFill/>
          </a:ln>
        </p:spPr>
      </p:sp>
      <p:sp>
        <p:nvSpPr>
          <p:cNvPr id="74" name="Google Shape;74;p2"/>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
        <p:nvSpPr>
          <p:cNvPr id="75" name="Google Shape;75;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2e5ebcace2_0_16"/>
          <p:cNvSpPr txBox="1">
            <a:spLocks noGrp="1"/>
          </p:cNvSpPr>
          <p:nvPr>
            <p:ph type="ctrTitle" idx="4294967295"/>
          </p:nvPr>
        </p:nvSpPr>
        <p:spPr>
          <a:xfrm>
            <a:off x="1524000" y="1184275"/>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accent1"/>
              </a:buClr>
              <a:buSzPts val="7200"/>
              <a:buFont typeface="Calibri"/>
              <a:buNone/>
            </a:pPr>
            <a:r>
              <a:rPr lang="en-IE" sz="7200" b="0" i="0" u="none" strike="noStrike" cap="none">
                <a:solidFill>
                  <a:schemeClr val="accent1"/>
                </a:solidFill>
                <a:latin typeface="Calibri"/>
                <a:ea typeface="Calibri"/>
                <a:cs typeface="Calibri"/>
                <a:sym typeface="Calibri"/>
              </a:rPr>
              <a:t>TH</a:t>
            </a:r>
            <a:r>
              <a:rPr lang="en-IE" sz="7200" b="0" i="0" u="none" strike="noStrike" cap="none">
                <a:solidFill>
                  <a:schemeClr val="accent2"/>
                </a:solidFill>
                <a:latin typeface="Calibri"/>
                <a:ea typeface="Calibri"/>
                <a:cs typeface="Calibri"/>
                <a:sym typeface="Calibri"/>
              </a:rPr>
              <a:t>AN</a:t>
            </a:r>
            <a:r>
              <a:rPr lang="en-IE" sz="7200" b="0" i="0" u="none" strike="noStrike" cap="none">
                <a:solidFill>
                  <a:schemeClr val="accent3"/>
                </a:solidFill>
                <a:latin typeface="Calibri"/>
                <a:ea typeface="Calibri"/>
                <a:cs typeface="Calibri"/>
                <a:sym typeface="Calibri"/>
              </a:rPr>
              <a:t>K</a:t>
            </a:r>
            <a:r>
              <a:rPr lang="en-IE" sz="7200" b="0" i="0" u="none" strike="noStrike" cap="none">
                <a:solidFill>
                  <a:schemeClr val="accent4"/>
                </a:solidFill>
                <a:latin typeface="Calibri"/>
                <a:ea typeface="Calibri"/>
                <a:cs typeface="Calibri"/>
                <a:sym typeface="Calibri"/>
              </a:rPr>
              <a:t> </a:t>
            </a:r>
            <a:r>
              <a:rPr lang="en-IE" sz="7200" b="0" i="0" u="none" strike="noStrike" cap="none">
                <a:solidFill>
                  <a:schemeClr val="accent3"/>
                </a:solidFill>
                <a:latin typeface="Calibri"/>
                <a:ea typeface="Calibri"/>
                <a:cs typeface="Calibri"/>
                <a:sym typeface="Calibri"/>
              </a:rPr>
              <a:t>Y</a:t>
            </a:r>
            <a:r>
              <a:rPr lang="en-IE" sz="7200" b="0" i="0" u="none" strike="noStrike" cap="none">
                <a:solidFill>
                  <a:schemeClr val="accent4"/>
                </a:solidFill>
                <a:latin typeface="Calibri"/>
                <a:ea typeface="Calibri"/>
                <a:cs typeface="Calibri"/>
                <a:sym typeface="Calibri"/>
              </a:rPr>
              <a:t>OU</a:t>
            </a:r>
            <a:endParaRPr sz="4400" b="0" i="0" u="none" strike="noStrike" cap="none">
              <a:solidFill>
                <a:schemeClr val="dk2"/>
              </a:solidFill>
              <a:latin typeface="Calibri"/>
              <a:ea typeface="Calibri"/>
              <a:cs typeface="Calibri"/>
              <a:sym typeface="Calibri"/>
            </a:endParaRPr>
          </a:p>
        </p:txBody>
      </p:sp>
      <p:sp>
        <p:nvSpPr>
          <p:cNvPr id="311" name="Google Shape;311;g12e5ebcace2_0_16"/>
          <p:cNvSpPr txBox="1">
            <a:spLocks noGrp="1"/>
          </p:cNvSpPr>
          <p:nvPr>
            <p:ph type="subTitle" idx="4294967295"/>
          </p:nvPr>
        </p:nvSpPr>
        <p:spPr>
          <a:xfrm>
            <a:off x="1524000" y="3663950"/>
            <a:ext cx="9144000" cy="16557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IE" sz="2400" b="0" i="0" u="none" strike="noStrike" cap="none">
                <a:solidFill>
                  <a:schemeClr val="dk1"/>
                </a:solidFill>
                <a:latin typeface="Calibri"/>
                <a:ea typeface="Calibri"/>
                <a:cs typeface="Calibri"/>
                <a:sym typeface="Calibri"/>
              </a:rPr>
              <a:t>For more information, please go to </a:t>
            </a:r>
            <a:r>
              <a:rPr lang="en-IE" sz="2400" b="0" i="0" u="sng" strike="noStrike" cap="none">
                <a:solidFill>
                  <a:schemeClr val="dk1"/>
                </a:solidFill>
                <a:latin typeface="Calibri"/>
                <a:ea typeface="Calibri"/>
                <a:cs typeface="Calibri"/>
                <a:sym typeface="Calibri"/>
              </a:rPr>
              <a:t>www.antibullyingcentre.ie/fuse</a:t>
            </a:r>
            <a:endParaRPr/>
          </a:p>
        </p:txBody>
      </p:sp>
      <p:cxnSp>
        <p:nvCxnSpPr>
          <p:cNvPr id="312" name="Google Shape;312;g12e5ebcace2_0_16"/>
          <p:cNvCxnSpPr/>
          <p:nvPr/>
        </p:nvCxnSpPr>
        <p:spPr>
          <a:xfrm>
            <a:off x="4065814" y="3429000"/>
            <a:ext cx="4147500" cy="0"/>
          </a:xfrm>
          <a:prstGeom prst="straightConnector1">
            <a:avLst/>
          </a:prstGeom>
          <a:noFill/>
          <a:ln w="9525" cap="flat" cmpd="sng">
            <a:solidFill>
              <a:schemeClr val="lt1"/>
            </a:solidFill>
            <a:prstDash val="solid"/>
            <a:miter lim="800000"/>
            <a:headEnd type="none" w="sm" len="sm"/>
            <a:tailEnd type="none" w="sm" len="sm"/>
          </a:ln>
        </p:spPr>
      </p:cxnSp>
      <p:pic>
        <p:nvPicPr>
          <p:cNvPr id="313" name="Google Shape;313;g12e5ebcace2_0_16"/>
          <p:cNvPicPr preferRelativeResize="0"/>
          <p:nvPr/>
        </p:nvPicPr>
        <p:blipFill rotWithShape="1">
          <a:blip r:embed="rId3">
            <a:alphaModFix/>
          </a:blip>
          <a:srcRect/>
          <a:stretch/>
        </p:blipFill>
        <p:spPr>
          <a:xfrm>
            <a:off x="4322909" y="4198884"/>
            <a:ext cx="3633269" cy="2567450"/>
          </a:xfrm>
          <a:prstGeom prst="rect">
            <a:avLst/>
          </a:prstGeom>
          <a:noFill/>
          <a:ln>
            <a:noFill/>
          </a:ln>
        </p:spPr>
      </p:pic>
      <p:pic>
        <p:nvPicPr>
          <p:cNvPr id="314" name="Google Shape;314;g12e5ebcace2_0_16"/>
          <p:cNvPicPr preferRelativeResize="0"/>
          <p:nvPr/>
        </p:nvPicPr>
        <p:blipFill rotWithShape="1">
          <a:blip r:embed="rId4">
            <a:alphaModFix/>
          </a:blip>
          <a:srcRect/>
          <a:stretch/>
        </p:blipFill>
        <p:spPr>
          <a:xfrm>
            <a:off x="8533624" y="4103070"/>
            <a:ext cx="3238281" cy="2368850"/>
          </a:xfrm>
          <a:prstGeom prst="rect">
            <a:avLst/>
          </a:prstGeom>
          <a:noFill/>
          <a:ln>
            <a:noFill/>
          </a:ln>
        </p:spPr>
      </p:pic>
      <p:sp>
        <p:nvSpPr>
          <p:cNvPr id="315" name="Google Shape;315;g12e5ebcace2_0_16"/>
          <p:cNvSpPr/>
          <p:nvPr/>
        </p:nvSpPr>
        <p:spPr>
          <a:xfrm rot="10800000" flipH="1">
            <a:off x="838199" y="6041252"/>
            <a:ext cx="10515600" cy="3600"/>
          </a:xfrm>
          <a:prstGeom prst="rect">
            <a:avLst/>
          </a:prstGeom>
          <a:solidFill>
            <a:srgbClr val="FFFFFF"/>
          </a:solidFill>
          <a:ln>
            <a:noFill/>
          </a:ln>
        </p:spPr>
      </p:sp>
      <p:cxnSp>
        <p:nvCxnSpPr>
          <p:cNvPr id="316" name="Google Shape;316;g12e5ebcace2_0_16"/>
          <p:cNvCxnSpPr/>
          <p:nvPr/>
        </p:nvCxnSpPr>
        <p:spPr>
          <a:xfrm>
            <a:off x="4065814" y="3429000"/>
            <a:ext cx="4147457"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p:nvPr/>
        </p:nvSpPr>
        <p:spPr>
          <a:xfrm>
            <a:off x="0" y="0"/>
            <a:ext cx="12192000" cy="6858000"/>
          </a:xfrm>
          <a:prstGeom prst="roundRect">
            <a:avLst>
              <a:gd name="adj" fmla="val 0"/>
            </a:avLst>
          </a:prstGeom>
          <a:gradFill>
            <a:gsLst>
              <a:gs pos="0">
                <a:schemeClr val="accent1"/>
              </a:gs>
              <a:gs pos="33000">
                <a:schemeClr val="accent2"/>
              </a:gs>
              <a:gs pos="67000">
                <a:schemeClr val="accent3"/>
              </a:gs>
              <a:gs pos="100000">
                <a:schemeClr val="accent4"/>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solidFill>
                  <a:schemeClr val="lt1"/>
                </a:solidFill>
              </a:rPr>
              <a:t>3</a:t>
            </a:fld>
            <a:endParaRPr>
              <a:solidFill>
                <a:schemeClr val="lt1"/>
              </a:solidFill>
            </a:endParaRPr>
          </a:p>
        </p:txBody>
      </p:sp>
      <p:sp>
        <p:nvSpPr>
          <p:cNvPr id="83" name="Google Shape;83;p3"/>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lt1"/>
                </a:solidFill>
              </a:rPr>
              <a:t>|  ANTI- BULLYING &amp; ONLINE SAFETY PROGRAMME</a:t>
            </a:r>
            <a:endParaRPr sz="900">
              <a:solidFill>
                <a:schemeClr val="lt1"/>
              </a:solidFill>
            </a:endParaRPr>
          </a:p>
        </p:txBody>
      </p:sp>
      <p:pic>
        <p:nvPicPr>
          <p:cNvPr id="84" name="Google Shape;84;p3" descr="Badge Question Mark"/>
          <p:cNvPicPr preferRelativeResize="0"/>
          <p:nvPr/>
        </p:nvPicPr>
        <p:blipFill rotWithShape="1">
          <a:blip r:embed="rId3">
            <a:alphaModFix/>
          </a:blip>
          <a:srcRect/>
          <a:stretch/>
        </p:blipFill>
        <p:spPr>
          <a:xfrm>
            <a:off x="4334557" y="567238"/>
            <a:ext cx="3522881" cy="3522881"/>
          </a:xfrm>
          <a:prstGeom prst="rect">
            <a:avLst/>
          </a:prstGeom>
          <a:noFill/>
          <a:ln>
            <a:noFill/>
          </a:ln>
          <a:effectLst>
            <a:outerShdw blurRad="50800" dist="38100" dir="2700000" algn="tl" rotWithShape="0">
              <a:srgbClr val="000000">
                <a:alpha val="40000"/>
              </a:srgbClr>
            </a:outerShdw>
          </a:effectLst>
        </p:spPr>
      </p:pic>
      <p:sp>
        <p:nvSpPr>
          <p:cNvPr id="85" name="Google Shape;85;p3"/>
          <p:cNvSpPr/>
          <p:nvPr/>
        </p:nvSpPr>
        <p:spPr>
          <a:xfrm>
            <a:off x="1444847" y="4090119"/>
            <a:ext cx="9302300" cy="1422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IE" sz="4800" b="1" i="0" u="none" strike="noStrike" cap="none">
                <a:solidFill>
                  <a:schemeClr val="lt1"/>
                </a:solidFill>
                <a:latin typeface="Calibri"/>
                <a:ea typeface="Calibri"/>
                <a:cs typeface="Calibri"/>
                <a:sym typeface="Calibri"/>
              </a:rPr>
              <a:t>WHAT HAVE WE</a:t>
            </a:r>
            <a:endParaRPr/>
          </a:p>
          <a:p>
            <a:pPr marL="0" marR="0" lvl="0" indent="0" algn="ctr" rtl="0">
              <a:lnSpc>
                <a:spcPct val="90000"/>
              </a:lnSpc>
              <a:spcBef>
                <a:spcPts val="0"/>
              </a:spcBef>
              <a:spcAft>
                <a:spcPts val="0"/>
              </a:spcAft>
              <a:buNone/>
            </a:pPr>
            <a:r>
              <a:rPr lang="en-IE" sz="4800" b="1" i="0" u="none" strike="noStrike" cap="none">
                <a:solidFill>
                  <a:schemeClr val="lt1"/>
                </a:solidFill>
                <a:latin typeface="Calibri"/>
                <a:ea typeface="Calibri"/>
                <a:cs typeface="Calibri"/>
                <a:sym typeface="Calibri"/>
              </a:rPr>
              <a:t>LEARNED SO FAR?</a:t>
            </a:r>
            <a:endParaRPr/>
          </a:p>
        </p:txBody>
      </p:sp>
      <p:sp>
        <p:nvSpPr>
          <p:cNvPr id="86" name="Google Shape;86;p3"/>
          <p:cNvSpPr/>
          <p:nvPr/>
        </p:nvSpPr>
        <p:spPr>
          <a:xfrm>
            <a:off x="6919782" y="3877758"/>
            <a:ext cx="4226013"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p:nvPr/>
        </p:nvSpPr>
        <p:spPr>
          <a:xfrm>
            <a:off x="0" y="0"/>
            <a:ext cx="12192000" cy="6858000"/>
          </a:xfrm>
          <a:prstGeom prst="roundRect">
            <a:avLst>
              <a:gd name="adj" fmla="val 0"/>
            </a:avLst>
          </a:prstGeom>
          <a:gradFill>
            <a:gsLst>
              <a:gs pos="0">
                <a:schemeClr val="accent1"/>
              </a:gs>
              <a:gs pos="33000">
                <a:schemeClr val="accent2"/>
              </a:gs>
              <a:gs pos="67000">
                <a:schemeClr val="accent3"/>
              </a:gs>
              <a:gs pos="100000">
                <a:schemeClr val="accent4"/>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solidFill>
                  <a:schemeClr val="lt1"/>
                </a:solidFill>
              </a:rPr>
              <a:t>4</a:t>
            </a:fld>
            <a:endParaRPr>
              <a:solidFill>
                <a:schemeClr val="lt1"/>
              </a:solidFill>
            </a:endParaRPr>
          </a:p>
        </p:txBody>
      </p:sp>
      <p:sp>
        <p:nvSpPr>
          <p:cNvPr id="94" name="Google Shape;94;p4"/>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lt1"/>
                </a:solidFill>
              </a:rPr>
              <a:t>|  ANTI- BULLYING &amp; ONLINE SAFETY PROGRAMME</a:t>
            </a:r>
            <a:endParaRPr sz="900">
              <a:solidFill>
                <a:schemeClr val="lt1"/>
              </a:solidFill>
            </a:endParaRPr>
          </a:p>
        </p:txBody>
      </p:sp>
      <p:pic>
        <p:nvPicPr>
          <p:cNvPr id="95" name="Google Shape;95;p4" descr="Badge Question Mark"/>
          <p:cNvPicPr preferRelativeResize="0"/>
          <p:nvPr/>
        </p:nvPicPr>
        <p:blipFill rotWithShape="1">
          <a:blip r:embed="rId3">
            <a:alphaModFix/>
          </a:blip>
          <a:srcRect/>
          <a:stretch/>
        </p:blipFill>
        <p:spPr>
          <a:xfrm>
            <a:off x="4334557" y="567238"/>
            <a:ext cx="3522881" cy="3522881"/>
          </a:xfrm>
          <a:prstGeom prst="rect">
            <a:avLst/>
          </a:prstGeom>
          <a:noFill/>
          <a:ln>
            <a:noFill/>
          </a:ln>
          <a:effectLst>
            <a:outerShdw blurRad="50800" dist="38100" dir="2700000" algn="tl" rotWithShape="0">
              <a:srgbClr val="000000">
                <a:alpha val="40000"/>
              </a:srgbClr>
            </a:outerShdw>
          </a:effectLst>
        </p:spPr>
      </p:pic>
      <p:sp>
        <p:nvSpPr>
          <p:cNvPr id="96" name="Google Shape;96;p4"/>
          <p:cNvSpPr/>
          <p:nvPr/>
        </p:nvSpPr>
        <p:spPr>
          <a:xfrm>
            <a:off x="1444847" y="4090119"/>
            <a:ext cx="9302300" cy="1422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IE" sz="4800" b="1" i="0" u="none" strike="noStrike" cap="none">
                <a:solidFill>
                  <a:schemeClr val="lt1"/>
                </a:solidFill>
                <a:latin typeface="Calibri"/>
                <a:ea typeface="Calibri"/>
                <a:cs typeface="Calibri"/>
                <a:sym typeface="Calibri"/>
              </a:rPr>
              <a:t>What is a Bystander?</a:t>
            </a:r>
            <a:endParaRPr/>
          </a:p>
        </p:txBody>
      </p:sp>
      <p:sp>
        <p:nvSpPr>
          <p:cNvPr id="97" name="Google Shape;97;p4"/>
          <p:cNvSpPr/>
          <p:nvPr/>
        </p:nvSpPr>
        <p:spPr>
          <a:xfrm>
            <a:off x="6919782" y="3877758"/>
            <a:ext cx="4226013"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2412bd938e_0_2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E"/>
              <a:t>5</a:t>
            </a:fld>
            <a:endParaRPr/>
          </a:p>
        </p:txBody>
      </p:sp>
      <p:sp>
        <p:nvSpPr>
          <p:cNvPr id="104" name="Google Shape;104;g12412bd938e_0_217"/>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
        <p:nvSpPr>
          <p:cNvPr id="105" name="Google Shape;105;g12412bd938e_0_217"/>
          <p:cNvSpPr/>
          <p:nvPr/>
        </p:nvSpPr>
        <p:spPr>
          <a:xfrm>
            <a:off x="1" y="0"/>
            <a:ext cx="6096000" cy="6858000"/>
          </a:xfrm>
          <a:prstGeom prst="roundRect">
            <a:avLst>
              <a:gd name="adj" fmla="val 0"/>
            </a:avLst>
          </a:prstGeom>
          <a:gradFill>
            <a:gsLst>
              <a:gs pos="0">
                <a:schemeClr val="accent1"/>
              </a:gs>
              <a:gs pos="33000">
                <a:schemeClr val="accent2"/>
              </a:gs>
              <a:gs pos="67000">
                <a:schemeClr val="accent3"/>
              </a:gs>
              <a:gs pos="100000">
                <a:schemeClr val="accent4"/>
              </a:gs>
            </a:gsLst>
            <a:lin ang="18900044"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6" name="Google Shape;106;g12412bd938e_0_217" descr="Badge Question Mark"/>
          <p:cNvPicPr preferRelativeResize="0"/>
          <p:nvPr/>
        </p:nvPicPr>
        <p:blipFill rotWithShape="1">
          <a:blip r:embed="rId3">
            <a:alphaModFix/>
          </a:blip>
          <a:srcRect/>
          <a:stretch/>
        </p:blipFill>
        <p:spPr>
          <a:xfrm>
            <a:off x="249019" y="343420"/>
            <a:ext cx="1400015" cy="1400015"/>
          </a:xfrm>
          <a:prstGeom prst="rect">
            <a:avLst/>
          </a:prstGeom>
          <a:noFill/>
          <a:ln>
            <a:noFill/>
          </a:ln>
          <a:effectLst>
            <a:outerShdw blurRad="50800" dist="38100" dir="2700000" algn="tl" rotWithShape="0">
              <a:srgbClr val="000000">
                <a:alpha val="40000"/>
              </a:srgbClr>
            </a:outerShdw>
          </a:effectLst>
        </p:spPr>
      </p:pic>
      <p:sp>
        <p:nvSpPr>
          <p:cNvPr id="107" name="Google Shape;107;g12412bd938e_0_217"/>
          <p:cNvSpPr/>
          <p:nvPr/>
        </p:nvSpPr>
        <p:spPr>
          <a:xfrm>
            <a:off x="923299" y="2031775"/>
            <a:ext cx="4249404" cy="19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IE" sz="4200" b="0" i="0" u="none" strike="noStrike" cap="none">
                <a:solidFill>
                  <a:schemeClr val="lt1"/>
                </a:solidFill>
                <a:latin typeface="Calibri"/>
                <a:ea typeface="Calibri"/>
                <a:cs typeface="Calibri"/>
                <a:sym typeface="Calibri"/>
              </a:rPr>
              <a:t>What is a Bystander?</a:t>
            </a:r>
            <a:endParaRPr sz="4200" b="0" i="0" u="none" strike="noStrike" cap="none">
              <a:solidFill>
                <a:schemeClr val="lt1"/>
              </a:solidFill>
              <a:latin typeface="Calibri"/>
              <a:ea typeface="Calibri"/>
              <a:cs typeface="Calibri"/>
              <a:sym typeface="Calibri"/>
            </a:endParaRPr>
          </a:p>
        </p:txBody>
      </p:sp>
      <p:sp>
        <p:nvSpPr>
          <p:cNvPr id="108" name="Google Shape;108;g12412bd938e_0_217"/>
          <p:cNvSpPr/>
          <p:nvPr/>
        </p:nvSpPr>
        <p:spPr>
          <a:xfrm>
            <a:off x="6386325" y="2031775"/>
            <a:ext cx="5550900" cy="3416400"/>
          </a:xfrm>
          <a:prstGeom prst="rect">
            <a:avLst/>
          </a:prstGeom>
          <a:noFill/>
          <a:ln>
            <a:noFill/>
          </a:ln>
        </p:spPr>
        <p:txBody>
          <a:bodyPr spcFirstLastPara="1" wrap="square" lIns="91425" tIns="45700" rIns="91425" bIns="45700" anchor="t" anchorCtr="0">
            <a:noAutofit/>
          </a:bodyPr>
          <a:lstStyle/>
          <a:p>
            <a:pPr marL="114300" marR="0" lvl="0" indent="0" algn="ctr" rtl="0">
              <a:lnSpc>
                <a:spcPct val="90000"/>
              </a:lnSpc>
              <a:spcBef>
                <a:spcPts val="0"/>
              </a:spcBef>
              <a:spcAft>
                <a:spcPts val="0"/>
              </a:spcAft>
              <a:buClr>
                <a:srgbClr val="000000"/>
              </a:buClr>
              <a:buSzPts val="4000"/>
              <a:buFont typeface="Arial"/>
              <a:buNone/>
            </a:pPr>
            <a:r>
              <a:rPr lang="en-IE" sz="4000" b="0" i="0" u="none" strike="noStrike" cap="none">
                <a:solidFill>
                  <a:schemeClr val="dk1"/>
                </a:solidFill>
                <a:latin typeface="Calibri"/>
                <a:ea typeface="Calibri"/>
                <a:cs typeface="Calibri"/>
                <a:sym typeface="Calibri"/>
              </a:rPr>
              <a:t>A bystander(onlooker) is the person or persons that sees bullying when it happens or that notices bullying behaviour</a:t>
            </a:r>
            <a:endParaRPr sz="1400" b="0" i="0" u="none" strike="noStrike" cap="none">
              <a:solidFill>
                <a:schemeClr val="dk1"/>
              </a:solidFill>
              <a:latin typeface="Arial"/>
              <a:ea typeface="Arial"/>
              <a:cs typeface="Arial"/>
              <a:sym typeface="Arial"/>
            </a:endParaRPr>
          </a:p>
        </p:txBody>
      </p:sp>
      <p:grpSp>
        <p:nvGrpSpPr>
          <p:cNvPr id="109" name="Google Shape;109;g12412bd938e_0_217"/>
          <p:cNvGrpSpPr/>
          <p:nvPr/>
        </p:nvGrpSpPr>
        <p:grpSpPr>
          <a:xfrm>
            <a:off x="6599928" y="128777"/>
            <a:ext cx="1177200" cy="1446600"/>
            <a:chOff x="6599928" y="128777"/>
            <a:chExt cx="1177200" cy="1446600"/>
          </a:xfrm>
        </p:grpSpPr>
        <p:sp>
          <p:nvSpPr>
            <p:cNvPr id="110" name="Google Shape;110;g12412bd938e_0_217"/>
            <p:cNvSpPr/>
            <p:nvPr/>
          </p:nvSpPr>
          <p:spPr>
            <a:xfrm>
              <a:off x="6599928" y="343420"/>
              <a:ext cx="1177200" cy="1177200"/>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g12412bd938e_0_217"/>
            <p:cNvSpPr/>
            <p:nvPr/>
          </p:nvSpPr>
          <p:spPr>
            <a:xfrm>
              <a:off x="6794697" y="128777"/>
              <a:ext cx="837000" cy="14466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800"/>
                <a:buFont typeface="Arial"/>
                <a:buNone/>
              </a:pPr>
              <a:r>
                <a:rPr lang="en-IE" sz="8800" b="0" i="0" u="none" strike="noStrike" cap="none">
                  <a:solidFill>
                    <a:schemeClr val="lt1"/>
                  </a:solidFill>
                  <a:latin typeface="Calibri"/>
                  <a:ea typeface="Calibri"/>
                  <a:cs typeface="Calibri"/>
                  <a:sym typeface="Calibri"/>
                </a:rPr>
                <a:t>A</a:t>
              </a:r>
              <a:endParaRPr sz="8800" b="0" i="0" u="none" strike="noStrike" cap="none">
                <a:solidFill>
                  <a:schemeClr val="lt1"/>
                </a:solidFill>
                <a:latin typeface="Calibri"/>
                <a:ea typeface="Calibri"/>
                <a:cs typeface="Calibri"/>
                <a:sym typeface="Calibri"/>
              </a:endParaRPr>
            </a:p>
          </p:txBody>
        </p:sp>
      </p:grpSp>
      <p:sp>
        <p:nvSpPr>
          <p:cNvPr id="112" name="Google Shape;112;g12412bd938e_0_217"/>
          <p:cNvSpPr txBox="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IE" sz="900" b="1" i="0" u="none" strike="noStrike" cap="none">
                <a:solidFill>
                  <a:srgbClr val="99459A"/>
                </a:solidFill>
                <a:latin typeface="Calibri"/>
                <a:ea typeface="Calibri"/>
                <a:cs typeface="Calibri"/>
                <a:sym typeface="Calibri"/>
              </a:rPr>
              <a:t>F</a:t>
            </a:r>
            <a:r>
              <a:rPr lang="en-IE" sz="900" b="1" i="0" u="none" strike="noStrike" cap="none">
                <a:solidFill>
                  <a:srgbClr val="DB156F"/>
                </a:solidFill>
                <a:latin typeface="Calibri"/>
                <a:ea typeface="Calibri"/>
                <a:cs typeface="Calibri"/>
                <a:sym typeface="Calibri"/>
              </a:rPr>
              <a:t>U</a:t>
            </a:r>
            <a:r>
              <a:rPr lang="en-IE" sz="900" b="1" i="0" u="none" strike="noStrike" cap="none">
                <a:solidFill>
                  <a:srgbClr val="ED1C27"/>
                </a:solidFill>
                <a:latin typeface="Calibri"/>
                <a:ea typeface="Calibri"/>
                <a:cs typeface="Calibri"/>
                <a:sym typeface="Calibri"/>
              </a:rPr>
              <a:t>S</a:t>
            </a:r>
            <a:r>
              <a:rPr lang="en-IE" sz="900" b="1" i="0" u="none" strike="noStrike" cap="none">
                <a:solidFill>
                  <a:srgbClr val="FFC000"/>
                </a:solidFill>
                <a:latin typeface="Calibri"/>
                <a:ea typeface="Calibri"/>
                <a:cs typeface="Calibri"/>
                <a:sym typeface="Calibri"/>
              </a:rPr>
              <a:t>E</a:t>
            </a:r>
            <a:r>
              <a:rPr lang="en-IE" sz="900" b="0" i="0" u="none" strike="noStrike" cap="none">
                <a:solidFill>
                  <a:srgbClr val="898989"/>
                </a:solidFill>
                <a:latin typeface="Calibri"/>
                <a:ea typeface="Calibri"/>
                <a:cs typeface="Calibri"/>
                <a:sym typeface="Calibri"/>
              </a:rPr>
              <a:t>  </a:t>
            </a:r>
            <a:r>
              <a:rPr lang="en-IE" sz="900" b="0" i="0" u="none" strike="noStrike" cap="none">
                <a:solidFill>
                  <a:srgbClr val="4C4D4C"/>
                </a:solidFill>
                <a:latin typeface="Calibri"/>
                <a:ea typeface="Calibri"/>
                <a:cs typeface="Calibri"/>
                <a:sym typeface="Calibri"/>
              </a:rPr>
              <a:t>|  ANTI- BULLYING &amp; ONLINE SAFETY PROGRAMME</a:t>
            </a:r>
            <a:endParaRPr sz="900" b="0" i="0" u="none" strike="noStrike" cap="none">
              <a:solidFill>
                <a:srgbClr val="4C4D4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2412bd938e_0_232"/>
          <p:cNvSpPr/>
          <p:nvPr/>
        </p:nvSpPr>
        <p:spPr>
          <a:xfrm>
            <a:off x="838200" y="1814513"/>
            <a:ext cx="2705100" cy="3929100"/>
          </a:xfrm>
          <a:prstGeom prst="rect">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g12412bd938e_0_232"/>
          <p:cNvSpPr/>
          <p:nvPr/>
        </p:nvSpPr>
        <p:spPr>
          <a:xfrm>
            <a:off x="3581400" y="1814513"/>
            <a:ext cx="2705100" cy="3929100"/>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g12412bd938e_0_232"/>
          <p:cNvSpPr/>
          <p:nvPr/>
        </p:nvSpPr>
        <p:spPr>
          <a:xfrm>
            <a:off x="6338887" y="1814513"/>
            <a:ext cx="2705100" cy="3929100"/>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g12412bd938e_0_232"/>
          <p:cNvSpPr/>
          <p:nvPr/>
        </p:nvSpPr>
        <p:spPr>
          <a:xfrm>
            <a:off x="9096375" y="1814513"/>
            <a:ext cx="2705100" cy="3929100"/>
          </a:xfrm>
          <a:prstGeom prst="rect">
            <a:avLst/>
          </a:prstGeom>
          <a:solidFill>
            <a:schemeClr val="accent1"/>
          </a:solidFill>
          <a:ln w="12700" cap="flat" cmpd="sng">
            <a:solidFill>
              <a:srgbClr val="6F327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g12412bd938e_0_2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en-IE">
                <a:solidFill>
                  <a:schemeClr val="accent5"/>
                </a:solidFill>
              </a:rPr>
              <a:t>Types of Bystanders</a:t>
            </a:r>
            <a:endParaRPr>
              <a:solidFill>
                <a:schemeClr val="accent5"/>
              </a:solidFill>
            </a:endParaRPr>
          </a:p>
        </p:txBody>
      </p:sp>
      <p:sp>
        <p:nvSpPr>
          <p:cNvPr id="123" name="Google Shape;123;g12412bd938e_0_232"/>
          <p:cNvSpPr txBox="1">
            <a:spLocks noGrp="1"/>
          </p:cNvSpPr>
          <p:nvPr>
            <p:ph type="body" idx="1"/>
          </p:nvPr>
        </p:nvSpPr>
        <p:spPr>
          <a:xfrm>
            <a:off x="838200" y="1990846"/>
            <a:ext cx="2728800" cy="3752700"/>
          </a:xfrm>
          <a:prstGeom prst="rect">
            <a:avLst/>
          </a:prstGeom>
          <a:noFill/>
          <a:ln>
            <a:noFill/>
          </a:ln>
        </p:spPr>
        <p:txBody>
          <a:bodyPr spcFirstLastPara="1" wrap="square" lIns="91425" tIns="45700" rIns="91425" bIns="45700" anchor="t" anchorCtr="0">
            <a:normAutofit lnSpcReduction="10000"/>
          </a:bodyPr>
          <a:lstStyle/>
          <a:p>
            <a:pPr marL="114300" lvl="0" indent="0" algn="ctr" rtl="0">
              <a:lnSpc>
                <a:spcPct val="90000"/>
              </a:lnSpc>
              <a:spcBef>
                <a:spcPts val="0"/>
              </a:spcBef>
              <a:spcAft>
                <a:spcPts val="0"/>
              </a:spcAft>
              <a:buClr>
                <a:schemeClr val="dk1"/>
              </a:buClr>
              <a:buSzPts val="1800"/>
              <a:buNone/>
            </a:pPr>
            <a:r>
              <a:rPr lang="en-IE" sz="2400" b="1">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Defenders</a:t>
            </a:r>
            <a:endParaRPr/>
          </a:p>
          <a:p>
            <a:pPr marL="457200" lvl="0" indent="-355600" algn="l" rtl="0">
              <a:lnSpc>
                <a:spcPct val="90000"/>
              </a:lnSpc>
              <a:spcBef>
                <a:spcPts val="1000"/>
              </a:spcBef>
              <a:spcAft>
                <a:spcPts val="0"/>
              </a:spcAft>
              <a:buClr>
                <a:schemeClr val="lt1"/>
              </a:buClr>
              <a:buSzPts val="2000"/>
              <a:buChar char="•"/>
            </a:pPr>
            <a:r>
              <a:rPr lang="en-IE" sz="2000">
                <a:solidFill>
                  <a:schemeClr val="lt1"/>
                </a:solidFill>
              </a:rPr>
              <a:t>Supports, comforts the person being bullied (target) </a:t>
            </a:r>
            <a:endParaRPr sz="2000">
              <a:solidFill>
                <a:schemeClr val="lt1"/>
              </a:solidFill>
            </a:endParaRPr>
          </a:p>
          <a:p>
            <a:pPr marL="457200" lvl="0" indent="0" algn="l" rtl="0">
              <a:lnSpc>
                <a:spcPct val="90000"/>
              </a:lnSpc>
              <a:spcBef>
                <a:spcPts val="1000"/>
              </a:spcBef>
              <a:spcAft>
                <a:spcPts val="0"/>
              </a:spcAft>
              <a:buSzPts val="1800"/>
              <a:buNone/>
            </a:pPr>
            <a:endParaRPr sz="2000">
              <a:solidFill>
                <a:schemeClr val="lt1"/>
              </a:solidFill>
            </a:endParaRPr>
          </a:p>
          <a:p>
            <a:pPr marL="457200" lvl="0" indent="-355600" algn="l" rtl="0">
              <a:lnSpc>
                <a:spcPct val="90000"/>
              </a:lnSpc>
              <a:spcBef>
                <a:spcPts val="1000"/>
              </a:spcBef>
              <a:spcAft>
                <a:spcPts val="0"/>
              </a:spcAft>
              <a:buClr>
                <a:schemeClr val="lt1"/>
              </a:buClr>
              <a:buSzPts val="2000"/>
              <a:buChar char="•"/>
            </a:pPr>
            <a:r>
              <a:rPr lang="en-IE" sz="2000">
                <a:solidFill>
                  <a:schemeClr val="lt1"/>
                </a:solidFill>
              </a:rPr>
              <a:t>Helps the target by intervening in the bullying situation </a:t>
            </a:r>
            <a:endParaRPr sz="2000">
              <a:solidFill>
                <a:schemeClr val="lt1"/>
              </a:solidFill>
            </a:endParaRPr>
          </a:p>
          <a:p>
            <a:pPr marL="457200" lvl="0" indent="0" algn="l" rtl="0">
              <a:lnSpc>
                <a:spcPct val="90000"/>
              </a:lnSpc>
              <a:spcBef>
                <a:spcPts val="1000"/>
              </a:spcBef>
              <a:spcAft>
                <a:spcPts val="0"/>
              </a:spcAft>
              <a:buSzPts val="1800"/>
              <a:buNone/>
            </a:pPr>
            <a:endParaRPr sz="2000">
              <a:solidFill>
                <a:schemeClr val="lt1"/>
              </a:solidFill>
            </a:endParaRPr>
          </a:p>
          <a:p>
            <a:pPr marL="457200" lvl="0" indent="-355600" algn="l" rtl="0">
              <a:lnSpc>
                <a:spcPct val="90000"/>
              </a:lnSpc>
              <a:spcBef>
                <a:spcPts val="1000"/>
              </a:spcBef>
              <a:spcAft>
                <a:spcPts val="0"/>
              </a:spcAft>
              <a:buClr>
                <a:schemeClr val="lt1"/>
              </a:buClr>
              <a:buSzPts val="2000"/>
              <a:buChar char="•"/>
            </a:pPr>
            <a:r>
              <a:rPr lang="en-IE" sz="2000">
                <a:solidFill>
                  <a:schemeClr val="lt1"/>
                </a:solidFill>
              </a:rPr>
              <a:t>Takes action to stop the bullying</a:t>
            </a:r>
            <a:endParaRPr sz="2000">
              <a:solidFill>
                <a:schemeClr val="lt1"/>
              </a:solidFill>
            </a:endParaRPr>
          </a:p>
        </p:txBody>
      </p:sp>
      <p:sp>
        <p:nvSpPr>
          <p:cNvPr id="124" name="Google Shape;124;g12412bd938e_0_2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E"/>
              <a:t>6</a:t>
            </a:fld>
            <a:endParaRPr/>
          </a:p>
        </p:txBody>
      </p:sp>
      <p:sp>
        <p:nvSpPr>
          <p:cNvPr id="125" name="Google Shape;125;g12412bd938e_0_232"/>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dk2"/>
                </a:solidFill>
              </a:rPr>
              <a:t>|  ANTI- BULLYING &amp; ONLINE SAFETY PROGRAMME</a:t>
            </a:r>
            <a:endParaRPr sz="900">
              <a:solidFill>
                <a:schemeClr val="dk2"/>
              </a:solidFill>
            </a:endParaRPr>
          </a:p>
        </p:txBody>
      </p:sp>
      <p:sp>
        <p:nvSpPr>
          <p:cNvPr id="126" name="Google Shape;126;g12412bd938e_0_232"/>
          <p:cNvSpPr txBox="1"/>
          <p:nvPr/>
        </p:nvSpPr>
        <p:spPr>
          <a:xfrm>
            <a:off x="3571877" y="1990845"/>
            <a:ext cx="2728800" cy="2981100"/>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0"/>
              </a:spcBef>
              <a:spcAft>
                <a:spcPts val="0"/>
              </a:spcAft>
              <a:buClr>
                <a:schemeClr val="dk1"/>
              </a:buClr>
              <a:buSzPts val="1800"/>
              <a:buFont typeface="Arial"/>
              <a:buNone/>
            </a:pPr>
            <a:r>
              <a:rPr lang="en-IE" sz="2400" b="1"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Outsiders</a:t>
            </a:r>
            <a:endParaRPr sz="1400" b="0" i="0" u="none" strike="noStrike" cap="none">
              <a:solidFill>
                <a:srgbClr val="000000"/>
              </a:solidFill>
              <a:latin typeface="Arial"/>
              <a:ea typeface="Arial"/>
              <a:cs typeface="Arial"/>
              <a:sym typeface="Arial"/>
            </a:endParaRPr>
          </a:p>
          <a:p>
            <a:pPr marL="457200" marR="0" lvl="0" indent="-355600" algn="l" rtl="0">
              <a:lnSpc>
                <a:spcPct val="90000"/>
              </a:lnSpc>
              <a:spcBef>
                <a:spcPts val="1000"/>
              </a:spcBef>
              <a:spcAft>
                <a:spcPts val="0"/>
              </a:spcAft>
              <a:buClr>
                <a:schemeClr val="lt1"/>
              </a:buClr>
              <a:buSzPts val="2000"/>
              <a:buFont typeface="Calibri"/>
              <a:buChar char="●"/>
            </a:pPr>
            <a:r>
              <a:rPr lang="en-IE" sz="2000" b="0" i="0" u="none" strike="noStrike" cap="none">
                <a:solidFill>
                  <a:schemeClr val="lt1"/>
                </a:solidFill>
                <a:latin typeface="Calibri"/>
                <a:ea typeface="Calibri"/>
                <a:cs typeface="Calibri"/>
                <a:sym typeface="Calibri"/>
              </a:rPr>
              <a:t>Witnesses the bullying situation but stays outside of the event and does not get involved</a:t>
            </a:r>
            <a:endParaRPr sz="1400" b="0" i="0" u="none" strike="noStrike" cap="none">
              <a:solidFill>
                <a:srgbClr val="000000"/>
              </a:solidFill>
              <a:latin typeface="Arial"/>
              <a:ea typeface="Arial"/>
              <a:cs typeface="Arial"/>
              <a:sym typeface="Arial"/>
            </a:endParaRPr>
          </a:p>
        </p:txBody>
      </p:sp>
      <p:sp>
        <p:nvSpPr>
          <p:cNvPr id="127" name="Google Shape;127;g12412bd938e_0_232"/>
          <p:cNvSpPr txBox="1"/>
          <p:nvPr/>
        </p:nvSpPr>
        <p:spPr>
          <a:xfrm>
            <a:off x="6324600" y="1990845"/>
            <a:ext cx="2676600" cy="3909900"/>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0"/>
              </a:spcBef>
              <a:spcAft>
                <a:spcPts val="0"/>
              </a:spcAft>
              <a:buClr>
                <a:schemeClr val="lt1"/>
              </a:buClr>
              <a:buSzPts val="1800"/>
              <a:buFont typeface="Arial"/>
              <a:buNone/>
            </a:pPr>
            <a:r>
              <a:rPr lang="en-IE" sz="2400" b="1"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Assistants</a:t>
            </a:r>
            <a:endParaRPr sz="1400" b="0" i="0" u="none" strike="noStrike" cap="none">
              <a:solidFill>
                <a:srgbClr val="000000"/>
              </a:solidFill>
              <a:latin typeface="Arial"/>
              <a:ea typeface="Arial"/>
              <a:cs typeface="Arial"/>
              <a:sym typeface="Arial"/>
            </a:endParaRPr>
          </a:p>
          <a:p>
            <a:pPr marL="457200" marR="0" lvl="0" indent="-355600" algn="l" rtl="0">
              <a:lnSpc>
                <a:spcPct val="90000"/>
              </a:lnSpc>
              <a:spcBef>
                <a:spcPts val="1000"/>
              </a:spcBef>
              <a:spcAft>
                <a:spcPts val="0"/>
              </a:spcAft>
              <a:buClr>
                <a:schemeClr val="lt1"/>
              </a:buClr>
              <a:buSzPts val="2000"/>
              <a:buFont typeface="Calibri"/>
              <a:buChar char="●"/>
            </a:pPr>
            <a:r>
              <a:rPr lang="en-IE" sz="2000" b="0" i="0" u="none" strike="noStrike" cap="none">
                <a:solidFill>
                  <a:schemeClr val="lt1"/>
                </a:solidFill>
                <a:latin typeface="Calibri"/>
                <a:ea typeface="Calibri"/>
                <a:cs typeface="Calibri"/>
                <a:sym typeface="Calibri"/>
              </a:rPr>
              <a:t>Helps and supports the bully and joins in the bullying</a:t>
            </a:r>
            <a:endParaRPr sz="1400" b="0" i="0" u="none" strike="noStrike" cap="none">
              <a:solidFill>
                <a:srgbClr val="000000"/>
              </a:solidFill>
              <a:latin typeface="Arial"/>
              <a:ea typeface="Arial"/>
              <a:cs typeface="Arial"/>
              <a:sym typeface="Arial"/>
            </a:endParaRPr>
          </a:p>
        </p:txBody>
      </p:sp>
      <p:sp>
        <p:nvSpPr>
          <p:cNvPr id="128" name="Google Shape;128;g12412bd938e_0_232"/>
          <p:cNvSpPr txBox="1"/>
          <p:nvPr/>
        </p:nvSpPr>
        <p:spPr>
          <a:xfrm>
            <a:off x="9124951" y="1990846"/>
            <a:ext cx="2676600" cy="3752700"/>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0"/>
              </a:spcBef>
              <a:spcAft>
                <a:spcPts val="0"/>
              </a:spcAft>
              <a:buClr>
                <a:schemeClr val="lt1"/>
              </a:buClr>
              <a:buSzPts val="1800"/>
              <a:buFont typeface="Arial"/>
              <a:buNone/>
            </a:pPr>
            <a:r>
              <a:rPr lang="en-IE" sz="2400" b="1"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Reinforcers</a:t>
            </a:r>
            <a:endParaRPr sz="1400" b="0" i="0" u="none" strike="noStrike" cap="none">
              <a:solidFill>
                <a:srgbClr val="000000"/>
              </a:solidFill>
              <a:latin typeface="Arial"/>
              <a:ea typeface="Arial"/>
              <a:cs typeface="Arial"/>
              <a:sym typeface="Arial"/>
            </a:endParaRPr>
          </a:p>
          <a:p>
            <a:pPr marL="457200" marR="0" lvl="0" indent="-355600" algn="l" rtl="0">
              <a:lnSpc>
                <a:spcPct val="90000"/>
              </a:lnSpc>
              <a:spcBef>
                <a:spcPts val="1000"/>
              </a:spcBef>
              <a:spcAft>
                <a:spcPts val="0"/>
              </a:spcAft>
              <a:buClr>
                <a:schemeClr val="lt1"/>
              </a:buClr>
              <a:buSzPts val="2000"/>
              <a:buFont typeface="Calibri"/>
              <a:buChar char="●"/>
            </a:pPr>
            <a:r>
              <a:rPr lang="en-IE" sz="2000" b="0" i="0" u="none" strike="noStrike" cap="none">
                <a:solidFill>
                  <a:schemeClr val="lt1"/>
                </a:solidFill>
                <a:latin typeface="Calibri"/>
                <a:ea typeface="Calibri"/>
                <a:cs typeface="Calibri"/>
                <a:sym typeface="Calibri"/>
              </a:rPr>
              <a:t>Supports the bully during /after the bullying incident by laughing, cheering or encouraging the bullying behaviour </a:t>
            </a:r>
            <a:endParaRPr sz="1400" b="0" i="0" u="none" strike="noStrike" cap="none">
              <a:solidFill>
                <a:srgbClr val="000000"/>
              </a:solidFill>
              <a:latin typeface="Arial"/>
              <a:ea typeface="Arial"/>
              <a:cs typeface="Arial"/>
              <a:sym typeface="Arial"/>
            </a:endParaRPr>
          </a:p>
        </p:txBody>
      </p:sp>
      <p:sp>
        <p:nvSpPr>
          <p:cNvPr id="129" name="Google Shape;129;g12412bd938e_0_232"/>
          <p:cNvSpPr/>
          <p:nvPr/>
        </p:nvSpPr>
        <p:spPr>
          <a:xfrm rot="10800000" flipH="1">
            <a:off x="838199" y="1614032"/>
            <a:ext cx="10515600" cy="3600"/>
          </a:xfrm>
          <a:prstGeom prst="rect">
            <a:avLst/>
          </a:prstGeom>
          <a:solidFill>
            <a:srgbClr val="FFFFFF"/>
          </a:solidFill>
          <a:ln>
            <a:noFill/>
          </a:ln>
        </p:spPr>
      </p:sp>
      <p:sp>
        <p:nvSpPr>
          <p:cNvPr id="130" name="Google Shape;130;g12412bd938e_0_232"/>
          <p:cNvSpPr/>
          <p:nvPr/>
        </p:nvSpPr>
        <p:spPr>
          <a:xfrm rot="10800000" flipH="1">
            <a:off x="838199" y="6041252"/>
            <a:ext cx="10515600" cy="3600"/>
          </a:xfrm>
          <a:prstGeom prst="rect">
            <a:avLst/>
          </a:prstGeom>
          <a:solidFill>
            <a:srgbClr val="FFFFFF"/>
          </a:solid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244a4fd4e7_0_218"/>
          <p:cNvSpPr/>
          <p:nvPr/>
        </p:nvSpPr>
        <p:spPr>
          <a:xfrm>
            <a:off x="0" y="0"/>
            <a:ext cx="6096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g1244a4fd4e7_0_218"/>
          <p:cNvSpPr txBox="1">
            <a:spLocks noGrp="1"/>
          </p:cNvSpPr>
          <p:nvPr>
            <p:ph type="body" idx="1"/>
          </p:nvPr>
        </p:nvSpPr>
        <p:spPr>
          <a:xfrm>
            <a:off x="585951" y="1034980"/>
            <a:ext cx="4900448" cy="4731600"/>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0"/>
              </a:spcBef>
              <a:spcAft>
                <a:spcPts val="0"/>
              </a:spcAft>
              <a:buSzPts val="1800"/>
              <a:buNone/>
            </a:pPr>
            <a:r>
              <a:rPr lang="en-IE" sz="5400" b="1">
                <a:solidFill>
                  <a:schemeClr val="lt1"/>
                </a:solidFill>
              </a:rPr>
              <a:t>Activity 3.1</a:t>
            </a:r>
            <a:endParaRPr sz="5400" b="1">
              <a:solidFill>
                <a:schemeClr val="lt1"/>
              </a:solidFill>
            </a:endParaRPr>
          </a:p>
          <a:p>
            <a:pPr marL="114300" lvl="0" indent="0" algn="ctr" rtl="0">
              <a:lnSpc>
                <a:spcPct val="90000"/>
              </a:lnSpc>
              <a:spcBef>
                <a:spcPts val="0"/>
              </a:spcBef>
              <a:spcAft>
                <a:spcPts val="0"/>
              </a:spcAft>
              <a:buSzPts val="1800"/>
              <a:buNone/>
            </a:pPr>
            <a:endParaRPr sz="5400" b="1">
              <a:solidFill>
                <a:schemeClr val="lt1"/>
              </a:solidFill>
            </a:endParaRPr>
          </a:p>
          <a:p>
            <a:pPr marL="114300" lvl="0" indent="0" algn="ctr" rtl="0">
              <a:lnSpc>
                <a:spcPct val="90000"/>
              </a:lnSpc>
              <a:spcBef>
                <a:spcPts val="0"/>
              </a:spcBef>
              <a:spcAft>
                <a:spcPts val="0"/>
              </a:spcAft>
              <a:buSzPts val="1800"/>
              <a:buNone/>
            </a:pPr>
            <a:r>
              <a:rPr lang="en-IE" sz="4000">
                <a:solidFill>
                  <a:schemeClr val="lt1"/>
                </a:solidFill>
                <a:latin typeface="Calibri"/>
                <a:ea typeface="Calibri"/>
                <a:cs typeface="Calibri"/>
                <a:sym typeface="Calibri"/>
              </a:rPr>
              <a:t>Match the types of bystanders to their actions / behaviour</a:t>
            </a:r>
            <a:endParaRPr sz="4000">
              <a:solidFill>
                <a:srgbClr val="000000"/>
              </a:solidFill>
              <a:latin typeface="Calibri"/>
              <a:ea typeface="Calibri"/>
              <a:cs typeface="Calibri"/>
              <a:sym typeface="Calibri"/>
            </a:endParaRPr>
          </a:p>
        </p:txBody>
      </p:sp>
      <p:sp>
        <p:nvSpPr>
          <p:cNvPr id="138" name="Google Shape;138;g1244a4fd4e7_0_2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t>7</a:t>
            </a:fld>
            <a:endParaRPr/>
          </a:p>
        </p:txBody>
      </p:sp>
      <p:sp>
        <p:nvSpPr>
          <p:cNvPr id="139" name="Google Shape;139;g1244a4fd4e7_0_218"/>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lt1"/>
                </a:solidFill>
              </a:rPr>
              <a:t>|  ANTI- BULLYING &amp; ONLINE SAFETY PROGRAMME</a:t>
            </a:r>
            <a:endParaRPr sz="900">
              <a:solidFill>
                <a:schemeClr val="lt1"/>
              </a:solidFill>
            </a:endParaRPr>
          </a:p>
        </p:txBody>
      </p:sp>
      <p:sp>
        <p:nvSpPr>
          <p:cNvPr id="140" name="Google Shape;140;g1244a4fd4e7_0_218"/>
          <p:cNvSpPr/>
          <p:nvPr/>
        </p:nvSpPr>
        <p:spPr>
          <a:xfrm>
            <a:off x="6577820" y="1374907"/>
            <a:ext cx="2519919" cy="2025873"/>
          </a:xfrm>
          <a:prstGeom prst="rect">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g1244a4fd4e7_0_218"/>
          <p:cNvSpPr/>
          <p:nvPr/>
        </p:nvSpPr>
        <p:spPr>
          <a:xfrm>
            <a:off x="9210233" y="1374907"/>
            <a:ext cx="2519919" cy="2035349"/>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g1244a4fd4e7_0_218"/>
          <p:cNvSpPr/>
          <p:nvPr/>
        </p:nvSpPr>
        <p:spPr>
          <a:xfrm>
            <a:off x="6596824" y="3489889"/>
            <a:ext cx="2519919" cy="2035349"/>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g1244a4fd4e7_0_218"/>
          <p:cNvSpPr/>
          <p:nvPr/>
        </p:nvSpPr>
        <p:spPr>
          <a:xfrm>
            <a:off x="9224335" y="3489887"/>
            <a:ext cx="2505818" cy="2035349"/>
          </a:xfrm>
          <a:prstGeom prst="rect">
            <a:avLst/>
          </a:prstGeom>
          <a:solidFill>
            <a:schemeClr val="accent1"/>
          </a:solidFill>
          <a:ln w="12700" cap="flat" cmpd="sng">
            <a:solidFill>
              <a:srgbClr val="6F327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g1244a4fd4e7_0_218"/>
          <p:cNvSpPr txBox="1"/>
          <p:nvPr/>
        </p:nvSpPr>
        <p:spPr>
          <a:xfrm>
            <a:off x="6576848" y="2161563"/>
            <a:ext cx="2520891" cy="470581"/>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0"/>
              </a:spcBef>
              <a:spcAft>
                <a:spcPts val="0"/>
              </a:spcAft>
              <a:buClr>
                <a:schemeClr val="dk1"/>
              </a:buClr>
              <a:buSzPts val="1800"/>
              <a:buFont typeface="Arial"/>
              <a:buNone/>
            </a:pPr>
            <a:r>
              <a:rPr lang="en-IE" sz="2400" b="1" i="0" u="none" strike="noStrike" cap="none">
                <a:solidFill>
                  <a:schemeClr val="lt1"/>
                </a:solidFill>
                <a:latin typeface="Calibri"/>
                <a:ea typeface="Calibri"/>
                <a:cs typeface="Calibri"/>
                <a:sym typeface="Calibri"/>
              </a:rPr>
              <a:t>Defenders</a:t>
            </a:r>
            <a:endParaRPr sz="2000" b="0" i="0" u="none" strike="noStrike" cap="none">
              <a:solidFill>
                <a:schemeClr val="lt1"/>
              </a:solidFill>
              <a:latin typeface="Calibri"/>
              <a:ea typeface="Calibri"/>
              <a:cs typeface="Calibri"/>
              <a:sym typeface="Calibri"/>
            </a:endParaRPr>
          </a:p>
        </p:txBody>
      </p:sp>
      <p:sp>
        <p:nvSpPr>
          <p:cNvPr id="145" name="Google Shape;145;g1244a4fd4e7_0_218"/>
          <p:cNvSpPr txBox="1"/>
          <p:nvPr/>
        </p:nvSpPr>
        <p:spPr>
          <a:xfrm>
            <a:off x="9217284" y="2144442"/>
            <a:ext cx="2519919" cy="496278"/>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0"/>
              </a:spcBef>
              <a:spcAft>
                <a:spcPts val="0"/>
              </a:spcAft>
              <a:buClr>
                <a:schemeClr val="dk1"/>
              </a:buClr>
              <a:buSzPts val="1800"/>
              <a:buFont typeface="Arial"/>
              <a:buNone/>
            </a:pPr>
            <a:r>
              <a:rPr lang="en-IE" sz="2400" b="1" i="0" u="none" strike="noStrike" cap="none">
                <a:solidFill>
                  <a:schemeClr val="lt1"/>
                </a:solidFill>
                <a:latin typeface="Calibri"/>
                <a:ea typeface="Calibri"/>
                <a:cs typeface="Calibri"/>
                <a:sym typeface="Calibri"/>
              </a:rPr>
              <a:t>Outsiders</a:t>
            </a:r>
            <a:endParaRPr sz="1400" b="0" i="0" u="none" strike="noStrike" cap="none">
              <a:solidFill>
                <a:srgbClr val="000000"/>
              </a:solidFill>
              <a:latin typeface="Arial"/>
              <a:ea typeface="Arial"/>
              <a:cs typeface="Arial"/>
              <a:sym typeface="Arial"/>
            </a:endParaRPr>
          </a:p>
        </p:txBody>
      </p:sp>
      <p:sp>
        <p:nvSpPr>
          <p:cNvPr id="146" name="Google Shape;146;g1244a4fd4e7_0_218"/>
          <p:cNvSpPr txBox="1"/>
          <p:nvPr/>
        </p:nvSpPr>
        <p:spPr>
          <a:xfrm>
            <a:off x="6596748" y="4292100"/>
            <a:ext cx="2505818" cy="430925"/>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0"/>
              </a:spcBef>
              <a:spcAft>
                <a:spcPts val="0"/>
              </a:spcAft>
              <a:buClr>
                <a:schemeClr val="lt1"/>
              </a:buClr>
              <a:buSzPts val="1800"/>
              <a:buFont typeface="Arial"/>
              <a:buNone/>
            </a:pPr>
            <a:r>
              <a:rPr lang="en-IE" sz="2400" b="1" i="0" u="none" strike="noStrike" cap="none">
                <a:solidFill>
                  <a:schemeClr val="lt1"/>
                </a:solidFill>
                <a:latin typeface="Calibri"/>
                <a:ea typeface="Calibri"/>
                <a:cs typeface="Calibri"/>
                <a:sym typeface="Calibri"/>
              </a:rPr>
              <a:t>Assistants</a:t>
            </a:r>
            <a:endParaRPr sz="1400" b="0" i="0" u="none" strike="noStrike" cap="none">
              <a:solidFill>
                <a:srgbClr val="000000"/>
              </a:solidFill>
              <a:latin typeface="Arial"/>
              <a:ea typeface="Arial"/>
              <a:cs typeface="Arial"/>
              <a:sym typeface="Arial"/>
            </a:endParaRPr>
          </a:p>
        </p:txBody>
      </p:sp>
      <p:sp>
        <p:nvSpPr>
          <p:cNvPr id="147" name="Google Shape;147;g1244a4fd4e7_0_218"/>
          <p:cNvSpPr txBox="1"/>
          <p:nvPr/>
        </p:nvSpPr>
        <p:spPr>
          <a:xfrm>
            <a:off x="9210234" y="4273646"/>
            <a:ext cx="2519919" cy="477311"/>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0"/>
              </a:spcBef>
              <a:spcAft>
                <a:spcPts val="0"/>
              </a:spcAft>
              <a:buClr>
                <a:schemeClr val="lt1"/>
              </a:buClr>
              <a:buSzPts val="1800"/>
              <a:buFont typeface="Arial"/>
              <a:buNone/>
            </a:pPr>
            <a:r>
              <a:rPr lang="en-IE" sz="2400" b="1" i="0" u="none" strike="noStrike" cap="none">
                <a:solidFill>
                  <a:schemeClr val="lt1"/>
                </a:solidFill>
                <a:latin typeface="Calibri"/>
                <a:ea typeface="Calibri"/>
                <a:cs typeface="Calibri"/>
                <a:sym typeface="Calibri"/>
              </a:rPr>
              <a:t>Reinforcers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2a956f57d6_0_0"/>
          <p:cNvSpPr/>
          <p:nvPr/>
        </p:nvSpPr>
        <p:spPr>
          <a:xfrm>
            <a:off x="0" y="0"/>
            <a:ext cx="12192000" cy="6858000"/>
          </a:xfrm>
          <a:prstGeom prst="rect">
            <a:avLst/>
          </a:prstGeom>
          <a:gradFill>
            <a:gsLst>
              <a:gs pos="0">
                <a:schemeClr val="accent1"/>
              </a:gs>
              <a:gs pos="33000">
                <a:schemeClr val="accent2"/>
              </a:gs>
              <a:gs pos="67000">
                <a:schemeClr val="accent3"/>
              </a:gs>
              <a:gs pos="100000">
                <a:schemeClr val="accent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g12a956f57d6_0_0"/>
          <p:cNvSpPr txBox="1">
            <a:spLocks noGrp="1"/>
          </p:cNvSpPr>
          <p:nvPr>
            <p:ph type="body" idx="1"/>
          </p:nvPr>
        </p:nvSpPr>
        <p:spPr>
          <a:xfrm>
            <a:off x="838200" y="3429000"/>
            <a:ext cx="10558200" cy="3933759"/>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0"/>
              </a:spcBef>
              <a:spcAft>
                <a:spcPts val="0"/>
              </a:spcAft>
              <a:buSzPts val="1800"/>
              <a:buNone/>
            </a:pPr>
            <a:endParaRPr sz="5400" b="1">
              <a:solidFill>
                <a:schemeClr val="lt1"/>
              </a:solidFill>
              <a:latin typeface="Calibri"/>
              <a:ea typeface="Calibri"/>
              <a:cs typeface="Calibri"/>
              <a:sym typeface="Calibri"/>
            </a:endParaRPr>
          </a:p>
          <a:p>
            <a:pPr marL="114300" lvl="0" indent="0" algn="ctr" rtl="0">
              <a:lnSpc>
                <a:spcPct val="90000"/>
              </a:lnSpc>
              <a:spcBef>
                <a:spcPts val="0"/>
              </a:spcBef>
              <a:spcAft>
                <a:spcPts val="0"/>
              </a:spcAft>
              <a:buSzPts val="1800"/>
              <a:buNone/>
            </a:pPr>
            <a:r>
              <a:rPr lang="en-IE" sz="5300" b="1">
                <a:solidFill>
                  <a:schemeClr val="lt1"/>
                </a:solidFill>
              </a:rPr>
              <a:t>How to be a Defender !</a:t>
            </a:r>
            <a:endParaRPr sz="5300" b="1">
              <a:solidFill>
                <a:schemeClr val="lt1"/>
              </a:solidFill>
            </a:endParaRPr>
          </a:p>
          <a:p>
            <a:pPr marL="114300" lvl="0" indent="0" algn="ctr" rtl="0">
              <a:lnSpc>
                <a:spcPct val="90000"/>
              </a:lnSpc>
              <a:spcBef>
                <a:spcPts val="0"/>
              </a:spcBef>
              <a:spcAft>
                <a:spcPts val="0"/>
              </a:spcAft>
              <a:buSzPts val="1800"/>
              <a:buNone/>
            </a:pPr>
            <a:r>
              <a:rPr lang="en-IE" sz="5300" b="1">
                <a:solidFill>
                  <a:schemeClr val="lt1"/>
                </a:solidFill>
              </a:rPr>
              <a:t>Four key steps ……</a:t>
            </a:r>
            <a:endParaRPr sz="5300" b="1">
              <a:solidFill>
                <a:schemeClr val="lt1"/>
              </a:solidFill>
            </a:endParaRPr>
          </a:p>
        </p:txBody>
      </p:sp>
      <p:sp>
        <p:nvSpPr>
          <p:cNvPr id="155" name="Google Shape;155;g12a956f57d6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E">
                <a:solidFill>
                  <a:schemeClr val="lt1"/>
                </a:solidFill>
              </a:rPr>
              <a:t>8</a:t>
            </a:fld>
            <a:endParaRPr>
              <a:solidFill>
                <a:schemeClr val="lt1"/>
              </a:solidFill>
            </a:endParaRPr>
          </a:p>
        </p:txBody>
      </p:sp>
      <p:sp>
        <p:nvSpPr>
          <p:cNvPr id="156" name="Google Shape;156;g12a956f57d6_0_0"/>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a:solidFill>
                  <a:schemeClr val="accent1"/>
                </a:solidFill>
              </a:rPr>
              <a:t>F</a:t>
            </a:r>
            <a:r>
              <a:rPr lang="en-IE" b="1">
                <a:solidFill>
                  <a:schemeClr val="accent2"/>
                </a:solidFill>
              </a:rPr>
              <a:t>U</a:t>
            </a:r>
            <a:r>
              <a:rPr lang="en-IE" b="1">
                <a:solidFill>
                  <a:schemeClr val="accent3"/>
                </a:solidFill>
              </a:rPr>
              <a:t>S</a:t>
            </a:r>
            <a:r>
              <a:rPr lang="en-IE" b="1">
                <a:solidFill>
                  <a:schemeClr val="accent4"/>
                </a:solidFill>
              </a:rPr>
              <a:t>E</a:t>
            </a:r>
            <a:r>
              <a:rPr lang="en-IE"/>
              <a:t>  </a:t>
            </a:r>
            <a:r>
              <a:rPr lang="en-IE">
                <a:solidFill>
                  <a:schemeClr val="lt1"/>
                </a:solidFill>
              </a:rPr>
              <a:t>|  ANTI- BULLYING &amp; ONLINE SAFETY PROGRAMME</a:t>
            </a:r>
            <a:endParaRPr sz="900">
              <a:solidFill>
                <a:schemeClr val="lt1"/>
              </a:solidFill>
            </a:endParaRPr>
          </a:p>
        </p:txBody>
      </p:sp>
      <p:sp>
        <p:nvSpPr>
          <p:cNvPr id="157" name="Google Shape;157;g12a956f57d6_0_0"/>
          <p:cNvSpPr/>
          <p:nvPr/>
        </p:nvSpPr>
        <p:spPr>
          <a:xfrm>
            <a:off x="4698920" y="935550"/>
            <a:ext cx="2786854" cy="2786854"/>
          </a:xfrm>
          <a:prstGeom prst="ellipse">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g12a956f57d6_0_0" descr="Key with solid fill"/>
          <p:cNvPicPr preferRelativeResize="0"/>
          <p:nvPr/>
        </p:nvPicPr>
        <p:blipFill rotWithShape="1">
          <a:blip r:embed="rId3">
            <a:alphaModFix/>
          </a:blip>
          <a:srcRect/>
          <a:stretch/>
        </p:blipFill>
        <p:spPr>
          <a:xfrm rot="7602947">
            <a:off x="5075879" y="1341586"/>
            <a:ext cx="2032933" cy="20329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p:nvPr/>
        </p:nvSpPr>
        <p:spPr>
          <a:xfrm>
            <a:off x="6095999" y="0"/>
            <a:ext cx="6095999" cy="6858000"/>
          </a:xfrm>
          <a:prstGeom prst="roundRect">
            <a:avLst>
              <a:gd name="adj" fmla="val 0"/>
            </a:avLst>
          </a:prstGeom>
          <a:gradFill>
            <a:gsLst>
              <a:gs pos="0">
                <a:schemeClr val="accent1"/>
              </a:gs>
              <a:gs pos="33000">
                <a:schemeClr val="accent2"/>
              </a:gs>
              <a:gs pos="67000">
                <a:schemeClr val="accent3"/>
              </a:gs>
              <a:gs pos="100000">
                <a:schemeClr val="accent4"/>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5" name="Google Shape;165;p5"/>
          <p:cNvSpPr txBox="1">
            <a:spLocks noGrp="1"/>
          </p:cNvSpPr>
          <p:nvPr>
            <p:ph type="title"/>
          </p:nvPr>
        </p:nvSpPr>
        <p:spPr>
          <a:xfrm>
            <a:off x="6812174" y="2085308"/>
            <a:ext cx="4663645" cy="1325563"/>
          </a:xfrm>
          <a:prstGeom prst="rect">
            <a:avLst/>
          </a:prstGeom>
          <a:noFill/>
          <a:ln>
            <a:noFill/>
          </a:ln>
        </p:spPr>
        <p:txBody>
          <a:bodyPr spcFirstLastPara="1" wrap="square" lIns="91425" tIns="45700" rIns="91425" bIns="45700" anchor="ctr" anchorCtr="0">
            <a:normAutofit/>
          </a:bodyPr>
          <a:lstStyle/>
          <a:p>
            <a:pPr marL="114300" lvl="0" indent="0" algn="ctr" rtl="0">
              <a:lnSpc>
                <a:spcPct val="90000"/>
              </a:lnSpc>
              <a:spcBef>
                <a:spcPts val="0"/>
              </a:spcBef>
              <a:spcAft>
                <a:spcPts val="0"/>
              </a:spcAft>
              <a:buSzPts val="1800"/>
              <a:buNone/>
            </a:pPr>
            <a:r>
              <a:rPr lang="en-IE" b="1">
                <a:solidFill>
                  <a:schemeClr val="lt1"/>
                </a:solidFill>
              </a:rPr>
              <a:t>Fortnite Scenario Part 1</a:t>
            </a:r>
            <a:endParaRPr/>
          </a:p>
        </p:txBody>
      </p:sp>
      <p:sp>
        <p:nvSpPr>
          <p:cNvPr id="166" name="Google Shape;166;p5"/>
          <p:cNvSpPr txBox="1">
            <a:spLocks noGrp="1"/>
          </p:cNvSpPr>
          <p:nvPr>
            <p:ph type="body" idx="1"/>
          </p:nvPr>
        </p:nvSpPr>
        <p:spPr>
          <a:xfrm>
            <a:off x="6387787" y="3829908"/>
            <a:ext cx="5512421" cy="1946274"/>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0"/>
              </a:spcBef>
              <a:spcAft>
                <a:spcPts val="0"/>
              </a:spcAft>
              <a:buSzPts val="1800"/>
              <a:buNone/>
            </a:pPr>
            <a:r>
              <a:rPr lang="en-IE" sz="3600">
                <a:solidFill>
                  <a:schemeClr val="lt1"/>
                </a:solidFill>
                <a:latin typeface="Calibri"/>
                <a:ea typeface="Calibri"/>
                <a:cs typeface="Calibri"/>
                <a:sym typeface="Calibri"/>
              </a:rPr>
              <a:t>The Importance of Noticing</a:t>
            </a:r>
            <a:endParaRPr/>
          </a:p>
          <a:p>
            <a:pPr marL="114300" lvl="0" indent="0" algn="ctr" rtl="0">
              <a:lnSpc>
                <a:spcPct val="90000"/>
              </a:lnSpc>
              <a:spcBef>
                <a:spcPts val="0"/>
              </a:spcBef>
              <a:spcAft>
                <a:spcPts val="0"/>
              </a:spcAft>
              <a:buSzPts val="1800"/>
              <a:buNone/>
            </a:pPr>
            <a:r>
              <a:rPr lang="en-IE" sz="3600">
                <a:solidFill>
                  <a:schemeClr val="lt1"/>
                </a:solidFill>
                <a:latin typeface="Calibri"/>
                <a:ea typeface="Calibri"/>
                <a:cs typeface="Calibri"/>
                <a:sym typeface="Calibri"/>
              </a:rPr>
              <a:t> Bullying Behaviour</a:t>
            </a:r>
            <a:endParaRPr sz="3600">
              <a:solidFill>
                <a:schemeClr val="lt1"/>
              </a:solidFill>
              <a:latin typeface="Calibri"/>
              <a:ea typeface="Calibri"/>
              <a:cs typeface="Calibri"/>
              <a:sym typeface="Calibri"/>
            </a:endParaRPr>
          </a:p>
        </p:txBody>
      </p:sp>
      <p:pic>
        <p:nvPicPr>
          <p:cNvPr id="167" name="Google Shape;167;p5"/>
          <p:cNvPicPr preferRelativeResize="0"/>
          <p:nvPr/>
        </p:nvPicPr>
        <p:blipFill rotWithShape="1">
          <a:blip r:embed="rId3">
            <a:alphaModFix/>
          </a:blip>
          <a:srcRect t="18289" b="18797"/>
          <a:stretch/>
        </p:blipFill>
        <p:spPr>
          <a:xfrm>
            <a:off x="0" y="1638171"/>
            <a:ext cx="6059155" cy="3812059"/>
          </a:xfrm>
          <a:prstGeom prst="rect">
            <a:avLst/>
          </a:prstGeom>
          <a:noFill/>
          <a:ln>
            <a:noFill/>
          </a:ln>
        </p:spPr>
      </p:pic>
      <p:sp>
        <p:nvSpPr>
          <p:cNvPr id="6" name="Google Shape;247;p9"/>
          <p:cNvSpPr txBox="1">
            <a:spLocks noGrp="1"/>
          </p:cNvSpPr>
          <p:nvPr>
            <p:ph type="ftr" idx="11"/>
          </p:nvPr>
        </p:nvSpPr>
        <p:spPr>
          <a:xfrm>
            <a:off x="838200" y="6365142"/>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b="1" dirty="0">
                <a:solidFill>
                  <a:schemeClr val="accent1"/>
                </a:solidFill>
              </a:rPr>
              <a:t>F</a:t>
            </a:r>
            <a:r>
              <a:rPr lang="en-IE" b="1" dirty="0">
                <a:solidFill>
                  <a:schemeClr val="accent2"/>
                </a:solidFill>
              </a:rPr>
              <a:t>U</a:t>
            </a:r>
            <a:r>
              <a:rPr lang="en-IE" b="1" dirty="0">
                <a:solidFill>
                  <a:schemeClr val="accent3"/>
                </a:solidFill>
              </a:rPr>
              <a:t>S</a:t>
            </a:r>
            <a:r>
              <a:rPr lang="en-IE" b="1" dirty="0">
                <a:solidFill>
                  <a:schemeClr val="accent4"/>
                </a:solidFill>
              </a:rPr>
              <a:t>E</a:t>
            </a:r>
            <a:r>
              <a:rPr lang="en-IE" dirty="0"/>
              <a:t>  </a:t>
            </a:r>
            <a:r>
              <a:rPr lang="en-IE" dirty="0">
                <a:solidFill>
                  <a:schemeClr val="dk2"/>
                </a:solidFill>
              </a:rPr>
              <a:t>|  ANTI- BULLYING &amp; ONLINE SAFETY PROGRAMME</a:t>
            </a:r>
            <a:endParaRPr sz="900" dirty="0">
              <a:solidFill>
                <a:schemeClr val="dk2"/>
              </a:solidFill>
            </a:endParaRPr>
          </a:p>
        </p:txBody>
      </p:sp>
    </p:spTree>
  </p:cSld>
  <p:clrMapOvr>
    <a:masterClrMapping/>
  </p:clrMapOvr>
</p:sld>
</file>

<file path=ppt/theme/theme1.xml><?xml version="1.0" encoding="utf-8"?>
<a:theme xmlns:a="http://schemas.openxmlformats.org/drawingml/2006/main" name="Light Background">
  <a:themeElements>
    <a:clrScheme name="FUSE">
      <a:dk1>
        <a:srgbClr val="1A1918"/>
      </a:dk1>
      <a:lt1>
        <a:srgbClr val="FFFFFF"/>
      </a:lt1>
      <a:dk2>
        <a:srgbClr val="4C4D4C"/>
      </a:dk2>
      <a:lt2>
        <a:srgbClr val="CACBCA"/>
      </a:lt2>
      <a:accent1>
        <a:srgbClr val="99459A"/>
      </a:accent1>
      <a:accent2>
        <a:srgbClr val="DB156F"/>
      </a:accent2>
      <a:accent3>
        <a:srgbClr val="ED1C27"/>
      </a:accent3>
      <a:accent4>
        <a:srgbClr val="FFC000"/>
      </a:accent4>
      <a:accent5>
        <a:srgbClr val="813483"/>
      </a:accent5>
      <a:accent6>
        <a:srgbClr val="B11F61"/>
      </a:accent6>
      <a:hlink>
        <a:srgbClr val="A71C28"/>
      </a:hlink>
      <a:folHlink>
        <a:srgbClr val="D88F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3777</Words>
  <Application>Microsoft Office PowerPoint</Application>
  <PresentationFormat>Widescreen</PresentationFormat>
  <Paragraphs>373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Arial</vt:lpstr>
      <vt:lpstr>Arial Black</vt:lpstr>
      <vt:lpstr>Light Background</vt:lpstr>
      <vt:lpstr>PowerPoint Presentation</vt:lpstr>
      <vt:lpstr>In this lesson we will learn…..</vt:lpstr>
      <vt:lpstr>PowerPoint Presentation</vt:lpstr>
      <vt:lpstr>PowerPoint Presentation</vt:lpstr>
      <vt:lpstr>PowerPoint Presentation</vt:lpstr>
      <vt:lpstr>Types of Bystanders</vt:lpstr>
      <vt:lpstr>PowerPoint Presentation</vt:lpstr>
      <vt:lpstr>PowerPoint Presentation</vt:lpstr>
      <vt:lpstr>Fortnite Scenario Part 1</vt:lpstr>
      <vt:lpstr>Fortnite Scenario Part 1 The Importance of Noticing Bullying behaviour</vt:lpstr>
      <vt:lpstr>PowerPoint Presentation</vt:lpstr>
      <vt:lpstr>Fortnite Scenario Part 2 Bullying Should never be ignored</vt:lpstr>
      <vt:lpstr>PowerPoint Presentation</vt:lpstr>
      <vt:lpstr>Fortnite Scenario Part 3 Take personal responsibility</vt:lpstr>
      <vt:lpstr>PowerPoint Presentation</vt:lpstr>
      <vt:lpstr>Reasons why bystanders do not intervene</vt:lpstr>
      <vt:lpstr>Activity 3.2</vt:lpstr>
      <vt:lpstr>Things to Consider…</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Colm Canning</dc:creator>
  <cp:lastModifiedBy>Colm Canning</cp:lastModifiedBy>
  <cp:revision>1</cp:revision>
  <dcterms:modified xsi:type="dcterms:W3CDTF">2022-06-30T14:19:58Z</dcterms:modified>
</cp:coreProperties>
</file>