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9" r:id="rId8"/>
    <p:sldId id="263" r:id="rId9"/>
    <p:sldId id="264" r:id="rId10"/>
    <p:sldId id="265" r:id="rId11"/>
    <p:sldId id="266" r:id="rId12"/>
    <p:sldId id="270" r:id="rId13"/>
    <p:sldId id="268" r:id="rId14"/>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Arial Black" panose="020B0A04020102020204" pitchFamily="34" charset="0"/>
      <p:regular r:id="rId20"/>
      <p:bold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2" roundtripDataSignature="AMtx7mgiStcbS/6IU8+o2chqT7F/YoiWe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71609E4-410D-41DF-B54C-BD2CEAAE0F97}">
  <a:tblStyle styleId="{671609E4-410D-41DF-B54C-BD2CEAAE0F97}"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E8EF"/>
          </a:solidFill>
        </a:fill>
      </a:tcStyle>
    </a:wholeTbl>
    <a:band1H>
      <a:tcTxStyle b="off" i="off"/>
      <a:tcStyle>
        <a:tcBdr/>
        <a:fill>
          <a:solidFill>
            <a:srgbClr val="DDCEDD"/>
          </a:solidFill>
        </a:fill>
      </a:tcStyle>
    </a:band1H>
    <a:band2H>
      <a:tcTxStyle b="off" i="off"/>
      <a:tcStyle>
        <a:tcBdr/>
      </a:tcStyle>
    </a:band2H>
    <a:band1V>
      <a:tcTxStyle b="off" i="off"/>
      <a:tcStyle>
        <a:tcBdr/>
        <a:fill>
          <a:solidFill>
            <a:srgbClr val="DDCEDD"/>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5104" autoAdjust="0"/>
  </p:normalViewPr>
  <p:slideViewPr>
    <p:cSldViewPr snapToGrid="0">
      <p:cViewPr varScale="1">
        <p:scale>
          <a:sx n="63" d="100"/>
          <a:sy n="63" d="100"/>
        </p:scale>
        <p:origin x="239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I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 name="Google Shape;6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IE" dirty="0" smtClean="0"/>
              <a:t>This slide acts as a recap of the workshop and provides the students with a consolidated overview of the learnings you have discussed to-date.</a:t>
            </a:r>
            <a:endParaRPr dirty="0"/>
          </a:p>
        </p:txBody>
      </p:sp>
      <p:sp>
        <p:nvSpPr>
          <p:cNvPr id="158" name="Google Shape;15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b6c9fc212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gb6c9fc212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A1918"/>
              </a:buClr>
              <a:buSzPts val="1100"/>
              <a:buFont typeface="Arial"/>
              <a:buNone/>
            </a:pPr>
            <a:r>
              <a:rPr lang="en-IE" dirty="0"/>
              <a:t>The importance of this </a:t>
            </a:r>
            <a:r>
              <a:rPr lang="en-IE" dirty="0" smtClean="0"/>
              <a:t>workshop </a:t>
            </a:r>
            <a:r>
              <a:rPr lang="en-IE" dirty="0"/>
              <a:t>is to </a:t>
            </a:r>
            <a:r>
              <a:rPr lang="en-IE" dirty="0" smtClean="0"/>
              <a:t>in still </a:t>
            </a:r>
            <a:r>
              <a:rPr lang="en-IE" dirty="0"/>
              <a:t>the idea of empathy, </a:t>
            </a:r>
            <a:r>
              <a:rPr lang="en-IE" dirty="0" smtClean="0"/>
              <a:t>positive</a:t>
            </a:r>
            <a:r>
              <a:rPr lang="en-IE" baseline="0" dirty="0" smtClean="0"/>
              <a:t> </a:t>
            </a:r>
            <a:r>
              <a:rPr lang="en-IE" dirty="0" smtClean="0"/>
              <a:t>relationships</a:t>
            </a:r>
            <a:r>
              <a:rPr lang="en-IE" dirty="0"/>
              <a:t>, </a:t>
            </a:r>
            <a:r>
              <a:rPr lang="en-IE" dirty="0" smtClean="0"/>
              <a:t>and </a:t>
            </a:r>
            <a:r>
              <a:rPr lang="en-IE" dirty="0" err="1" smtClean="0"/>
              <a:t>apositive</a:t>
            </a:r>
            <a:r>
              <a:rPr lang="en-IE" dirty="0" smtClean="0"/>
              <a:t> </a:t>
            </a:r>
            <a:r>
              <a:rPr lang="en-IE" dirty="0"/>
              <a:t>school climate.</a:t>
            </a:r>
            <a:endParaRPr dirty="0"/>
          </a:p>
        </p:txBody>
      </p:sp>
      <p:sp>
        <p:nvSpPr>
          <p:cNvPr id="187" name="Google Shape;187;gb6c9fc212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2" name="Google Shape;30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54671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13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 name="Google Shape;7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IE" dirty="0"/>
              <a:t>Teacher should </a:t>
            </a:r>
            <a:r>
              <a:rPr lang="en-IE" dirty="0" smtClean="0"/>
              <a:t>recap on the learning outcomes from the previous workshop and then </a:t>
            </a:r>
            <a:r>
              <a:rPr lang="en-IE" dirty="0"/>
              <a:t>proceed.</a:t>
            </a:r>
            <a:endParaRPr dirty="0"/>
          </a:p>
        </p:txBody>
      </p:sp>
      <p:sp>
        <p:nvSpPr>
          <p:cNvPr id="77" name="Google Shape;7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IE" sz="1100" b="1" u="sng" dirty="0"/>
              <a:t>Empathy video. </a:t>
            </a:r>
            <a:endParaRPr lang="en-IE" sz="1100" b="1" u="sng" dirty="0" smtClean="0"/>
          </a:p>
          <a:p>
            <a:pPr marL="0" lvl="0" indent="0" algn="l" rtl="0">
              <a:lnSpc>
                <a:spcPct val="100000"/>
              </a:lnSpc>
              <a:spcBef>
                <a:spcPts val="0"/>
              </a:spcBef>
              <a:spcAft>
                <a:spcPts val="0"/>
              </a:spcAft>
              <a:buClr>
                <a:schemeClr val="dk1"/>
              </a:buClr>
              <a:buSzPts val="1400"/>
              <a:buFont typeface="Calibri"/>
              <a:buNone/>
            </a:pPr>
            <a:endParaRPr lang="en-IE" sz="1100" dirty="0" smtClean="0"/>
          </a:p>
          <a:p>
            <a:pPr marL="0" lvl="0" indent="0" algn="l" rtl="0">
              <a:lnSpc>
                <a:spcPct val="100000"/>
              </a:lnSpc>
              <a:spcBef>
                <a:spcPts val="0"/>
              </a:spcBef>
              <a:spcAft>
                <a:spcPts val="0"/>
              </a:spcAft>
              <a:buClr>
                <a:schemeClr val="dk1"/>
              </a:buClr>
              <a:buSzPts val="1400"/>
              <a:buFont typeface="Calibri"/>
              <a:buNone/>
            </a:pPr>
            <a:r>
              <a:rPr lang="en-IE" sz="1100" dirty="0" err="1" smtClean="0"/>
              <a:t>youtube</a:t>
            </a:r>
            <a:r>
              <a:rPr lang="en-IE" sz="1100" dirty="0" smtClean="0"/>
              <a:t> </a:t>
            </a:r>
            <a:r>
              <a:rPr lang="en-IE" sz="1100" dirty="0"/>
              <a:t>link or website https://youtu.be/1Evwgu369Jw</a:t>
            </a:r>
            <a:endParaRPr sz="1100" dirty="0"/>
          </a:p>
          <a:p>
            <a:pPr marL="0" marR="0" lvl="0" indent="0" algn="just" rtl="0">
              <a:lnSpc>
                <a:spcPct val="115000"/>
              </a:lnSpc>
              <a:spcBef>
                <a:spcPts val="1100"/>
              </a:spcBef>
              <a:spcAft>
                <a:spcPts val="0"/>
              </a:spcAft>
              <a:buClr>
                <a:schemeClr val="dk1"/>
              </a:buClr>
              <a:buSzPts val="1100"/>
              <a:buFont typeface="Arial"/>
              <a:buNone/>
            </a:pPr>
            <a:endParaRPr lang="en-IE" sz="1100" dirty="0" smtClean="0"/>
          </a:p>
          <a:p>
            <a:pPr marL="0" marR="0" lvl="0" indent="0" algn="just" rtl="0">
              <a:lnSpc>
                <a:spcPct val="115000"/>
              </a:lnSpc>
              <a:spcBef>
                <a:spcPts val="1100"/>
              </a:spcBef>
              <a:spcAft>
                <a:spcPts val="0"/>
              </a:spcAft>
              <a:buClr>
                <a:schemeClr val="dk1"/>
              </a:buClr>
              <a:buSzPts val="1100"/>
              <a:buFont typeface="Arial"/>
              <a:buNone/>
            </a:pPr>
            <a:r>
              <a:rPr lang="en-IE" sz="1100" dirty="0" smtClean="0"/>
              <a:t>In this slide students will watch a video that explains what empathy is. </a:t>
            </a:r>
          </a:p>
          <a:p>
            <a:pPr marL="0" marR="0" lvl="0" indent="0" algn="just" rtl="0">
              <a:lnSpc>
                <a:spcPct val="115000"/>
              </a:lnSpc>
              <a:spcBef>
                <a:spcPts val="1100"/>
              </a:spcBef>
              <a:spcAft>
                <a:spcPts val="0"/>
              </a:spcAft>
              <a:buClr>
                <a:schemeClr val="dk1"/>
              </a:buClr>
              <a:buSzPts val="1100"/>
              <a:buFont typeface="Arial"/>
              <a:buNone/>
            </a:pPr>
            <a:endParaRPr lang="en-IE" sz="1100" dirty="0" smtClean="0"/>
          </a:p>
          <a:p>
            <a:pPr marL="0" marR="0" lvl="0" indent="0" algn="just" rtl="0">
              <a:lnSpc>
                <a:spcPct val="115000"/>
              </a:lnSpc>
              <a:spcBef>
                <a:spcPts val="1100"/>
              </a:spcBef>
              <a:spcAft>
                <a:spcPts val="0"/>
              </a:spcAft>
              <a:buClr>
                <a:schemeClr val="dk1"/>
              </a:buClr>
              <a:buSzPts val="1100"/>
              <a:buFont typeface="Arial"/>
              <a:buNone/>
            </a:pPr>
            <a:r>
              <a:rPr lang="en-IE" sz="1100" dirty="0" smtClean="0"/>
              <a:t>“Empathy”, created by </a:t>
            </a:r>
            <a:r>
              <a:rPr lang="en-IE" sz="1100" dirty="0" err="1" smtClean="0"/>
              <a:t>Brené</a:t>
            </a:r>
            <a:r>
              <a:rPr lang="en-IE" sz="1100" dirty="0" smtClean="0"/>
              <a:t> Brown</a:t>
            </a:r>
            <a:endParaRPr sz="1100" dirty="0"/>
          </a:p>
        </p:txBody>
      </p:sp>
      <p:sp>
        <p:nvSpPr>
          <p:cNvPr id="84" name="Google Shape;8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1A1918"/>
              </a:buClr>
              <a:buSzPts val="1100"/>
              <a:buFont typeface="Arial"/>
              <a:buNone/>
            </a:pPr>
            <a:r>
              <a:rPr lang="en-IE" sz="1100" b="1" dirty="0">
                <a:solidFill>
                  <a:srgbClr val="1A1918"/>
                </a:solidFill>
              </a:rPr>
              <a:t>Activity 3.1</a:t>
            </a:r>
            <a:r>
              <a:rPr lang="en-IE" sz="1100" dirty="0">
                <a:solidFill>
                  <a:srgbClr val="1A1918"/>
                </a:solidFill>
              </a:rPr>
              <a:t> </a:t>
            </a:r>
            <a:endParaRPr lang="en-IE" sz="1100" dirty="0" smtClean="0">
              <a:solidFill>
                <a:srgbClr val="1A1918"/>
              </a:solidFill>
            </a:endParaRPr>
          </a:p>
          <a:p>
            <a:pPr marL="0" lvl="0" indent="0" algn="l" rtl="0">
              <a:lnSpc>
                <a:spcPct val="115000"/>
              </a:lnSpc>
              <a:spcBef>
                <a:spcPts val="0"/>
              </a:spcBef>
              <a:spcAft>
                <a:spcPts val="0"/>
              </a:spcAft>
              <a:buClr>
                <a:srgbClr val="1A1918"/>
              </a:buClr>
              <a:buSzPts val="1100"/>
              <a:buFont typeface="Arial"/>
              <a:buNone/>
            </a:pPr>
            <a:r>
              <a:rPr lang="en-IE" sz="1100" dirty="0" smtClean="0">
                <a:solidFill>
                  <a:srgbClr val="1A1918"/>
                </a:solidFill>
              </a:rPr>
              <a:t>This is an individual activity.</a:t>
            </a:r>
          </a:p>
          <a:p>
            <a:pPr marL="0" lvl="0" indent="0" algn="l" rtl="0">
              <a:lnSpc>
                <a:spcPct val="115000"/>
              </a:lnSpc>
              <a:spcBef>
                <a:spcPts val="0"/>
              </a:spcBef>
              <a:spcAft>
                <a:spcPts val="0"/>
              </a:spcAft>
              <a:buClr>
                <a:srgbClr val="1A1918"/>
              </a:buClr>
              <a:buSzPts val="1100"/>
              <a:buFont typeface="Arial"/>
              <a:buNone/>
            </a:pPr>
            <a:r>
              <a:rPr lang="en-IE" sz="1100" dirty="0" smtClean="0">
                <a:solidFill>
                  <a:srgbClr val="1A1918"/>
                </a:solidFill>
              </a:rPr>
              <a:t>This activity is about how to express empathy.</a:t>
            </a:r>
          </a:p>
          <a:p>
            <a:pPr marL="0" lvl="0" indent="0" algn="l" rtl="0">
              <a:lnSpc>
                <a:spcPct val="115000"/>
              </a:lnSpc>
              <a:spcBef>
                <a:spcPts val="0"/>
              </a:spcBef>
              <a:spcAft>
                <a:spcPts val="0"/>
              </a:spcAft>
              <a:buClr>
                <a:srgbClr val="1A1918"/>
              </a:buClr>
              <a:buSzPts val="1100"/>
              <a:buFont typeface="Arial"/>
              <a:buNone/>
            </a:pPr>
            <a:r>
              <a:rPr lang="en-IE" sz="1100" dirty="0" smtClean="0">
                <a:solidFill>
                  <a:srgbClr val="1A1918"/>
                </a:solidFill>
              </a:rPr>
              <a:t>Students are provided with some examples of people who express empathy and people who do not express empathy.</a:t>
            </a:r>
          </a:p>
          <a:p>
            <a:pPr marL="0" lvl="0" indent="0" algn="l" rtl="0">
              <a:lnSpc>
                <a:spcPct val="115000"/>
              </a:lnSpc>
              <a:spcBef>
                <a:spcPts val="0"/>
              </a:spcBef>
              <a:spcAft>
                <a:spcPts val="0"/>
              </a:spcAft>
              <a:buClr>
                <a:srgbClr val="1A1918"/>
              </a:buClr>
              <a:buSzPts val="1100"/>
              <a:buFont typeface="Arial"/>
              <a:buNone/>
            </a:pPr>
            <a:r>
              <a:rPr lang="en-IE" sz="1100" dirty="0" smtClean="0">
                <a:solidFill>
                  <a:srgbClr val="1A1918"/>
                </a:solidFill>
              </a:rPr>
              <a:t>Students should read each sentence carefully and categorize them into expressing and not expressing empathy.</a:t>
            </a:r>
          </a:p>
          <a:p>
            <a:pPr marL="0" lvl="0" indent="0" algn="l" rtl="0">
              <a:lnSpc>
                <a:spcPct val="115000"/>
              </a:lnSpc>
              <a:spcBef>
                <a:spcPts val="0"/>
              </a:spcBef>
              <a:spcAft>
                <a:spcPts val="0"/>
              </a:spcAft>
              <a:buClr>
                <a:srgbClr val="1A1918"/>
              </a:buClr>
              <a:buSzPts val="1100"/>
              <a:buFont typeface="Arial"/>
              <a:buNone/>
            </a:pPr>
            <a:r>
              <a:rPr lang="en-IE" sz="1100" dirty="0" smtClean="0">
                <a:solidFill>
                  <a:srgbClr val="1A1918"/>
                </a:solidFill>
              </a:rPr>
              <a:t>After the activity, students should discuss their responses in the class.</a:t>
            </a:r>
          </a:p>
          <a:p>
            <a:pPr marL="0" lvl="0" indent="0" algn="l" rtl="0">
              <a:lnSpc>
                <a:spcPct val="115000"/>
              </a:lnSpc>
              <a:spcBef>
                <a:spcPts val="0"/>
              </a:spcBef>
              <a:spcAft>
                <a:spcPts val="0"/>
              </a:spcAft>
              <a:buClr>
                <a:srgbClr val="1A1918"/>
              </a:buClr>
              <a:buSzPts val="1100"/>
              <a:buFont typeface="Arial"/>
              <a:buNone/>
            </a:pPr>
            <a:endParaRPr lang="en-IE" sz="1100" dirty="0" smtClean="0">
              <a:solidFill>
                <a:srgbClr val="1A1918"/>
              </a:solidFill>
            </a:endParaRPr>
          </a:p>
          <a:p>
            <a:pPr marL="0" lvl="0" indent="0" algn="l" rtl="0">
              <a:lnSpc>
                <a:spcPct val="115000"/>
              </a:lnSpc>
              <a:spcBef>
                <a:spcPts val="0"/>
              </a:spcBef>
              <a:spcAft>
                <a:spcPts val="0"/>
              </a:spcAft>
              <a:buClr>
                <a:srgbClr val="1A1918"/>
              </a:buClr>
              <a:buSzPts val="1100"/>
              <a:buFont typeface="Arial"/>
              <a:buNone/>
            </a:pPr>
            <a:r>
              <a:rPr lang="en-IE" sz="1100" dirty="0" smtClean="0">
                <a:solidFill>
                  <a:srgbClr val="1A1918"/>
                </a:solidFill>
              </a:rPr>
              <a:t>Some ways of expressing empathy are:</a:t>
            </a:r>
          </a:p>
          <a:p>
            <a:pPr marL="0" lvl="0" indent="0" algn="l" rtl="0">
              <a:lnSpc>
                <a:spcPct val="115000"/>
              </a:lnSpc>
              <a:spcBef>
                <a:spcPts val="0"/>
              </a:spcBef>
              <a:spcAft>
                <a:spcPts val="0"/>
              </a:spcAft>
              <a:buClr>
                <a:srgbClr val="1A1918"/>
              </a:buClr>
              <a:buSzPts val="1100"/>
              <a:buFont typeface="Arial"/>
              <a:buNone/>
            </a:pPr>
            <a:r>
              <a:rPr lang="en-IE" sz="1100" dirty="0" smtClean="0">
                <a:solidFill>
                  <a:srgbClr val="1A1918"/>
                </a:solidFill>
              </a:rPr>
              <a:t>» Being Non judgmental</a:t>
            </a:r>
          </a:p>
          <a:p>
            <a:pPr marL="0" lvl="0" indent="0" algn="l" rtl="0">
              <a:lnSpc>
                <a:spcPct val="115000"/>
              </a:lnSpc>
              <a:spcBef>
                <a:spcPts val="0"/>
              </a:spcBef>
              <a:spcAft>
                <a:spcPts val="0"/>
              </a:spcAft>
              <a:buClr>
                <a:srgbClr val="1A1918"/>
              </a:buClr>
              <a:buSzPts val="1100"/>
              <a:buFont typeface="Arial"/>
              <a:buNone/>
            </a:pPr>
            <a:r>
              <a:rPr lang="en-IE" sz="1100" dirty="0" smtClean="0">
                <a:solidFill>
                  <a:srgbClr val="1A1918"/>
                </a:solidFill>
              </a:rPr>
              <a:t>» Be aware of/sensitive to people’s feelings</a:t>
            </a:r>
          </a:p>
          <a:p>
            <a:pPr marL="0" lvl="0" indent="0" algn="l" rtl="0">
              <a:lnSpc>
                <a:spcPct val="115000"/>
              </a:lnSpc>
              <a:spcBef>
                <a:spcPts val="0"/>
              </a:spcBef>
              <a:spcAft>
                <a:spcPts val="0"/>
              </a:spcAft>
              <a:buClr>
                <a:srgbClr val="1A1918"/>
              </a:buClr>
              <a:buSzPts val="1100"/>
              <a:buFont typeface="Arial"/>
              <a:buNone/>
            </a:pPr>
            <a:r>
              <a:rPr lang="en-IE" sz="1100" dirty="0" smtClean="0">
                <a:solidFill>
                  <a:srgbClr val="1A1918"/>
                </a:solidFill>
              </a:rPr>
              <a:t>» Eye contact/positive body language/gestures</a:t>
            </a:r>
          </a:p>
          <a:p>
            <a:pPr marL="0" lvl="0" indent="0" algn="l" rtl="0">
              <a:lnSpc>
                <a:spcPct val="115000"/>
              </a:lnSpc>
              <a:spcBef>
                <a:spcPts val="0"/>
              </a:spcBef>
              <a:spcAft>
                <a:spcPts val="0"/>
              </a:spcAft>
              <a:buClr>
                <a:srgbClr val="1A1918"/>
              </a:buClr>
              <a:buSzPts val="1100"/>
              <a:buFont typeface="Arial"/>
              <a:buNone/>
            </a:pPr>
            <a:r>
              <a:rPr lang="en-IE" sz="1100" dirty="0" smtClean="0">
                <a:solidFill>
                  <a:srgbClr val="1A1918"/>
                </a:solidFill>
              </a:rPr>
              <a:t>» Open questions</a:t>
            </a:r>
          </a:p>
          <a:p>
            <a:pPr marL="0" lvl="0" indent="0" algn="l" rtl="0">
              <a:lnSpc>
                <a:spcPct val="115000"/>
              </a:lnSpc>
              <a:spcBef>
                <a:spcPts val="0"/>
              </a:spcBef>
              <a:spcAft>
                <a:spcPts val="0"/>
              </a:spcAft>
              <a:buClr>
                <a:srgbClr val="1A1918"/>
              </a:buClr>
              <a:buSzPts val="1100"/>
              <a:buFont typeface="Arial"/>
              <a:buNone/>
            </a:pPr>
            <a:r>
              <a:rPr lang="en-IE" sz="1100" dirty="0" smtClean="0">
                <a:solidFill>
                  <a:srgbClr val="1A1918"/>
                </a:solidFill>
              </a:rPr>
              <a:t>» Relating (sharing experiences)</a:t>
            </a:r>
          </a:p>
          <a:p>
            <a:pPr marL="0" lvl="0" indent="0" algn="l" rtl="0">
              <a:lnSpc>
                <a:spcPct val="115000"/>
              </a:lnSpc>
              <a:spcBef>
                <a:spcPts val="0"/>
              </a:spcBef>
              <a:spcAft>
                <a:spcPts val="0"/>
              </a:spcAft>
              <a:buClr>
                <a:srgbClr val="1A1918"/>
              </a:buClr>
              <a:buSzPts val="1100"/>
              <a:buFont typeface="Arial"/>
              <a:buNone/>
            </a:pPr>
            <a:r>
              <a:rPr lang="en-IE" sz="1100" dirty="0" smtClean="0">
                <a:solidFill>
                  <a:srgbClr val="1A1918"/>
                </a:solidFill>
              </a:rPr>
              <a:t>» You are OK</a:t>
            </a:r>
          </a:p>
          <a:p>
            <a:pPr marL="0" lvl="0" indent="0" algn="l" rtl="0">
              <a:lnSpc>
                <a:spcPct val="115000"/>
              </a:lnSpc>
              <a:spcBef>
                <a:spcPts val="0"/>
              </a:spcBef>
              <a:spcAft>
                <a:spcPts val="0"/>
              </a:spcAft>
              <a:buClr>
                <a:srgbClr val="1A1918"/>
              </a:buClr>
              <a:buSzPts val="1100"/>
              <a:buFont typeface="Arial"/>
              <a:buNone/>
            </a:pPr>
            <a:r>
              <a:rPr lang="en-IE" sz="1100" dirty="0" smtClean="0">
                <a:solidFill>
                  <a:srgbClr val="1A1918"/>
                </a:solidFill>
              </a:rPr>
              <a:t>» Show you are LISTENING</a:t>
            </a:r>
          </a:p>
          <a:p>
            <a:pPr marL="0" lvl="0" indent="0" algn="l" rtl="0">
              <a:lnSpc>
                <a:spcPct val="115000"/>
              </a:lnSpc>
              <a:spcBef>
                <a:spcPts val="0"/>
              </a:spcBef>
              <a:spcAft>
                <a:spcPts val="0"/>
              </a:spcAft>
              <a:buClr>
                <a:srgbClr val="1A1918"/>
              </a:buClr>
              <a:buSzPts val="1100"/>
              <a:buFont typeface="Arial"/>
              <a:buNone/>
            </a:pPr>
            <a:r>
              <a:rPr lang="en-IE" sz="1100" dirty="0" smtClean="0">
                <a:solidFill>
                  <a:srgbClr val="1A1918"/>
                </a:solidFill>
              </a:rPr>
              <a:t>» Acknowledging</a:t>
            </a:r>
          </a:p>
          <a:p>
            <a:pPr marL="0" lvl="0" indent="0" algn="l" rtl="0">
              <a:lnSpc>
                <a:spcPct val="115000"/>
              </a:lnSpc>
              <a:spcBef>
                <a:spcPts val="0"/>
              </a:spcBef>
              <a:spcAft>
                <a:spcPts val="0"/>
              </a:spcAft>
              <a:buClr>
                <a:srgbClr val="1A1918"/>
              </a:buClr>
              <a:buSzPts val="1100"/>
              <a:buFont typeface="Arial"/>
              <a:buNone/>
            </a:pPr>
            <a:endParaRPr sz="1100" b="1" dirty="0"/>
          </a:p>
        </p:txBody>
      </p:sp>
      <p:sp>
        <p:nvSpPr>
          <p:cNvPr id="93" name="Google Shape;9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22222"/>
              </a:buClr>
              <a:buSzPts val="1400"/>
              <a:buFont typeface="Arial"/>
              <a:buNone/>
            </a:pPr>
            <a:r>
              <a:rPr lang="en-IE" sz="1100" b="0" i="0" u="none" strike="noStrike" cap="none" dirty="0">
                <a:solidFill>
                  <a:srgbClr val="5E6464"/>
                </a:solidFill>
                <a:latin typeface="Calibri"/>
                <a:ea typeface="Calibri"/>
                <a:cs typeface="Calibri"/>
                <a:sym typeface="Calibri"/>
              </a:rPr>
              <a:t>Empathy can be defined both as (a) someone's ability to experience someone else's feelings, emotions and perspectives, and (b) their ability to understand another's emotions and experiences (</a:t>
            </a:r>
            <a:r>
              <a:rPr lang="en-IE" sz="1100" b="0" i="0" u="none" strike="noStrike" cap="none" dirty="0" err="1">
                <a:solidFill>
                  <a:srgbClr val="5E6464"/>
                </a:solidFill>
                <a:latin typeface="Calibri"/>
                <a:ea typeface="Calibri"/>
                <a:cs typeface="Calibri"/>
                <a:sym typeface="Calibri"/>
              </a:rPr>
              <a:t>Jolliffe</a:t>
            </a:r>
            <a:r>
              <a:rPr lang="en-IE" sz="1100" b="0" i="0" u="none" strike="noStrike" cap="none" dirty="0">
                <a:solidFill>
                  <a:srgbClr val="5E6464"/>
                </a:solidFill>
                <a:latin typeface="Calibri"/>
                <a:ea typeface="Calibri"/>
                <a:cs typeface="Calibri"/>
                <a:sym typeface="Calibri"/>
              </a:rPr>
              <a:t> &amp; Farrington, 2006). </a:t>
            </a:r>
            <a:endParaRPr sz="1100" b="0" i="0" u="none" strike="noStrike" cap="none" dirty="0">
              <a:solidFill>
                <a:srgbClr val="5E6464"/>
              </a:solidFill>
              <a:latin typeface="Calibri"/>
              <a:ea typeface="Calibri"/>
              <a:cs typeface="Calibri"/>
              <a:sym typeface="Calibri"/>
            </a:endParaRPr>
          </a:p>
          <a:p>
            <a:pPr marL="0" lvl="0" indent="0" algn="l" rtl="0">
              <a:lnSpc>
                <a:spcPct val="100000"/>
              </a:lnSpc>
              <a:spcBef>
                <a:spcPts val="0"/>
              </a:spcBef>
              <a:spcAft>
                <a:spcPts val="0"/>
              </a:spcAft>
              <a:buClr>
                <a:srgbClr val="222222"/>
              </a:buClr>
              <a:buSzPts val="1400"/>
              <a:buFont typeface="Arial"/>
              <a:buNone/>
            </a:pPr>
            <a:r>
              <a:rPr lang="en-IE" sz="1100" b="0" i="0" u="none" strike="noStrike" cap="none" dirty="0">
                <a:solidFill>
                  <a:srgbClr val="5E6464"/>
                </a:solidFill>
                <a:latin typeface="Calibri"/>
                <a:ea typeface="Calibri"/>
                <a:cs typeface="Calibri"/>
                <a:sym typeface="Calibri"/>
              </a:rPr>
              <a:t>Being sensitive to, and vicariously experiencing the feelings, thoughts, and experiences of another, without having these feelings, thoughts, and experiences communicated in an objectively explicit manner.</a:t>
            </a:r>
            <a:endParaRPr sz="1100" b="0" i="0" u="none" strike="noStrike" cap="none" dirty="0">
              <a:solidFill>
                <a:srgbClr val="5E6464"/>
              </a:solidFill>
              <a:latin typeface="Calibri"/>
              <a:ea typeface="Calibri"/>
              <a:cs typeface="Calibri"/>
              <a:sym typeface="Calibri"/>
            </a:endParaRPr>
          </a:p>
          <a:p>
            <a:pPr marL="0" lvl="0" indent="0" algn="l" rtl="0">
              <a:lnSpc>
                <a:spcPct val="150000"/>
              </a:lnSpc>
              <a:spcBef>
                <a:spcPts val="2200"/>
              </a:spcBef>
              <a:spcAft>
                <a:spcPts val="0"/>
              </a:spcAft>
              <a:buClr>
                <a:schemeClr val="dk1"/>
              </a:buClr>
              <a:buSzPts val="1100"/>
              <a:buFont typeface="Arial"/>
              <a:buNone/>
            </a:pPr>
            <a:r>
              <a:rPr lang="en-IE" sz="1100" b="0" i="0" u="none" strike="noStrike" cap="none" dirty="0">
                <a:solidFill>
                  <a:srgbClr val="5E6464"/>
                </a:solidFill>
                <a:latin typeface="Calibri"/>
                <a:ea typeface="Calibri"/>
                <a:cs typeface="Calibri"/>
                <a:sym typeface="Calibri"/>
              </a:rPr>
              <a:t>Empathy is often seen as having two components</a:t>
            </a:r>
            <a:r>
              <a:rPr lang="en-IE" sz="1100" b="0" i="0" u="none" strike="noStrike" cap="none" dirty="0" smtClean="0">
                <a:solidFill>
                  <a:srgbClr val="5E6464"/>
                </a:solidFill>
                <a:latin typeface="Calibri"/>
                <a:ea typeface="Calibri"/>
                <a:cs typeface="Calibri"/>
                <a:sym typeface="Calibri"/>
              </a:rPr>
              <a:t>:</a:t>
            </a:r>
          </a:p>
          <a:p>
            <a:pPr marL="0" lvl="0" indent="0" algn="l" rtl="0">
              <a:lnSpc>
                <a:spcPct val="150000"/>
              </a:lnSpc>
              <a:spcBef>
                <a:spcPts val="2200"/>
              </a:spcBef>
              <a:spcAft>
                <a:spcPts val="0"/>
              </a:spcAft>
              <a:buClr>
                <a:schemeClr val="dk1"/>
              </a:buClr>
              <a:buSzPts val="1100"/>
              <a:buFont typeface="Arial"/>
              <a:buNone/>
            </a:pPr>
            <a:endParaRPr sz="1100" b="0" i="0" u="none" strike="noStrike" cap="none" dirty="0">
              <a:solidFill>
                <a:srgbClr val="5E6464"/>
              </a:solidFill>
              <a:latin typeface="Calibri"/>
              <a:ea typeface="Calibri"/>
              <a:cs typeface="Calibri"/>
              <a:sym typeface="Calibri"/>
            </a:endParaRPr>
          </a:p>
          <a:p>
            <a:pPr marL="647700" lvl="0" indent="-298450" algn="l" rtl="0">
              <a:lnSpc>
                <a:spcPct val="115000"/>
              </a:lnSpc>
              <a:spcBef>
                <a:spcPts val="2200"/>
              </a:spcBef>
              <a:spcAft>
                <a:spcPts val="0"/>
              </a:spcAft>
              <a:buClr>
                <a:srgbClr val="5E6464"/>
              </a:buClr>
              <a:buSzPts val="1100"/>
              <a:buFont typeface="Calibri"/>
              <a:buAutoNum type="arabicPeriod"/>
            </a:pPr>
            <a:r>
              <a:rPr lang="en-IE" sz="1100" b="0" i="0" u="none" strike="noStrike" cap="none" dirty="0">
                <a:solidFill>
                  <a:srgbClr val="5E6464"/>
                </a:solidFill>
                <a:latin typeface="Calibri"/>
                <a:ea typeface="Calibri"/>
                <a:cs typeface="Calibri"/>
                <a:sym typeface="Calibri"/>
              </a:rPr>
              <a:t>Cognitive Empathy - the ability to understand and </a:t>
            </a:r>
            <a:r>
              <a:rPr lang="en-IE" sz="1100" dirty="0">
                <a:solidFill>
                  <a:srgbClr val="5E6464"/>
                </a:solidFill>
              </a:rPr>
              <a:t>identify another person’s thoughts, feelings, and perspective,  sometimes referred to as ‘putting yourself in someone else’s shoes’.</a:t>
            </a:r>
            <a:endParaRPr sz="1100" dirty="0"/>
          </a:p>
          <a:p>
            <a:pPr marL="647700" lvl="0" indent="-298450" algn="l" rtl="0">
              <a:lnSpc>
                <a:spcPct val="115000"/>
              </a:lnSpc>
              <a:spcBef>
                <a:spcPts val="0"/>
              </a:spcBef>
              <a:spcAft>
                <a:spcPts val="0"/>
              </a:spcAft>
              <a:buClr>
                <a:srgbClr val="5E6464"/>
              </a:buClr>
              <a:buSzPts val="1100"/>
              <a:buFont typeface="Calibri"/>
              <a:buAutoNum type="arabicPeriod"/>
            </a:pPr>
            <a:r>
              <a:rPr lang="en-IE" sz="1100" dirty="0">
                <a:solidFill>
                  <a:srgbClr val="5E6464"/>
                </a:solidFill>
              </a:rPr>
              <a:t> Emotional or Affective Empathy – the ability to share another person’s feelings or feel what they feel</a:t>
            </a:r>
            <a:r>
              <a:rPr lang="en-IE" sz="1100" dirty="0" smtClean="0">
                <a:solidFill>
                  <a:srgbClr val="5E6464"/>
                </a:solidFill>
              </a:rPr>
              <a:t>.</a:t>
            </a:r>
          </a:p>
          <a:p>
            <a:pPr marL="349250" lvl="0" indent="0" algn="l" rtl="0">
              <a:lnSpc>
                <a:spcPct val="115000"/>
              </a:lnSpc>
              <a:spcBef>
                <a:spcPts val="0"/>
              </a:spcBef>
              <a:spcAft>
                <a:spcPts val="0"/>
              </a:spcAft>
              <a:buClr>
                <a:srgbClr val="5E6464"/>
              </a:buClr>
              <a:buSzPts val="1100"/>
              <a:buFont typeface="Calibri"/>
              <a:buNone/>
            </a:pPr>
            <a:endParaRPr sz="1100" dirty="0"/>
          </a:p>
          <a:p>
            <a:pPr marL="0" lvl="0" indent="0" algn="l" rtl="0">
              <a:lnSpc>
                <a:spcPct val="115000"/>
              </a:lnSpc>
              <a:spcBef>
                <a:spcPts val="0"/>
              </a:spcBef>
              <a:spcAft>
                <a:spcPts val="0"/>
              </a:spcAft>
              <a:buClr>
                <a:srgbClr val="5E6464"/>
              </a:buClr>
              <a:buSzPts val="1200"/>
              <a:buFont typeface="Arial"/>
              <a:buNone/>
            </a:pPr>
            <a:r>
              <a:rPr lang="en-IE" sz="1100" dirty="0">
                <a:solidFill>
                  <a:srgbClr val="5E6464"/>
                </a:solidFill>
              </a:rPr>
              <a:t>Many theorists add a third component: the decision to take empathic action. </a:t>
            </a:r>
            <a:r>
              <a:rPr lang="en-IE" sz="1100" b="1" dirty="0">
                <a:solidFill>
                  <a:srgbClr val="5E6464"/>
                </a:solidFill>
              </a:rPr>
              <a:t>Activated Social Empathy</a:t>
            </a:r>
            <a:r>
              <a:rPr lang="en-IE" sz="1100" dirty="0">
                <a:solidFill>
                  <a:srgbClr val="5E6464"/>
                </a:solidFill>
              </a:rPr>
              <a:t> is empathy that is active rather than passive or static. It generates a range of positive social impacts from social action to civic participation</a:t>
            </a:r>
            <a:r>
              <a:rPr lang="en-IE" sz="1100" dirty="0" smtClean="0">
                <a:solidFill>
                  <a:srgbClr val="5E6464"/>
                </a:solidFill>
              </a:rPr>
              <a:t>.</a:t>
            </a:r>
          </a:p>
          <a:p>
            <a:pPr marL="0" lvl="0" indent="0" algn="l" rtl="0">
              <a:lnSpc>
                <a:spcPct val="115000"/>
              </a:lnSpc>
              <a:spcBef>
                <a:spcPts val="0"/>
              </a:spcBef>
              <a:spcAft>
                <a:spcPts val="0"/>
              </a:spcAft>
              <a:buClr>
                <a:srgbClr val="5E6464"/>
              </a:buClr>
              <a:buSzPts val="1200"/>
              <a:buFont typeface="Arial"/>
              <a:buNone/>
            </a:pPr>
            <a:endParaRPr sz="1100" dirty="0"/>
          </a:p>
          <a:p>
            <a:pPr marL="0" lvl="0" indent="0" algn="l" rtl="0">
              <a:lnSpc>
                <a:spcPct val="144000"/>
              </a:lnSpc>
              <a:spcBef>
                <a:spcPts val="2200"/>
              </a:spcBef>
              <a:spcAft>
                <a:spcPts val="0"/>
              </a:spcAft>
              <a:buClr>
                <a:schemeClr val="dk1"/>
              </a:buClr>
              <a:buSzPts val="1100"/>
              <a:buFont typeface="Arial"/>
              <a:buNone/>
            </a:pPr>
            <a:r>
              <a:rPr lang="en-IE" sz="1100" b="1" dirty="0">
                <a:solidFill>
                  <a:srgbClr val="282A65"/>
                </a:solidFill>
              </a:rPr>
              <a:t>Why is social empathy important</a:t>
            </a:r>
            <a:r>
              <a:rPr lang="en-IE" sz="1100" b="1" dirty="0" smtClean="0">
                <a:solidFill>
                  <a:srgbClr val="282A65"/>
                </a:solidFill>
              </a:rPr>
              <a:t>?</a:t>
            </a:r>
          </a:p>
          <a:p>
            <a:pPr marL="0" lvl="0" indent="0" algn="l" rtl="0">
              <a:lnSpc>
                <a:spcPct val="144000"/>
              </a:lnSpc>
              <a:spcBef>
                <a:spcPts val="2200"/>
              </a:spcBef>
              <a:spcAft>
                <a:spcPts val="0"/>
              </a:spcAft>
              <a:buClr>
                <a:schemeClr val="dk1"/>
              </a:buClr>
              <a:buSzPts val="1100"/>
              <a:buFont typeface="Arial"/>
              <a:buNone/>
            </a:pPr>
            <a:endParaRPr sz="1100" dirty="0"/>
          </a:p>
          <a:p>
            <a:pPr marL="0" lvl="0" indent="0" algn="l" rtl="0">
              <a:lnSpc>
                <a:spcPct val="150000"/>
              </a:lnSpc>
              <a:spcBef>
                <a:spcPts val="1100"/>
              </a:spcBef>
              <a:spcAft>
                <a:spcPts val="0"/>
              </a:spcAft>
              <a:buClr>
                <a:schemeClr val="dk1"/>
              </a:buClr>
              <a:buSzPts val="1100"/>
              <a:buFont typeface="Arial"/>
              <a:buNone/>
            </a:pPr>
            <a:r>
              <a:rPr lang="en-IE" sz="1100" dirty="0">
                <a:solidFill>
                  <a:srgbClr val="5E6464"/>
                </a:solidFill>
              </a:rPr>
              <a:t>At the most fundamental level, having and demonstrating empathy forms the foundations of positive social understanding amongst human beings. Social empathy in young people matters because of its capacity to improve interpersonal relationships, to foster social connectedness and promote civic engagement. Childhood and adolescence has been identified as a crucial period for empathy development.</a:t>
            </a:r>
            <a:endParaRPr sz="1100" dirty="0"/>
          </a:p>
          <a:p>
            <a:pPr marL="0" lvl="0" indent="0" algn="l" rtl="0">
              <a:lnSpc>
                <a:spcPct val="150000"/>
              </a:lnSpc>
              <a:spcBef>
                <a:spcPts val="2200"/>
              </a:spcBef>
              <a:spcAft>
                <a:spcPts val="0"/>
              </a:spcAft>
              <a:buClr>
                <a:schemeClr val="dk1"/>
              </a:buClr>
              <a:buSzPts val="1100"/>
              <a:buFont typeface="Arial"/>
              <a:buNone/>
            </a:pPr>
            <a:r>
              <a:rPr lang="en-IE" sz="1100" dirty="0">
                <a:solidFill>
                  <a:srgbClr val="5E6464"/>
                </a:solidFill>
              </a:rPr>
              <a:t>Research with young people has demonstrated an association between higher levels of empathy and a range of benefits </a:t>
            </a:r>
            <a:r>
              <a:rPr lang="en-IE" sz="1100" dirty="0" smtClean="0">
                <a:solidFill>
                  <a:srgbClr val="5E6464"/>
                </a:solidFill>
              </a:rPr>
              <a:t>including</a:t>
            </a:r>
          </a:p>
          <a:p>
            <a:pPr marL="0" lvl="0" indent="0" algn="l" rtl="0">
              <a:lnSpc>
                <a:spcPct val="150000"/>
              </a:lnSpc>
              <a:spcBef>
                <a:spcPts val="2200"/>
              </a:spcBef>
              <a:spcAft>
                <a:spcPts val="0"/>
              </a:spcAft>
              <a:buClr>
                <a:schemeClr val="dk1"/>
              </a:buClr>
              <a:buSzPts val="1100"/>
              <a:buFont typeface="Arial"/>
              <a:buNone/>
            </a:pPr>
            <a:endParaRPr sz="1100" dirty="0"/>
          </a:p>
          <a:p>
            <a:pPr marL="647700" lvl="0" indent="-298450" algn="l" rtl="0">
              <a:lnSpc>
                <a:spcPct val="115000"/>
              </a:lnSpc>
              <a:spcBef>
                <a:spcPts val="2200"/>
              </a:spcBef>
              <a:spcAft>
                <a:spcPts val="0"/>
              </a:spcAft>
              <a:buClr>
                <a:srgbClr val="5E6464"/>
              </a:buClr>
              <a:buSzPts val="1100"/>
              <a:buFont typeface="Calibri"/>
              <a:buChar char="●"/>
            </a:pPr>
            <a:r>
              <a:rPr lang="en-IE" sz="1100" dirty="0">
                <a:solidFill>
                  <a:srgbClr val="5E6464"/>
                </a:solidFill>
              </a:rPr>
              <a:t>Greater social competence</a:t>
            </a:r>
            <a:endParaRPr sz="1100" dirty="0"/>
          </a:p>
          <a:p>
            <a:pPr marL="647700" lvl="0" indent="-298450" algn="l" rtl="0">
              <a:lnSpc>
                <a:spcPct val="115000"/>
              </a:lnSpc>
              <a:spcBef>
                <a:spcPts val="0"/>
              </a:spcBef>
              <a:spcAft>
                <a:spcPts val="0"/>
              </a:spcAft>
              <a:buClr>
                <a:srgbClr val="5E6464"/>
              </a:buClr>
              <a:buSzPts val="1100"/>
              <a:buFont typeface="Calibri"/>
              <a:buChar char="●"/>
            </a:pPr>
            <a:r>
              <a:rPr lang="en-IE" sz="1100" dirty="0">
                <a:solidFill>
                  <a:srgbClr val="5E6464"/>
                </a:solidFill>
              </a:rPr>
              <a:t>Better quality peer relationships</a:t>
            </a:r>
            <a:endParaRPr sz="1100" dirty="0"/>
          </a:p>
          <a:p>
            <a:pPr marL="647700" lvl="0" indent="-298450" algn="l" rtl="0">
              <a:lnSpc>
                <a:spcPct val="115000"/>
              </a:lnSpc>
              <a:spcBef>
                <a:spcPts val="0"/>
              </a:spcBef>
              <a:spcAft>
                <a:spcPts val="0"/>
              </a:spcAft>
              <a:buClr>
                <a:srgbClr val="5E6464"/>
              </a:buClr>
              <a:buSzPts val="1100"/>
              <a:buFont typeface="Calibri"/>
              <a:buChar char="●"/>
            </a:pPr>
            <a:r>
              <a:rPr lang="en-IE" sz="1100" dirty="0">
                <a:solidFill>
                  <a:srgbClr val="5E6464"/>
                </a:solidFill>
              </a:rPr>
              <a:t>Increased conflict resolution skills</a:t>
            </a:r>
            <a:endParaRPr sz="1100" dirty="0"/>
          </a:p>
          <a:p>
            <a:pPr marL="647700" lvl="0" indent="-298450" algn="l" rtl="0">
              <a:lnSpc>
                <a:spcPct val="115000"/>
              </a:lnSpc>
              <a:spcBef>
                <a:spcPts val="0"/>
              </a:spcBef>
              <a:spcAft>
                <a:spcPts val="0"/>
              </a:spcAft>
              <a:buClr>
                <a:srgbClr val="5E6464"/>
              </a:buClr>
              <a:buSzPts val="1100"/>
              <a:buFont typeface="Calibri"/>
              <a:buChar char="●"/>
            </a:pPr>
            <a:r>
              <a:rPr lang="en-IE" sz="1100" dirty="0">
                <a:solidFill>
                  <a:srgbClr val="5E6464"/>
                </a:solidFill>
              </a:rPr>
              <a:t>Lower aggression</a:t>
            </a:r>
            <a:endParaRPr sz="1100" dirty="0"/>
          </a:p>
          <a:p>
            <a:pPr marL="647700" lvl="0" indent="-298450" algn="l" rtl="0">
              <a:lnSpc>
                <a:spcPct val="115000"/>
              </a:lnSpc>
              <a:spcBef>
                <a:spcPts val="0"/>
              </a:spcBef>
              <a:spcAft>
                <a:spcPts val="0"/>
              </a:spcAft>
              <a:buClr>
                <a:srgbClr val="5E6464"/>
              </a:buClr>
              <a:buSzPts val="1100"/>
              <a:buFont typeface="Calibri"/>
              <a:buChar char="●"/>
            </a:pPr>
            <a:r>
              <a:rPr lang="en-IE" sz="1100" dirty="0">
                <a:solidFill>
                  <a:srgbClr val="5E6464"/>
                </a:solidFill>
              </a:rPr>
              <a:t>Less prejudice</a:t>
            </a:r>
            <a:endParaRPr sz="1100" dirty="0"/>
          </a:p>
          <a:p>
            <a:pPr marL="647700" lvl="0" indent="-298450" algn="l" rtl="0">
              <a:lnSpc>
                <a:spcPct val="115000"/>
              </a:lnSpc>
              <a:spcBef>
                <a:spcPts val="0"/>
              </a:spcBef>
              <a:spcAft>
                <a:spcPts val="0"/>
              </a:spcAft>
              <a:buClr>
                <a:srgbClr val="5E6464"/>
              </a:buClr>
              <a:buSzPts val="1100"/>
              <a:buFont typeface="Calibri"/>
              <a:buChar char="●"/>
            </a:pPr>
            <a:r>
              <a:rPr lang="en-IE" sz="1100" dirty="0">
                <a:solidFill>
                  <a:srgbClr val="5E6464"/>
                </a:solidFill>
              </a:rPr>
              <a:t>Greater academic achievement</a:t>
            </a:r>
            <a:r>
              <a:rPr lang="en-IE" sz="1100" dirty="0" smtClean="0">
                <a:solidFill>
                  <a:srgbClr val="5E6464"/>
                </a:solidFill>
              </a:rPr>
              <a:t>.</a:t>
            </a:r>
          </a:p>
          <a:p>
            <a:pPr marL="349250" lvl="0" indent="0" algn="l" rtl="0">
              <a:lnSpc>
                <a:spcPct val="115000"/>
              </a:lnSpc>
              <a:spcBef>
                <a:spcPts val="0"/>
              </a:spcBef>
              <a:spcAft>
                <a:spcPts val="0"/>
              </a:spcAft>
              <a:buClr>
                <a:srgbClr val="5E6464"/>
              </a:buClr>
              <a:buSzPts val="1100"/>
              <a:buFont typeface="Calibri"/>
              <a:buNone/>
            </a:pPr>
            <a:endParaRPr sz="1100" dirty="0"/>
          </a:p>
          <a:p>
            <a:pPr marL="0" lvl="0" indent="0" algn="l" rtl="0">
              <a:lnSpc>
                <a:spcPct val="115000"/>
              </a:lnSpc>
              <a:spcBef>
                <a:spcPts val="5500"/>
              </a:spcBef>
              <a:spcAft>
                <a:spcPts val="0"/>
              </a:spcAft>
              <a:buClr>
                <a:srgbClr val="5E6464"/>
              </a:buClr>
              <a:buSzPts val="1400"/>
              <a:buFont typeface="Arial"/>
              <a:buNone/>
            </a:pPr>
            <a:r>
              <a:rPr lang="en-IE" sz="1100" dirty="0">
                <a:solidFill>
                  <a:srgbClr val="5E6464"/>
                </a:solidFill>
              </a:rPr>
              <a:t>Cultivating empathy in young people therefore offers a pathway to the development of prosocial helping behaviours and social connection; to a set of values that include social responsibility; and to social action and civic engagement. </a:t>
            </a:r>
            <a:endParaRPr lang="en-IE" sz="1100" dirty="0" smtClean="0">
              <a:solidFill>
                <a:srgbClr val="5E6464"/>
              </a:solidFill>
            </a:endParaRPr>
          </a:p>
          <a:p>
            <a:pPr marL="0" lvl="0" indent="0" algn="l" rtl="0">
              <a:lnSpc>
                <a:spcPct val="115000"/>
              </a:lnSpc>
              <a:spcBef>
                <a:spcPts val="5500"/>
              </a:spcBef>
              <a:spcAft>
                <a:spcPts val="0"/>
              </a:spcAft>
              <a:buClr>
                <a:srgbClr val="5E6464"/>
              </a:buClr>
              <a:buSzPts val="1400"/>
              <a:buFont typeface="Arial"/>
              <a:buNone/>
            </a:pPr>
            <a:r>
              <a:rPr lang="en-IE" sz="1100" dirty="0" smtClean="0">
                <a:solidFill>
                  <a:srgbClr val="5E6464"/>
                </a:solidFill>
              </a:rPr>
              <a:t>In </a:t>
            </a:r>
            <a:r>
              <a:rPr lang="en-IE" sz="1100" dirty="0">
                <a:solidFill>
                  <a:srgbClr val="5E6464"/>
                </a:solidFill>
              </a:rPr>
              <a:t>short, activating social empathy forms a crucial component of children and young people’s development and has potentially radical implications for the future of </a:t>
            </a:r>
            <a:r>
              <a:rPr lang="en-IE" sz="1100" dirty="0" smtClean="0">
                <a:solidFill>
                  <a:srgbClr val="5E6464"/>
                </a:solidFill>
              </a:rPr>
              <a:t>society.</a:t>
            </a:r>
            <a:endParaRPr sz="1100" dirty="0">
              <a:solidFill>
                <a:srgbClr val="222222"/>
              </a:solidFill>
              <a:highlight>
                <a:srgbClr val="FFFFFF"/>
              </a:highlight>
            </a:endParaRPr>
          </a:p>
        </p:txBody>
      </p:sp>
      <p:sp>
        <p:nvSpPr>
          <p:cNvPr id="105" name="Google Shape;10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IE" sz="1100" dirty="0" smtClean="0"/>
              <a:t>VIDEO OF SHANE https://youtu.be/acyRVUpWk0g</a:t>
            </a:r>
          </a:p>
          <a:p>
            <a:pPr marL="0" lvl="0" indent="0" algn="l" rtl="0">
              <a:lnSpc>
                <a:spcPct val="100000"/>
              </a:lnSpc>
              <a:spcBef>
                <a:spcPts val="0"/>
              </a:spcBef>
              <a:spcAft>
                <a:spcPts val="0"/>
              </a:spcAft>
              <a:buClr>
                <a:schemeClr val="dk1"/>
              </a:buClr>
              <a:buSzPts val="1400"/>
              <a:buFont typeface="Calibri"/>
              <a:buNone/>
            </a:pPr>
            <a:endParaRPr lang="en-IE" sz="1100" dirty="0" smtClean="0"/>
          </a:p>
          <a:p>
            <a:pPr marL="0" lvl="0" indent="0" algn="l" rtl="0">
              <a:lnSpc>
                <a:spcPct val="100000"/>
              </a:lnSpc>
              <a:spcBef>
                <a:spcPts val="0"/>
              </a:spcBef>
              <a:spcAft>
                <a:spcPts val="0"/>
              </a:spcAft>
              <a:buClr>
                <a:schemeClr val="dk1"/>
              </a:buClr>
              <a:buSzPts val="1400"/>
              <a:buFont typeface="Calibri"/>
              <a:buNone/>
            </a:pPr>
            <a:endParaRPr lang="en-IE" sz="1100" dirty="0" smtClean="0"/>
          </a:p>
          <a:p>
            <a:pPr marL="0" lvl="0" indent="0" algn="l" rtl="0">
              <a:lnSpc>
                <a:spcPct val="100000"/>
              </a:lnSpc>
              <a:spcBef>
                <a:spcPts val="0"/>
              </a:spcBef>
              <a:spcAft>
                <a:spcPts val="0"/>
              </a:spcAft>
              <a:buClr>
                <a:schemeClr val="dk1"/>
              </a:buClr>
              <a:buSzPts val="1400"/>
              <a:buFont typeface="Calibri"/>
              <a:buNone/>
            </a:pPr>
            <a:r>
              <a:rPr lang="en-IE" sz="1100" dirty="0" smtClean="0"/>
              <a:t>In this slide students will watch the video about</a:t>
            </a:r>
          </a:p>
          <a:p>
            <a:pPr marL="0" lvl="0" indent="0" algn="l" rtl="0">
              <a:lnSpc>
                <a:spcPct val="100000"/>
              </a:lnSpc>
              <a:spcBef>
                <a:spcPts val="0"/>
              </a:spcBef>
              <a:spcAft>
                <a:spcPts val="0"/>
              </a:spcAft>
              <a:buClr>
                <a:schemeClr val="dk1"/>
              </a:buClr>
              <a:buSzPts val="1400"/>
              <a:buFont typeface="Calibri"/>
              <a:buNone/>
            </a:pPr>
            <a:r>
              <a:rPr lang="en-IE" sz="1100" dirty="0" smtClean="0"/>
              <a:t>Shane’s story.</a:t>
            </a:r>
          </a:p>
          <a:p>
            <a:pPr marL="0" lvl="0" indent="0" algn="l" rtl="0">
              <a:lnSpc>
                <a:spcPct val="100000"/>
              </a:lnSpc>
              <a:spcBef>
                <a:spcPts val="0"/>
              </a:spcBef>
              <a:spcAft>
                <a:spcPts val="0"/>
              </a:spcAft>
              <a:buClr>
                <a:schemeClr val="dk1"/>
              </a:buClr>
              <a:buSzPts val="1400"/>
              <a:buFont typeface="Calibri"/>
              <a:buNone/>
            </a:pPr>
            <a:endParaRPr lang="en-IE" sz="1100" dirty="0"/>
          </a:p>
        </p:txBody>
      </p:sp>
      <p:sp>
        <p:nvSpPr>
          <p:cNvPr id="115" name="Google Shape;11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IE" sz="1100" dirty="0"/>
              <a:t>VIDEO OF LAURA </a:t>
            </a:r>
            <a:r>
              <a:rPr lang="en-IE" sz="1100" dirty="0" smtClean="0"/>
              <a:t>Play button</a:t>
            </a:r>
            <a:r>
              <a:rPr lang="en-IE" sz="1100" baseline="0" dirty="0" smtClean="0"/>
              <a:t> bottom left hand corner </a:t>
            </a:r>
            <a:r>
              <a:rPr lang="en-IE" sz="1100" dirty="0" smtClean="0"/>
              <a:t>-</a:t>
            </a:r>
            <a:r>
              <a:rPr lang="en-IE" sz="1100" baseline="0" dirty="0" smtClean="0"/>
              <a:t> https://youtu.be/HUECpazmZZM</a:t>
            </a:r>
          </a:p>
          <a:p>
            <a:pPr marL="0" lvl="0" indent="0" algn="l" rtl="0">
              <a:lnSpc>
                <a:spcPct val="100000"/>
              </a:lnSpc>
              <a:spcBef>
                <a:spcPts val="0"/>
              </a:spcBef>
              <a:spcAft>
                <a:spcPts val="0"/>
              </a:spcAft>
              <a:buClr>
                <a:schemeClr val="dk1"/>
              </a:buClr>
              <a:buSzPts val="1400"/>
              <a:buFont typeface="Calibri"/>
              <a:buNone/>
            </a:pPr>
            <a:endParaRPr lang="en-IE" sz="1100" baseline="0" dirty="0" smtClean="0"/>
          </a:p>
          <a:p>
            <a:pPr marL="0" lvl="0" indent="0" algn="l" rtl="0">
              <a:lnSpc>
                <a:spcPct val="100000"/>
              </a:lnSpc>
              <a:spcBef>
                <a:spcPts val="0"/>
              </a:spcBef>
              <a:spcAft>
                <a:spcPts val="0"/>
              </a:spcAft>
              <a:buClr>
                <a:schemeClr val="dk1"/>
              </a:buClr>
              <a:buSzPts val="1400"/>
              <a:buFont typeface="Calibri"/>
              <a:buNone/>
            </a:pPr>
            <a:r>
              <a:rPr lang="en-IE" sz="1100" dirty="0" smtClean="0"/>
              <a:t>In this slide students will watch the video about Laura’s</a:t>
            </a:r>
          </a:p>
          <a:p>
            <a:pPr marL="0" lvl="0" indent="0" algn="l" rtl="0">
              <a:lnSpc>
                <a:spcPct val="100000"/>
              </a:lnSpc>
              <a:spcBef>
                <a:spcPts val="0"/>
              </a:spcBef>
              <a:spcAft>
                <a:spcPts val="0"/>
              </a:spcAft>
              <a:buClr>
                <a:schemeClr val="dk1"/>
              </a:buClr>
              <a:buSzPts val="1400"/>
              <a:buFont typeface="Calibri"/>
              <a:buNone/>
            </a:pPr>
            <a:r>
              <a:rPr lang="en-IE" sz="1100" dirty="0" smtClean="0"/>
              <a:t>story.</a:t>
            </a:r>
            <a:endParaRPr sz="1100" dirty="0"/>
          </a:p>
        </p:txBody>
      </p:sp>
      <p:sp>
        <p:nvSpPr>
          <p:cNvPr id="173" name="Google Shape;17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7</a:t>
            </a:fld>
            <a:endParaRPr/>
          </a:p>
        </p:txBody>
      </p:sp>
    </p:spTree>
    <p:extLst>
      <p:ext uri="{BB962C8B-B14F-4D97-AF65-F5344CB8AC3E}">
        <p14:creationId xmlns:p14="http://schemas.microsoft.com/office/powerpoint/2010/main" val="875238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Clr>
                <a:srgbClr val="1A1918"/>
              </a:buClr>
              <a:buSzPts val="1400"/>
              <a:buFont typeface="Calibri"/>
              <a:buNone/>
            </a:pPr>
            <a:r>
              <a:rPr lang="en-IE" sz="1100" b="1" dirty="0">
                <a:solidFill>
                  <a:srgbClr val="1A1918"/>
                </a:solidFill>
              </a:rPr>
              <a:t>Activity 3.2 </a:t>
            </a:r>
            <a:endParaRPr lang="en-IE" sz="1100" b="1" dirty="0" smtClean="0">
              <a:solidFill>
                <a:srgbClr val="1A1918"/>
              </a:solidFill>
            </a:endParaRPr>
          </a:p>
          <a:p>
            <a:pPr marL="0" lvl="0" indent="0" algn="l" rtl="0">
              <a:lnSpc>
                <a:spcPct val="107916"/>
              </a:lnSpc>
              <a:spcBef>
                <a:spcPts val="0"/>
              </a:spcBef>
              <a:spcAft>
                <a:spcPts val="0"/>
              </a:spcAft>
              <a:buClr>
                <a:srgbClr val="1A1918"/>
              </a:buClr>
              <a:buSzPts val="1400"/>
              <a:buFont typeface="Calibri"/>
              <a:buNone/>
            </a:pPr>
            <a:endParaRPr lang="en-IE" sz="1100" b="1" dirty="0" smtClean="0">
              <a:solidFill>
                <a:srgbClr val="1A1918"/>
              </a:solidFill>
            </a:endParaRPr>
          </a:p>
          <a:p>
            <a:pPr marL="0" lvl="0" indent="0" algn="l" rtl="0">
              <a:lnSpc>
                <a:spcPct val="107916"/>
              </a:lnSpc>
              <a:spcBef>
                <a:spcPts val="0"/>
              </a:spcBef>
              <a:spcAft>
                <a:spcPts val="0"/>
              </a:spcAft>
              <a:buClr>
                <a:srgbClr val="1A1918"/>
              </a:buClr>
              <a:buSzPts val="1400"/>
              <a:buFont typeface="Calibri"/>
              <a:buNone/>
            </a:pPr>
            <a:r>
              <a:rPr lang="en-IE" sz="1100" b="0" dirty="0" smtClean="0">
                <a:solidFill>
                  <a:srgbClr val="1A1918"/>
                </a:solidFill>
              </a:rPr>
              <a:t>This is a group activity.</a:t>
            </a:r>
          </a:p>
          <a:p>
            <a:pPr marL="0" lvl="0" indent="0" algn="l" rtl="0">
              <a:lnSpc>
                <a:spcPct val="107916"/>
              </a:lnSpc>
              <a:spcBef>
                <a:spcPts val="0"/>
              </a:spcBef>
              <a:spcAft>
                <a:spcPts val="0"/>
              </a:spcAft>
              <a:buClr>
                <a:srgbClr val="1A1918"/>
              </a:buClr>
              <a:buSzPts val="1400"/>
              <a:buFont typeface="Calibri"/>
              <a:buNone/>
            </a:pPr>
            <a:r>
              <a:rPr lang="en-IE" sz="1100" b="0" dirty="0" smtClean="0">
                <a:solidFill>
                  <a:srgbClr val="1A1918"/>
                </a:solidFill>
              </a:rPr>
              <a:t>Split the students into 3 groups.</a:t>
            </a:r>
          </a:p>
          <a:p>
            <a:pPr marL="0" lvl="0" indent="0" algn="l" rtl="0">
              <a:lnSpc>
                <a:spcPct val="107916"/>
              </a:lnSpc>
              <a:spcBef>
                <a:spcPts val="0"/>
              </a:spcBef>
              <a:spcAft>
                <a:spcPts val="0"/>
              </a:spcAft>
              <a:buClr>
                <a:srgbClr val="1A1918"/>
              </a:buClr>
              <a:buSzPts val="1400"/>
              <a:buFont typeface="Calibri"/>
              <a:buNone/>
            </a:pPr>
            <a:r>
              <a:rPr lang="en-IE" sz="1100" b="0" dirty="0" smtClean="0">
                <a:solidFill>
                  <a:srgbClr val="1A1918"/>
                </a:solidFill>
              </a:rPr>
              <a:t>This activity focuses on the feelings of those involved in bullying/cyberbullying incidents.</a:t>
            </a:r>
          </a:p>
          <a:p>
            <a:pPr marL="0" lvl="0" indent="0" algn="l" rtl="0">
              <a:lnSpc>
                <a:spcPct val="107916"/>
              </a:lnSpc>
              <a:spcBef>
                <a:spcPts val="0"/>
              </a:spcBef>
              <a:spcAft>
                <a:spcPts val="0"/>
              </a:spcAft>
              <a:buClr>
                <a:srgbClr val="1A1918"/>
              </a:buClr>
              <a:buSzPts val="1400"/>
              <a:buFont typeface="Calibri"/>
              <a:buNone/>
            </a:pPr>
            <a:r>
              <a:rPr lang="en-IE" sz="1100" b="0" dirty="0" smtClean="0">
                <a:solidFill>
                  <a:srgbClr val="1A1918"/>
                </a:solidFill>
              </a:rPr>
              <a:t>Students should imagine that they are Shane / Laura, or the kids who bully Shane/Laura or the kids and who witness what is happening.</a:t>
            </a:r>
          </a:p>
          <a:p>
            <a:pPr marL="0" lvl="0" indent="0" algn="l" rtl="0">
              <a:lnSpc>
                <a:spcPct val="107916"/>
              </a:lnSpc>
              <a:spcBef>
                <a:spcPts val="0"/>
              </a:spcBef>
              <a:spcAft>
                <a:spcPts val="0"/>
              </a:spcAft>
              <a:buClr>
                <a:srgbClr val="1A1918"/>
              </a:buClr>
              <a:buSzPts val="1400"/>
              <a:buFont typeface="Calibri"/>
              <a:buNone/>
            </a:pPr>
            <a:r>
              <a:rPr lang="en-IE" sz="1100" b="0" dirty="0" smtClean="0">
                <a:solidFill>
                  <a:srgbClr val="1A1918"/>
                </a:solidFill>
              </a:rPr>
              <a:t>Each group will be allocated one of the following questions:</a:t>
            </a:r>
          </a:p>
          <a:p>
            <a:pPr marL="0" lvl="0" indent="0" algn="l" rtl="0">
              <a:lnSpc>
                <a:spcPct val="107916"/>
              </a:lnSpc>
              <a:spcBef>
                <a:spcPts val="0"/>
              </a:spcBef>
              <a:spcAft>
                <a:spcPts val="0"/>
              </a:spcAft>
              <a:buClr>
                <a:srgbClr val="1A1918"/>
              </a:buClr>
              <a:buSzPts val="1400"/>
              <a:buFont typeface="Calibri"/>
              <a:buNone/>
            </a:pPr>
            <a:endParaRPr lang="en-IE" sz="1100" b="0" dirty="0" smtClean="0">
              <a:solidFill>
                <a:srgbClr val="1A1918"/>
              </a:solidFill>
            </a:endParaRPr>
          </a:p>
          <a:p>
            <a:pPr marL="0" lvl="0" indent="0" algn="l" rtl="0">
              <a:lnSpc>
                <a:spcPct val="107916"/>
              </a:lnSpc>
              <a:spcBef>
                <a:spcPts val="0"/>
              </a:spcBef>
              <a:spcAft>
                <a:spcPts val="0"/>
              </a:spcAft>
              <a:buClr>
                <a:srgbClr val="1A1918"/>
              </a:buClr>
              <a:buSzPts val="1400"/>
              <a:buFont typeface="Calibri"/>
              <a:buNone/>
            </a:pPr>
            <a:r>
              <a:rPr lang="en-IE" sz="1100" b="0" dirty="0" smtClean="0">
                <a:solidFill>
                  <a:srgbClr val="1A1918"/>
                </a:solidFill>
              </a:rPr>
              <a:t>1. How might you feel if you were Shane/Laura?</a:t>
            </a:r>
          </a:p>
          <a:p>
            <a:pPr marL="0" lvl="0" indent="0" algn="l" rtl="0">
              <a:lnSpc>
                <a:spcPct val="107916"/>
              </a:lnSpc>
              <a:spcBef>
                <a:spcPts val="0"/>
              </a:spcBef>
              <a:spcAft>
                <a:spcPts val="0"/>
              </a:spcAft>
              <a:buClr>
                <a:srgbClr val="1A1918"/>
              </a:buClr>
              <a:buSzPts val="1400"/>
              <a:buFont typeface="Calibri"/>
              <a:buNone/>
            </a:pPr>
            <a:r>
              <a:rPr lang="en-IE" sz="1100" b="0" dirty="0" smtClean="0">
                <a:solidFill>
                  <a:srgbClr val="1A1918"/>
                </a:solidFill>
              </a:rPr>
              <a:t>2. How might you feel if you were one of the kids who bully Shane/Laura?</a:t>
            </a:r>
          </a:p>
          <a:p>
            <a:pPr marL="0" lvl="0" indent="0" algn="l" rtl="0">
              <a:lnSpc>
                <a:spcPct val="107916"/>
              </a:lnSpc>
              <a:spcBef>
                <a:spcPts val="0"/>
              </a:spcBef>
              <a:spcAft>
                <a:spcPts val="0"/>
              </a:spcAft>
              <a:buClr>
                <a:srgbClr val="1A1918"/>
              </a:buClr>
              <a:buSzPts val="1400"/>
              <a:buFont typeface="Calibri"/>
              <a:buNone/>
            </a:pPr>
            <a:r>
              <a:rPr lang="en-IE" sz="1100" b="0" dirty="0" smtClean="0">
                <a:solidFill>
                  <a:srgbClr val="1A1918"/>
                </a:solidFill>
              </a:rPr>
              <a:t>3. How might you feel being present while Shane/ Laura were being bullied</a:t>
            </a:r>
            <a:r>
              <a:rPr lang="en-IE" sz="1100" b="0" dirty="0" smtClean="0">
                <a:solidFill>
                  <a:srgbClr val="1A1918"/>
                </a:solidFill>
              </a:rPr>
              <a:t>?</a:t>
            </a:r>
          </a:p>
          <a:p>
            <a:pPr marL="0" lvl="0" indent="0" algn="l" rtl="0">
              <a:lnSpc>
                <a:spcPct val="107916"/>
              </a:lnSpc>
              <a:spcBef>
                <a:spcPts val="0"/>
              </a:spcBef>
              <a:spcAft>
                <a:spcPts val="0"/>
              </a:spcAft>
              <a:buClr>
                <a:srgbClr val="1A1918"/>
              </a:buClr>
              <a:buSzPts val="1400"/>
              <a:buFont typeface="Calibri"/>
              <a:buNone/>
            </a:pPr>
            <a:endParaRPr lang="en-IE" sz="1100" b="0" dirty="0" smtClean="0">
              <a:solidFill>
                <a:srgbClr val="1A1918"/>
              </a:solidFill>
            </a:endParaRPr>
          </a:p>
          <a:p>
            <a:pPr marL="0" lvl="0" indent="0" algn="l" rtl="0">
              <a:lnSpc>
                <a:spcPct val="107916"/>
              </a:lnSpc>
              <a:spcBef>
                <a:spcPts val="0"/>
              </a:spcBef>
              <a:spcAft>
                <a:spcPts val="0"/>
              </a:spcAft>
              <a:buClr>
                <a:srgbClr val="1A1918"/>
              </a:buClr>
              <a:buSzPts val="1400"/>
              <a:buFont typeface="Calibri"/>
              <a:buNone/>
            </a:pPr>
            <a:r>
              <a:rPr lang="en-IE" sz="1100" b="0" dirty="0" smtClean="0">
                <a:solidFill>
                  <a:srgbClr val="1A1918"/>
                </a:solidFill>
              </a:rPr>
              <a:t>Students will list their response to the question allocated.</a:t>
            </a:r>
          </a:p>
          <a:p>
            <a:pPr marL="0" lvl="0" indent="0" algn="l" rtl="0">
              <a:lnSpc>
                <a:spcPct val="107916"/>
              </a:lnSpc>
              <a:spcBef>
                <a:spcPts val="0"/>
              </a:spcBef>
              <a:spcAft>
                <a:spcPts val="0"/>
              </a:spcAft>
              <a:buClr>
                <a:srgbClr val="1A1918"/>
              </a:buClr>
              <a:buSzPts val="1400"/>
              <a:buFont typeface="Calibri"/>
              <a:buNone/>
            </a:pPr>
            <a:r>
              <a:rPr lang="en-IE" sz="1100" b="0" dirty="0" smtClean="0">
                <a:solidFill>
                  <a:srgbClr val="1A1918"/>
                </a:solidFill>
              </a:rPr>
              <a:t>After the activity, the students will then discuss their responses.</a:t>
            </a:r>
            <a:endParaRPr sz="1100" b="0" dirty="0">
              <a:solidFill>
                <a:srgbClr val="1A1918"/>
              </a:solidFill>
            </a:endParaRPr>
          </a:p>
        </p:txBody>
      </p:sp>
      <p:sp>
        <p:nvSpPr>
          <p:cNvPr id="133" name="Google Shape;13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1A1918"/>
              </a:buClr>
              <a:buSzPts val="1400"/>
              <a:buFont typeface="Calibri"/>
              <a:buNone/>
            </a:pPr>
            <a:r>
              <a:rPr lang="en-IE" sz="1100" b="1" i="0" u="none" strike="noStrike" cap="none" dirty="0">
                <a:solidFill>
                  <a:srgbClr val="1A1918"/>
                </a:solidFill>
                <a:latin typeface="Calibri"/>
                <a:ea typeface="Calibri"/>
                <a:cs typeface="Calibri"/>
                <a:sym typeface="Calibri"/>
              </a:rPr>
              <a:t>Activity </a:t>
            </a:r>
            <a:r>
              <a:rPr lang="en-IE" sz="1100" b="1" i="0" u="none" strike="noStrike" cap="none" dirty="0" smtClean="0">
                <a:solidFill>
                  <a:srgbClr val="1A1918"/>
                </a:solidFill>
                <a:latin typeface="Calibri"/>
                <a:ea typeface="Calibri"/>
                <a:cs typeface="Calibri"/>
                <a:sym typeface="Calibri"/>
              </a:rPr>
              <a:t>3.3</a:t>
            </a:r>
          </a:p>
          <a:p>
            <a:pPr marL="0" lvl="0" indent="0" algn="l" rtl="0">
              <a:lnSpc>
                <a:spcPct val="100000"/>
              </a:lnSpc>
              <a:spcBef>
                <a:spcPts val="0"/>
              </a:spcBef>
              <a:spcAft>
                <a:spcPts val="0"/>
              </a:spcAft>
              <a:buClr>
                <a:srgbClr val="1A1918"/>
              </a:buClr>
              <a:buSzPts val="1400"/>
              <a:buFont typeface="Calibri"/>
              <a:buNone/>
            </a:pPr>
            <a:endParaRPr lang="en-IE" sz="1100" b="1" i="0" u="none" strike="noStrike" cap="none" dirty="0" smtClean="0">
              <a:solidFill>
                <a:srgbClr val="1A1918"/>
              </a:solidFill>
              <a:latin typeface="Calibri"/>
              <a:ea typeface="Calibri"/>
              <a:cs typeface="Calibri"/>
              <a:sym typeface="Calibri"/>
            </a:endParaRPr>
          </a:p>
          <a:p>
            <a:pPr marL="0" lvl="0" indent="0" algn="l" rtl="0">
              <a:lnSpc>
                <a:spcPct val="100000"/>
              </a:lnSpc>
              <a:spcBef>
                <a:spcPts val="0"/>
              </a:spcBef>
              <a:spcAft>
                <a:spcPts val="0"/>
              </a:spcAft>
              <a:buClr>
                <a:srgbClr val="1A1918"/>
              </a:buClr>
              <a:buSzPts val="1400"/>
              <a:buFont typeface="Calibri"/>
              <a:buNone/>
            </a:pPr>
            <a:r>
              <a:rPr lang="en-IE" sz="1100" b="0" i="0" u="none" strike="noStrike" cap="none" dirty="0" smtClean="0">
                <a:solidFill>
                  <a:srgbClr val="1A1918"/>
                </a:solidFill>
                <a:latin typeface="Calibri"/>
                <a:ea typeface="Calibri"/>
                <a:cs typeface="Calibri"/>
                <a:sym typeface="Calibri"/>
              </a:rPr>
              <a:t>This is a group activity.</a:t>
            </a:r>
          </a:p>
          <a:p>
            <a:pPr marL="0" lvl="0" indent="0" algn="l" rtl="0">
              <a:lnSpc>
                <a:spcPct val="100000"/>
              </a:lnSpc>
              <a:spcBef>
                <a:spcPts val="0"/>
              </a:spcBef>
              <a:spcAft>
                <a:spcPts val="0"/>
              </a:spcAft>
              <a:buClr>
                <a:srgbClr val="1A1918"/>
              </a:buClr>
              <a:buSzPts val="1400"/>
              <a:buFont typeface="Calibri"/>
              <a:buNone/>
            </a:pPr>
            <a:r>
              <a:rPr lang="en-IE" sz="1100" b="0" i="0" u="none" strike="noStrike" cap="none" dirty="0" smtClean="0">
                <a:solidFill>
                  <a:srgbClr val="1A1918"/>
                </a:solidFill>
                <a:latin typeface="Calibri"/>
                <a:ea typeface="Calibri"/>
                <a:cs typeface="Calibri"/>
                <a:sym typeface="Calibri"/>
              </a:rPr>
              <a:t>The aim of this activity is to develop guidelines to create a positive school environment supporting students to overcome their negative feelings.</a:t>
            </a:r>
          </a:p>
          <a:p>
            <a:pPr marL="0" lvl="0" indent="0" algn="l" rtl="0">
              <a:lnSpc>
                <a:spcPct val="100000"/>
              </a:lnSpc>
              <a:spcBef>
                <a:spcPts val="0"/>
              </a:spcBef>
              <a:spcAft>
                <a:spcPts val="0"/>
              </a:spcAft>
              <a:buClr>
                <a:srgbClr val="1A1918"/>
              </a:buClr>
              <a:buSzPts val="1400"/>
              <a:buFont typeface="Calibri"/>
              <a:buNone/>
            </a:pPr>
            <a:endParaRPr lang="en-IE" sz="1100" b="0" i="0" u="none" strike="noStrike" cap="none" dirty="0" smtClean="0">
              <a:solidFill>
                <a:srgbClr val="1A1918"/>
              </a:solidFill>
              <a:latin typeface="Calibri"/>
              <a:ea typeface="Calibri"/>
              <a:cs typeface="Calibri"/>
              <a:sym typeface="Calibri"/>
            </a:endParaRPr>
          </a:p>
          <a:p>
            <a:pPr marL="0" lvl="0" indent="0" algn="l" rtl="0">
              <a:lnSpc>
                <a:spcPct val="100000"/>
              </a:lnSpc>
              <a:spcBef>
                <a:spcPts val="0"/>
              </a:spcBef>
              <a:spcAft>
                <a:spcPts val="0"/>
              </a:spcAft>
              <a:buClr>
                <a:srgbClr val="1A1918"/>
              </a:buClr>
              <a:buSzPts val="1400"/>
              <a:buFont typeface="Calibri"/>
              <a:buNone/>
            </a:pPr>
            <a:r>
              <a:rPr lang="en-IE" sz="1100" b="0" i="0" u="none" strike="noStrike" cap="none" dirty="0" smtClean="0">
                <a:solidFill>
                  <a:srgbClr val="1A1918"/>
                </a:solidFill>
                <a:latin typeface="Calibri"/>
                <a:ea typeface="Calibri"/>
                <a:cs typeface="Calibri"/>
                <a:sym typeface="Calibri"/>
              </a:rPr>
              <a:t>Split the students into 3 groups.</a:t>
            </a:r>
          </a:p>
          <a:p>
            <a:pPr marL="0" lvl="0" indent="0" algn="l" rtl="0">
              <a:lnSpc>
                <a:spcPct val="100000"/>
              </a:lnSpc>
              <a:spcBef>
                <a:spcPts val="0"/>
              </a:spcBef>
              <a:spcAft>
                <a:spcPts val="0"/>
              </a:spcAft>
              <a:buClr>
                <a:srgbClr val="1A1918"/>
              </a:buClr>
              <a:buSzPts val="1400"/>
              <a:buFont typeface="Calibri"/>
              <a:buNone/>
            </a:pPr>
            <a:r>
              <a:rPr lang="en-IE" sz="1100" b="0" i="0" u="none" strike="noStrike" cap="none" dirty="0" smtClean="0">
                <a:solidFill>
                  <a:srgbClr val="1A1918"/>
                </a:solidFill>
                <a:latin typeface="Calibri"/>
                <a:ea typeface="Calibri"/>
                <a:cs typeface="Calibri"/>
                <a:sym typeface="Calibri"/>
              </a:rPr>
              <a:t>Each group is assigned one of the following tasks:</a:t>
            </a:r>
          </a:p>
          <a:p>
            <a:pPr marL="0" lvl="0" indent="0" algn="l" rtl="0">
              <a:lnSpc>
                <a:spcPct val="100000"/>
              </a:lnSpc>
              <a:spcBef>
                <a:spcPts val="0"/>
              </a:spcBef>
              <a:spcAft>
                <a:spcPts val="0"/>
              </a:spcAft>
              <a:buClr>
                <a:srgbClr val="1A1918"/>
              </a:buClr>
              <a:buSzPts val="1400"/>
              <a:buFont typeface="Calibri"/>
              <a:buNone/>
            </a:pPr>
            <a:endParaRPr lang="en-IE" sz="1100" b="0" i="0" u="none" strike="noStrike" cap="none" dirty="0" smtClean="0">
              <a:solidFill>
                <a:srgbClr val="1A1918"/>
              </a:solidFill>
              <a:latin typeface="Calibri"/>
              <a:ea typeface="Calibri"/>
              <a:cs typeface="Calibri"/>
              <a:sym typeface="Calibri"/>
            </a:endParaRPr>
          </a:p>
          <a:p>
            <a:pPr marL="0" lvl="0" indent="0" algn="l" rtl="0">
              <a:lnSpc>
                <a:spcPct val="100000"/>
              </a:lnSpc>
              <a:spcBef>
                <a:spcPts val="0"/>
              </a:spcBef>
              <a:spcAft>
                <a:spcPts val="0"/>
              </a:spcAft>
              <a:buClr>
                <a:srgbClr val="1A1918"/>
              </a:buClr>
              <a:buSzPts val="1400"/>
              <a:buFont typeface="Calibri"/>
              <a:buNone/>
            </a:pPr>
            <a:r>
              <a:rPr lang="en-IE" sz="1100" b="0" i="0" u="none" strike="noStrike" cap="none" dirty="0" smtClean="0">
                <a:solidFill>
                  <a:srgbClr val="1A1918"/>
                </a:solidFill>
                <a:latin typeface="Calibri"/>
                <a:ea typeface="Calibri"/>
                <a:cs typeface="Calibri"/>
                <a:sym typeface="Calibri"/>
              </a:rPr>
              <a:t>1. Devise five ways or measures school staff can make you feel more supported.</a:t>
            </a:r>
          </a:p>
          <a:p>
            <a:pPr marL="0" lvl="0" indent="0" algn="l" rtl="0">
              <a:lnSpc>
                <a:spcPct val="100000"/>
              </a:lnSpc>
              <a:spcBef>
                <a:spcPts val="0"/>
              </a:spcBef>
              <a:spcAft>
                <a:spcPts val="0"/>
              </a:spcAft>
              <a:buClr>
                <a:srgbClr val="1A1918"/>
              </a:buClr>
              <a:buSzPts val="1400"/>
              <a:buFont typeface="Calibri"/>
              <a:buNone/>
            </a:pPr>
            <a:endParaRPr lang="en-IE" sz="1100" b="0" i="0" u="none" strike="noStrike" cap="none" dirty="0" smtClean="0">
              <a:solidFill>
                <a:srgbClr val="1A1918"/>
              </a:solidFill>
              <a:latin typeface="Calibri"/>
              <a:ea typeface="Calibri"/>
              <a:cs typeface="Calibri"/>
              <a:sym typeface="Calibri"/>
            </a:endParaRPr>
          </a:p>
          <a:p>
            <a:pPr marL="0" lvl="0" indent="0" algn="l" rtl="0">
              <a:lnSpc>
                <a:spcPct val="100000"/>
              </a:lnSpc>
              <a:spcBef>
                <a:spcPts val="0"/>
              </a:spcBef>
              <a:spcAft>
                <a:spcPts val="0"/>
              </a:spcAft>
              <a:buClr>
                <a:srgbClr val="1A1918"/>
              </a:buClr>
              <a:buSzPts val="1400"/>
              <a:buFont typeface="Calibri"/>
              <a:buNone/>
            </a:pPr>
            <a:r>
              <a:rPr lang="en-IE" sz="1100" b="0" i="0" u="none" strike="noStrike" cap="none" dirty="0" smtClean="0">
                <a:solidFill>
                  <a:srgbClr val="1A1918"/>
                </a:solidFill>
                <a:latin typeface="Calibri"/>
                <a:ea typeface="Calibri"/>
                <a:cs typeface="Calibri"/>
                <a:sym typeface="Calibri"/>
              </a:rPr>
              <a:t>2. Devise five ways you can promote positive relationships with other pupils.</a:t>
            </a:r>
          </a:p>
          <a:p>
            <a:pPr marL="0" lvl="0" indent="0" algn="l" rtl="0">
              <a:lnSpc>
                <a:spcPct val="100000"/>
              </a:lnSpc>
              <a:spcBef>
                <a:spcPts val="0"/>
              </a:spcBef>
              <a:spcAft>
                <a:spcPts val="0"/>
              </a:spcAft>
              <a:buClr>
                <a:srgbClr val="1A1918"/>
              </a:buClr>
              <a:buSzPts val="1400"/>
              <a:buFont typeface="Calibri"/>
              <a:buNone/>
            </a:pPr>
            <a:endParaRPr lang="en-IE" sz="1100" b="0" i="0" u="none" strike="noStrike" cap="none" dirty="0" smtClean="0">
              <a:solidFill>
                <a:srgbClr val="1A1918"/>
              </a:solidFill>
              <a:latin typeface="Calibri"/>
              <a:ea typeface="Calibri"/>
              <a:cs typeface="Calibri"/>
              <a:sym typeface="Calibri"/>
            </a:endParaRPr>
          </a:p>
          <a:p>
            <a:pPr marL="0" lvl="0" indent="0" algn="l" rtl="0">
              <a:lnSpc>
                <a:spcPct val="100000"/>
              </a:lnSpc>
              <a:spcBef>
                <a:spcPts val="0"/>
              </a:spcBef>
              <a:spcAft>
                <a:spcPts val="0"/>
              </a:spcAft>
              <a:buClr>
                <a:srgbClr val="1A1918"/>
              </a:buClr>
              <a:buSzPts val="1400"/>
              <a:buFont typeface="Calibri"/>
              <a:buNone/>
            </a:pPr>
            <a:r>
              <a:rPr lang="en-IE" sz="1100" b="0" i="0" u="none" strike="noStrike" cap="none" dirty="0" smtClean="0">
                <a:solidFill>
                  <a:srgbClr val="1A1918"/>
                </a:solidFill>
                <a:latin typeface="Calibri"/>
                <a:ea typeface="Calibri"/>
                <a:cs typeface="Calibri"/>
                <a:sym typeface="Calibri"/>
              </a:rPr>
              <a:t>3. Devise five questions other students can use to get to know each other better.</a:t>
            </a:r>
          </a:p>
          <a:p>
            <a:pPr marL="0" lvl="0" indent="0" algn="l" rtl="0">
              <a:lnSpc>
                <a:spcPct val="100000"/>
              </a:lnSpc>
              <a:spcBef>
                <a:spcPts val="0"/>
              </a:spcBef>
              <a:spcAft>
                <a:spcPts val="0"/>
              </a:spcAft>
              <a:buClr>
                <a:srgbClr val="1A1918"/>
              </a:buClr>
              <a:buSzPts val="1400"/>
              <a:buFont typeface="Calibri"/>
              <a:buNone/>
            </a:pPr>
            <a:endParaRPr lang="en-IE" sz="1100" b="0" i="0" u="none" strike="noStrike" cap="none" dirty="0" smtClean="0">
              <a:solidFill>
                <a:srgbClr val="1A1918"/>
              </a:solidFill>
              <a:latin typeface="Calibri"/>
              <a:ea typeface="Calibri"/>
              <a:cs typeface="Calibri"/>
              <a:sym typeface="Calibri"/>
            </a:endParaRPr>
          </a:p>
          <a:p>
            <a:pPr marL="0" lvl="0" indent="0" algn="l" rtl="0">
              <a:lnSpc>
                <a:spcPct val="100000"/>
              </a:lnSpc>
              <a:spcBef>
                <a:spcPts val="0"/>
              </a:spcBef>
              <a:spcAft>
                <a:spcPts val="0"/>
              </a:spcAft>
              <a:buClr>
                <a:srgbClr val="1A1918"/>
              </a:buClr>
              <a:buSzPts val="1400"/>
              <a:buFont typeface="Calibri"/>
              <a:buNone/>
            </a:pPr>
            <a:r>
              <a:rPr lang="en-IE" sz="1100" b="0" i="0" u="none" strike="noStrike" cap="none" dirty="0" smtClean="0">
                <a:solidFill>
                  <a:srgbClr val="1A1918"/>
                </a:solidFill>
                <a:latin typeface="Calibri"/>
                <a:ea typeface="Calibri"/>
                <a:cs typeface="Calibri"/>
                <a:sym typeface="Calibri"/>
              </a:rPr>
              <a:t>Students will devise ways on how to make their school environment more positive.</a:t>
            </a:r>
          </a:p>
          <a:p>
            <a:pPr marL="0" lvl="0" indent="0" algn="l" rtl="0">
              <a:lnSpc>
                <a:spcPct val="100000"/>
              </a:lnSpc>
              <a:spcBef>
                <a:spcPts val="0"/>
              </a:spcBef>
              <a:spcAft>
                <a:spcPts val="0"/>
              </a:spcAft>
              <a:buClr>
                <a:srgbClr val="1A1918"/>
              </a:buClr>
              <a:buSzPts val="1400"/>
              <a:buFont typeface="Calibri"/>
              <a:buNone/>
            </a:pPr>
            <a:endParaRPr lang="en-IE" sz="1100" b="0" i="0" u="none" strike="noStrike" cap="none" dirty="0" smtClean="0">
              <a:solidFill>
                <a:srgbClr val="1A1918"/>
              </a:solidFill>
              <a:latin typeface="Calibri"/>
              <a:ea typeface="Calibri"/>
              <a:cs typeface="Calibri"/>
              <a:sym typeface="Calibri"/>
            </a:endParaRPr>
          </a:p>
          <a:p>
            <a:pPr marL="0" lvl="0" indent="0" algn="l" rtl="0">
              <a:lnSpc>
                <a:spcPct val="100000"/>
              </a:lnSpc>
              <a:spcBef>
                <a:spcPts val="0"/>
              </a:spcBef>
              <a:spcAft>
                <a:spcPts val="0"/>
              </a:spcAft>
              <a:buClr>
                <a:srgbClr val="1A1918"/>
              </a:buClr>
              <a:buSzPts val="1400"/>
              <a:buFont typeface="Calibri"/>
              <a:buNone/>
            </a:pPr>
            <a:r>
              <a:rPr lang="en-IE" sz="1100" b="0" i="0" u="none" strike="noStrike" cap="none" dirty="0" smtClean="0">
                <a:solidFill>
                  <a:srgbClr val="1A1918"/>
                </a:solidFill>
                <a:latin typeface="Calibri"/>
                <a:ea typeface="Calibri"/>
                <a:cs typeface="Calibri"/>
                <a:sym typeface="Calibri"/>
              </a:rPr>
              <a:t>Students will then discuss their responses or the teacher will invite students to discuss their responses.</a:t>
            </a:r>
            <a:endParaRPr sz="1100" b="0" i="0" u="none" strike="noStrike" cap="none" dirty="0">
              <a:solidFill>
                <a:srgbClr val="1A1918"/>
              </a:solidFill>
              <a:latin typeface="Calibri"/>
              <a:ea typeface="Calibri"/>
              <a:cs typeface="Calibri"/>
              <a:sym typeface="Calibri"/>
            </a:endParaRPr>
          </a:p>
        </p:txBody>
      </p:sp>
      <p:sp>
        <p:nvSpPr>
          <p:cNvPr id="146" name="Google Shape;14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
        <p:nvSpPr>
          <p:cNvPr id="17" name="Google Shape;17;p15"/>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Slide" type="title">
  <p:cSld name="TITLE">
    <p:bg>
      <p:bgPr>
        <a:solidFill>
          <a:srgbClr val="252123"/>
        </a:solidFill>
        <a:effectLst/>
      </p:bgPr>
    </p:bg>
    <p:spTree>
      <p:nvGrpSpPr>
        <p:cNvPr id="1" name="Shape 18"/>
        <p:cNvGrpSpPr/>
        <p:nvPr/>
      </p:nvGrpSpPr>
      <p:grpSpPr>
        <a:xfrm>
          <a:off x="0" y="0"/>
          <a:ext cx="0" cy="0"/>
          <a:chOff x="0" y="0"/>
          <a:chExt cx="0" cy="0"/>
        </a:xfrm>
      </p:grpSpPr>
      <p:sp>
        <p:nvSpPr>
          <p:cNvPr id="19" name="Google Shape;19;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Calibri"/>
              <a:buNone/>
              <a:defRPr sz="6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 name="Google Shape;21;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
        <p:nvSpPr>
          <p:cNvPr id="22" name="Google Shape;22;p16"/>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
        <p:cNvGrpSpPr/>
        <p:nvPr/>
      </p:nvGrpSpPr>
      <p:grpSpPr>
        <a:xfrm>
          <a:off x="0" y="0"/>
          <a:ext cx="0" cy="0"/>
          <a:chOff x="0" y="0"/>
          <a:chExt cx="0" cy="0"/>
        </a:xfrm>
      </p:grpSpPr>
      <p:sp>
        <p:nvSpPr>
          <p:cNvPr id="24" name="Google Shape;24;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7"/>
          <p:cNvSpPr txBox="1">
            <a:spLocks noGrp="1"/>
          </p:cNvSpPr>
          <p:nvPr>
            <p:ph type="body" idx="1"/>
          </p:nvPr>
        </p:nvSpPr>
        <p:spPr>
          <a:xfrm>
            <a:off x="838200" y="1825625"/>
            <a:ext cx="5181600" cy="42068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2"/>
              </a:buClr>
              <a:buSzPts val="1800"/>
              <a:buChar char="•"/>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17"/>
          <p:cNvSpPr txBox="1">
            <a:spLocks noGrp="1"/>
          </p:cNvSpPr>
          <p:nvPr>
            <p:ph type="body" idx="2"/>
          </p:nvPr>
        </p:nvSpPr>
        <p:spPr>
          <a:xfrm>
            <a:off x="6172200" y="1825625"/>
            <a:ext cx="5181600" cy="42068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2"/>
              </a:buClr>
              <a:buSzPts val="1800"/>
              <a:buChar char="•"/>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
        <p:nvSpPr>
          <p:cNvPr id="28" name="Google Shape;28;p17"/>
          <p:cNvSpPr/>
          <p:nvPr/>
        </p:nvSpPr>
        <p:spPr>
          <a:xfrm rot="10800000" flipH="1">
            <a:off x="838199" y="1614032"/>
            <a:ext cx="10515600" cy="3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17"/>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0"/>
        <p:cNvGrpSpPr/>
        <p:nvPr/>
      </p:nvGrpSpPr>
      <p:grpSpPr>
        <a:xfrm>
          <a:off x="0" y="0"/>
          <a:ext cx="0" cy="0"/>
          <a:chOff x="0" y="0"/>
          <a:chExt cx="0" cy="0"/>
        </a:xfrm>
      </p:grpSpPr>
      <p:pic>
        <p:nvPicPr>
          <p:cNvPr id="31" name="Google Shape;31;p19"/>
          <p:cNvPicPr preferRelativeResize="0"/>
          <p:nvPr/>
        </p:nvPicPr>
        <p:blipFill rotWithShape="1">
          <a:blip r:embed="rId2">
            <a:alphaModFix/>
          </a:blip>
          <a:srcRect/>
          <a:stretch/>
        </p:blipFill>
        <p:spPr>
          <a:xfrm rot="5400000">
            <a:off x="2363566" y="-3027192"/>
            <a:ext cx="7464870" cy="12475031"/>
          </a:xfrm>
          <a:prstGeom prst="rect">
            <a:avLst/>
          </a:prstGeom>
          <a:noFill/>
          <a:ln>
            <a:noFill/>
          </a:ln>
        </p:spPr>
      </p:pic>
      <p:sp>
        <p:nvSpPr>
          <p:cNvPr id="32" name="Google Shape;32;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4" name="Google Shape;3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
        <p:nvSpPr>
          <p:cNvPr id="35" name="Google Shape;35;p19"/>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9"/>
          <p:cNvSpPr/>
          <p:nvPr/>
        </p:nvSpPr>
        <p:spPr>
          <a:xfrm rot="10800000" flipH="1">
            <a:off x="838199" y="6202361"/>
            <a:ext cx="10515600" cy="3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F2F2F2"/>
        </a:solidFill>
        <a:effectLst/>
      </p:bgPr>
    </p:bg>
    <p:spTree>
      <p:nvGrpSpPr>
        <p:cNvPr id="1" name="Shape 39"/>
        <p:cNvGrpSpPr/>
        <p:nvPr/>
      </p:nvGrpSpPr>
      <p:grpSpPr>
        <a:xfrm>
          <a:off x="0" y="0"/>
          <a:ext cx="0" cy="0"/>
          <a:chOff x="0" y="0"/>
          <a:chExt cx="0" cy="0"/>
        </a:xfrm>
      </p:grpSpPr>
      <p:sp>
        <p:nvSpPr>
          <p:cNvPr id="40" name="Google Shape;40;p2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Calibri"/>
              <a:buNone/>
              <a:defRPr sz="6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2"/>
              </a:buClr>
              <a:buSzPts val="2400"/>
              <a:buNone/>
              <a:defRPr sz="2400">
                <a:solidFill>
                  <a:schemeClr val="dk2"/>
                </a:solidFill>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2" name="Google Shape;42;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
        <p:nvSpPr>
          <p:cNvPr id="43" name="Google Shape;43;p21"/>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44"/>
        <p:cNvGrpSpPr/>
        <p:nvPr/>
      </p:nvGrpSpPr>
      <p:grpSpPr>
        <a:xfrm>
          <a:off x="0" y="0"/>
          <a:ext cx="0" cy="0"/>
          <a:chOff x="0" y="0"/>
          <a:chExt cx="0" cy="0"/>
        </a:xfrm>
      </p:grpSpPr>
      <p:sp>
        <p:nvSpPr>
          <p:cNvPr id="45" name="Google Shape;45;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
        <p:nvSpPr>
          <p:cNvPr id="46" name="Google Shape;46;p18"/>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7" name="Google Shape;47;p18"/>
          <p:cNvPicPr preferRelativeResize="0"/>
          <p:nvPr/>
        </p:nvPicPr>
        <p:blipFill rotWithShape="1">
          <a:blip r:embed="rId2">
            <a:alphaModFix/>
          </a:blip>
          <a:srcRect/>
          <a:stretch/>
        </p:blipFill>
        <p:spPr>
          <a:xfrm rot="10800000">
            <a:off x="-63500" y="-58930"/>
            <a:ext cx="5207000" cy="6975859"/>
          </a:xfrm>
          <a:prstGeom prst="rect">
            <a:avLst/>
          </a:prstGeom>
          <a:noFill/>
          <a:ln>
            <a:noFill/>
          </a:ln>
        </p:spPr>
      </p:pic>
      <p:cxnSp>
        <p:nvCxnSpPr>
          <p:cNvPr id="48" name="Google Shape;48;p18"/>
          <p:cNvCxnSpPr/>
          <p:nvPr/>
        </p:nvCxnSpPr>
        <p:spPr>
          <a:xfrm rot="10800000">
            <a:off x="838200" y="6197600"/>
            <a:ext cx="4305300" cy="0"/>
          </a:xfrm>
          <a:prstGeom prst="straightConnector1">
            <a:avLst/>
          </a:prstGeom>
          <a:noFill/>
          <a:ln w="9525" cap="flat" cmpd="sng">
            <a:solidFill>
              <a:schemeClr val="lt1"/>
            </a:solidFill>
            <a:prstDash val="solid"/>
            <a:miter lim="800000"/>
            <a:headEnd type="none" w="sm" len="sm"/>
            <a:tailEnd type="none" w="sm" len="sm"/>
          </a:ln>
        </p:spPr>
      </p:cxnSp>
      <p:sp>
        <p:nvSpPr>
          <p:cNvPr id="49" name="Google Shape;49;p18"/>
          <p:cNvSpPr txBox="1"/>
          <p:nvPr/>
        </p:nvSpPr>
        <p:spPr>
          <a:xfrm>
            <a:off x="838200" y="6374703"/>
            <a:ext cx="41148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IE" sz="900" b="1" i="0" u="none" strike="noStrike" cap="none">
                <a:solidFill>
                  <a:schemeClr val="lt1"/>
                </a:solidFill>
                <a:latin typeface="Calibri"/>
                <a:ea typeface="Calibri"/>
                <a:cs typeface="Calibri"/>
                <a:sym typeface="Calibri"/>
              </a:rPr>
              <a:t>FUSE</a:t>
            </a:r>
            <a:r>
              <a:rPr lang="en-IE" sz="900" b="0" i="0" u="none" strike="noStrike" cap="none">
                <a:solidFill>
                  <a:schemeClr val="lt1"/>
                </a:solidFill>
                <a:latin typeface="Calibri"/>
                <a:ea typeface="Calibri"/>
                <a:cs typeface="Calibri"/>
                <a:sym typeface="Calibri"/>
              </a:rPr>
              <a:t>  |  ANTI- BULLYING &amp; ONLINE SAFETY PROGRAMME</a:t>
            </a:r>
            <a:endParaRPr sz="1400" b="0" i="0" u="none" strike="noStrike" cap="none">
              <a:solidFill>
                <a:srgbClr val="000000"/>
              </a:solidFill>
              <a:latin typeface="Arial"/>
              <a:ea typeface="Arial"/>
              <a:cs typeface="Arial"/>
              <a:sym typeface="Arial"/>
            </a:endParaRPr>
          </a:p>
        </p:txBody>
      </p:sp>
      <p:sp>
        <p:nvSpPr>
          <p:cNvPr id="50" name="Google Shape;50;p18"/>
          <p:cNvSpPr txBox="1">
            <a:spLocks noGrp="1"/>
          </p:cNvSpPr>
          <p:nvPr>
            <p:ph type="body" idx="1"/>
          </p:nvPr>
        </p:nvSpPr>
        <p:spPr>
          <a:xfrm>
            <a:off x="838200" y="785814"/>
            <a:ext cx="3843338" cy="520820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a:spLocks noGrp="1"/>
          </p:cNvSpPr>
          <p:nvPr>
            <p:ph type="pic" idx="2"/>
          </p:nvPr>
        </p:nvSpPr>
        <p:spPr>
          <a:xfrm>
            <a:off x="5645150" y="785813"/>
            <a:ext cx="5708650" cy="4849812"/>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2"/>
        <p:cNvGrpSpPr/>
        <p:nvPr/>
      </p:nvGrpSpPr>
      <p:grpSpPr>
        <a:xfrm>
          <a:off x="0" y="0"/>
          <a:ext cx="0" cy="0"/>
          <a:chOff x="0" y="0"/>
          <a:chExt cx="0" cy="0"/>
        </a:xfrm>
      </p:grpSpPr>
      <p:sp>
        <p:nvSpPr>
          <p:cNvPr id="53" name="Google Shape;5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2"/>
          <p:cNvSpPr txBox="1">
            <a:spLocks noGrp="1"/>
          </p:cNvSpPr>
          <p:nvPr>
            <p:ph type="body" idx="1"/>
          </p:nvPr>
        </p:nvSpPr>
        <p:spPr>
          <a:xfrm>
            <a:off x="838200" y="1825625"/>
            <a:ext cx="10515600" cy="42322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2"/>
              </a:buClr>
              <a:buSzPts val="1800"/>
              <a:buChar char="•"/>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
        <p:nvSpPr>
          <p:cNvPr id="56" name="Google Shape;56;p22"/>
          <p:cNvSpPr/>
          <p:nvPr/>
        </p:nvSpPr>
        <p:spPr>
          <a:xfrm rot="10800000" flipH="1">
            <a:off x="838199" y="1614032"/>
            <a:ext cx="10515600" cy="3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22"/>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
        <p:nvSpPr>
          <p:cNvPr id="61" name="Google Shape;61;p23"/>
          <p:cNvSpPr/>
          <p:nvPr/>
        </p:nvSpPr>
        <p:spPr>
          <a:xfrm rot="10800000" flipH="1">
            <a:off x="838199" y="1614032"/>
            <a:ext cx="10515600" cy="3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23"/>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evice mockups">
  <p:cSld name="Device mockups">
    <p:spTree>
      <p:nvGrpSpPr>
        <p:cNvPr id="1" name="Shape 51"/>
        <p:cNvGrpSpPr/>
        <p:nvPr/>
      </p:nvGrpSpPr>
      <p:grpSpPr>
        <a:xfrm>
          <a:off x="0" y="0"/>
          <a:ext cx="0" cy="0"/>
          <a:chOff x="0" y="0"/>
          <a:chExt cx="0" cy="0"/>
        </a:xfrm>
      </p:grpSpPr>
      <p:sp>
        <p:nvSpPr>
          <p:cNvPr id="52" name="Google Shape;52;p30"/>
          <p:cNvSpPr/>
          <p:nvPr/>
        </p:nvSpPr>
        <p:spPr>
          <a:xfrm>
            <a:off x="11564828" y="6374395"/>
            <a:ext cx="370614" cy="2616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fld id="{00000000-1234-1234-1234-123412341234}" type="slidenum">
              <a:rPr lang="en-IE" sz="1100" b="1" i="0" u="none" strike="noStrike" cap="none">
                <a:solidFill>
                  <a:schemeClr val="dk1"/>
                </a:solidFill>
                <a:latin typeface="Arial Black"/>
                <a:ea typeface="Arial Black"/>
                <a:cs typeface="Arial Black"/>
                <a:sym typeface="Arial Black"/>
              </a:rPr>
              <a:t>‹#›</a:t>
            </a:fld>
            <a:endParaRPr sz="1100" b="1" i="0" u="none" strike="noStrike" cap="none">
              <a:solidFill>
                <a:schemeClr val="dk1"/>
              </a:solidFill>
              <a:latin typeface="Arial Black"/>
              <a:ea typeface="Arial Black"/>
              <a:cs typeface="Arial Black"/>
              <a:sym typeface="Arial Black"/>
            </a:endParaRPr>
          </a:p>
        </p:txBody>
      </p:sp>
    </p:spTree>
    <p:extLst>
      <p:ext uri="{BB962C8B-B14F-4D97-AF65-F5344CB8AC3E}">
        <p14:creationId xmlns:p14="http://schemas.microsoft.com/office/powerpoint/2010/main" val="1454117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4400"/>
              <a:buFont typeface="Calibri"/>
              <a:buNone/>
              <a:defRPr sz="4400" b="0"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
        <p:nvSpPr>
          <p:cNvPr id="14" name="Google Shape;14;p14"/>
          <p:cNvSpPr/>
          <p:nvPr/>
        </p:nvSpPr>
        <p:spPr>
          <a:xfrm rot="10800000" flipH="1">
            <a:off x="838199" y="6202361"/>
            <a:ext cx="10515600" cy="3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5.png"/><Relationship Id="rId4" Type="http://schemas.openxmlformats.org/officeDocument/2006/relationships/image" Target="../media/image19.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hyperlink" Target="https://antibullyingcentre.ie/fuse/"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52123"/>
        </a:solidFill>
        <a:effectLst/>
      </p:bgPr>
    </p:bg>
    <p:spTree>
      <p:nvGrpSpPr>
        <p:cNvPr id="1" name="Shape 66"/>
        <p:cNvGrpSpPr/>
        <p:nvPr/>
      </p:nvGrpSpPr>
      <p:grpSpPr>
        <a:xfrm>
          <a:off x="0" y="0"/>
          <a:ext cx="0" cy="0"/>
          <a:chOff x="0" y="0"/>
          <a:chExt cx="0" cy="0"/>
        </a:xfrm>
      </p:grpSpPr>
      <p:pic>
        <p:nvPicPr>
          <p:cNvPr id="67" name="Google Shape;67;p1"/>
          <p:cNvPicPr preferRelativeResize="0"/>
          <p:nvPr/>
        </p:nvPicPr>
        <p:blipFill rotWithShape="1">
          <a:blip r:embed="rId3">
            <a:alphaModFix/>
          </a:blip>
          <a:srcRect/>
          <a:stretch/>
        </p:blipFill>
        <p:spPr>
          <a:xfrm>
            <a:off x="0" y="0"/>
            <a:ext cx="12192000" cy="6904813"/>
          </a:xfrm>
          <a:prstGeom prst="rect">
            <a:avLst/>
          </a:prstGeom>
          <a:noFill/>
          <a:ln>
            <a:noFill/>
          </a:ln>
        </p:spPr>
      </p:pic>
      <p:pic>
        <p:nvPicPr>
          <p:cNvPr id="68" name="Google Shape;68;p1" descr="A picture containing logo&#10;&#10;Description automatically generated"/>
          <p:cNvPicPr preferRelativeResize="0"/>
          <p:nvPr/>
        </p:nvPicPr>
        <p:blipFill rotWithShape="1">
          <a:blip r:embed="rId4">
            <a:alphaModFix/>
          </a:blip>
          <a:srcRect/>
          <a:stretch/>
        </p:blipFill>
        <p:spPr>
          <a:xfrm>
            <a:off x="0" y="-273050"/>
            <a:ext cx="5867400" cy="3821144"/>
          </a:xfrm>
          <a:prstGeom prst="rect">
            <a:avLst/>
          </a:prstGeom>
          <a:noFill/>
          <a:ln>
            <a:noFill/>
          </a:ln>
        </p:spPr>
      </p:pic>
      <p:sp>
        <p:nvSpPr>
          <p:cNvPr id="69" name="Google Shape;69;p1"/>
          <p:cNvSpPr/>
          <p:nvPr/>
        </p:nvSpPr>
        <p:spPr>
          <a:xfrm>
            <a:off x="580697" y="2773567"/>
            <a:ext cx="479140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IE" sz="1800" b="0" i="0" u="none" strike="noStrike" cap="none">
                <a:solidFill>
                  <a:schemeClr val="lt1"/>
                </a:solidFill>
                <a:latin typeface="Calibri"/>
                <a:ea typeface="Calibri"/>
                <a:cs typeface="Calibri"/>
                <a:sym typeface="Calibri"/>
              </a:rPr>
              <a:t>Anti-Bullying and Online Safety</a:t>
            </a:r>
            <a:endParaRPr sz="10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IE" sz="1800" b="0" i="0" u="none" strike="noStrike" cap="none">
                <a:solidFill>
                  <a:schemeClr val="lt1"/>
                </a:solidFill>
                <a:latin typeface="Calibri"/>
                <a:ea typeface="Calibri"/>
                <a:cs typeface="Calibri"/>
                <a:sym typeface="Calibri"/>
              </a:rPr>
              <a:t>Primary School Programme</a:t>
            </a:r>
            <a:endParaRPr sz="1000" b="0" i="0" u="none" strike="noStrike" cap="none">
              <a:solidFill>
                <a:schemeClr val="lt1"/>
              </a:solidFill>
              <a:latin typeface="Arial"/>
              <a:ea typeface="Arial"/>
              <a:cs typeface="Arial"/>
              <a:sym typeface="Arial"/>
            </a:endParaRPr>
          </a:p>
        </p:txBody>
      </p:sp>
      <p:sp>
        <p:nvSpPr>
          <p:cNvPr id="70" name="Google Shape;70;p1"/>
          <p:cNvSpPr/>
          <p:nvPr/>
        </p:nvSpPr>
        <p:spPr>
          <a:xfrm>
            <a:off x="0" y="4037568"/>
            <a:ext cx="4267200" cy="1091480"/>
          </a:xfrm>
          <a:prstGeom prst="rect">
            <a:avLst/>
          </a:prstGeom>
          <a:gradFill>
            <a:gsLst>
              <a:gs pos="0">
                <a:schemeClr val="accent1"/>
              </a:gs>
              <a:gs pos="33000">
                <a:schemeClr val="accent2"/>
              </a:gs>
              <a:gs pos="67000">
                <a:schemeClr val="accent3"/>
              </a:gs>
              <a:gs pos="100000">
                <a:schemeClr val="accent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 name="Google Shape;71;p1"/>
          <p:cNvSpPr/>
          <p:nvPr/>
        </p:nvSpPr>
        <p:spPr>
          <a:xfrm>
            <a:off x="580697" y="4100481"/>
            <a:ext cx="3686503"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IE" sz="2400" b="1" i="0" u="none" strike="noStrike" cap="none">
                <a:solidFill>
                  <a:schemeClr val="lt1"/>
                </a:solidFill>
                <a:latin typeface="Calibri"/>
                <a:ea typeface="Calibri"/>
                <a:cs typeface="Calibri"/>
                <a:sym typeface="Calibri"/>
              </a:rPr>
              <a:t>WORKSHOP 3: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IE" sz="2400" b="1" i="0" u="none" strike="noStrike" cap="none">
                <a:solidFill>
                  <a:schemeClr val="lt1"/>
                </a:solidFill>
                <a:latin typeface="Calibri"/>
                <a:ea typeface="Calibri"/>
                <a:cs typeface="Calibri"/>
                <a:sym typeface="Calibri"/>
              </a:rPr>
              <a:t>Empathy and Relationships</a:t>
            </a:r>
            <a:endParaRPr sz="24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72" name="Google Shape;72;p1"/>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IE" b="1">
                <a:solidFill>
                  <a:schemeClr val="accent1"/>
                </a:solidFill>
              </a:rPr>
              <a:t>F</a:t>
            </a:r>
            <a:r>
              <a:rPr lang="en-IE" b="1">
                <a:solidFill>
                  <a:schemeClr val="accent2"/>
                </a:solidFill>
              </a:rPr>
              <a:t>U</a:t>
            </a:r>
            <a:r>
              <a:rPr lang="en-IE" b="1">
                <a:solidFill>
                  <a:schemeClr val="accent3"/>
                </a:solidFill>
              </a:rPr>
              <a:t>S</a:t>
            </a:r>
            <a:r>
              <a:rPr lang="en-IE" b="1">
                <a:solidFill>
                  <a:schemeClr val="accent4"/>
                </a:solidFill>
              </a:rPr>
              <a:t>E</a:t>
            </a:r>
            <a:r>
              <a:rPr lang="en-IE"/>
              <a:t>  </a:t>
            </a:r>
            <a:r>
              <a:rPr lang="en-IE">
                <a:solidFill>
                  <a:schemeClr val="dk2"/>
                </a:solidFill>
              </a:rPr>
              <a:t>|  ANTI- BULLYING &amp; ONLINE SAFETY PROGRAMME</a:t>
            </a:r>
            <a:endParaRPr sz="900">
              <a:solidFill>
                <a:schemeClr val="dk2"/>
              </a:solidFill>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5634" y="5162105"/>
            <a:ext cx="3835682" cy="169589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11" descr="Idea"/>
          <p:cNvPicPr preferRelativeResize="0"/>
          <p:nvPr/>
        </p:nvPicPr>
        <p:blipFill rotWithShape="1">
          <a:blip r:embed="rId3">
            <a:alphaModFix/>
          </a:blip>
          <a:srcRect/>
          <a:stretch/>
        </p:blipFill>
        <p:spPr>
          <a:xfrm>
            <a:off x="2536544" y="-54538"/>
            <a:ext cx="7738601" cy="7738601"/>
          </a:xfrm>
          <a:prstGeom prst="rect">
            <a:avLst/>
          </a:prstGeom>
          <a:noFill/>
          <a:ln>
            <a:noFill/>
          </a:ln>
        </p:spPr>
      </p:pic>
      <p:sp>
        <p:nvSpPr>
          <p:cNvPr id="161" name="Google Shape;161;p11"/>
          <p:cNvSpPr txBox="1">
            <a:spLocks noGrp="1"/>
          </p:cNvSpPr>
          <p:nvPr>
            <p:ph type="ctrTitle"/>
          </p:nvPr>
        </p:nvSpPr>
        <p:spPr>
          <a:xfrm>
            <a:off x="1520031" y="937404"/>
            <a:ext cx="9144000" cy="1038225"/>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000"/>
              <a:buFont typeface="Calibri"/>
              <a:buNone/>
            </a:pPr>
            <a:r>
              <a:rPr lang="en-IE" b="1"/>
              <a:t>Things to consider…</a:t>
            </a:r>
            <a:endParaRPr b="1"/>
          </a:p>
        </p:txBody>
      </p:sp>
      <p:sp>
        <p:nvSpPr>
          <p:cNvPr id="162" name="Google Shape;162;p11"/>
          <p:cNvSpPr txBox="1"/>
          <p:nvPr/>
        </p:nvSpPr>
        <p:spPr>
          <a:xfrm>
            <a:off x="1988389" y="4301008"/>
            <a:ext cx="2125854" cy="156962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600"/>
              <a:buFont typeface="Arial"/>
              <a:buNone/>
            </a:pPr>
            <a:r>
              <a:rPr lang="en-IE" sz="1600" b="1" i="0" u="none" strike="noStrike" cap="none" dirty="0">
                <a:solidFill>
                  <a:schemeClr val="lt1"/>
                </a:solidFill>
                <a:latin typeface="Calibri"/>
                <a:ea typeface="Calibri"/>
                <a:cs typeface="Calibri"/>
                <a:sym typeface="Calibri"/>
              </a:rPr>
              <a:t>Empathy is someone's ability </a:t>
            </a:r>
            <a:r>
              <a:rPr lang="en-IE" sz="1600" b="1" i="0" u="none" strike="noStrike" cap="none" dirty="0" smtClean="0">
                <a:solidFill>
                  <a:schemeClr val="lt1"/>
                </a:solidFill>
                <a:latin typeface="Calibri"/>
                <a:ea typeface="Calibri"/>
                <a:cs typeface="Calibri"/>
                <a:sym typeface="Calibri"/>
              </a:rPr>
              <a:t>to  experience &amp; understand someone </a:t>
            </a:r>
            <a:r>
              <a:rPr lang="en-IE" sz="1600" b="1" i="0" u="none" strike="noStrike" cap="none" dirty="0">
                <a:solidFill>
                  <a:schemeClr val="lt1"/>
                </a:solidFill>
                <a:latin typeface="Calibri"/>
                <a:ea typeface="Calibri"/>
                <a:cs typeface="Calibri"/>
                <a:sym typeface="Calibri"/>
              </a:rPr>
              <a:t>else's feelings, emotions and </a:t>
            </a:r>
            <a:r>
              <a:rPr lang="en-IE" sz="1600" b="1" i="0" u="none" strike="noStrike" cap="none" dirty="0" smtClean="0">
                <a:solidFill>
                  <a:schemeClr val="lt1"/>
                </a:solidFill>
                <a:latin typeface="Calibri"/>
                <a:ea typeface="Calibri"/>
                <a:cs typeface="Calibri"/>
                <a:sym typeface="Calibri"/>
              </a:rPr>
              <a:t>perspectives</a:t>
            </a:r>
            <a:endParaRPr sz="1600" b="1" i="0" u="none" strike="noStrike" cap="none" dirty="0">
              <a:solidFill>
                <a:schemeClr val="lt1"/>
              </a:solidFill>
              <a:latin typeface="Calibri"/>
              <a:ea typeface="Calibri"/>
              <a:cs typeface="Calibri"/>
              <a:sym typeface="Calibri"/>
            </a:endParaRPr>
          </a:p>
        </p:txBody>
      </p:sp>
      <p:sp>
        <p:nvSpPr>
          <p:cNvPr id="163" name="Google Shape;163;p11"/>
          <p:cNvSpPr txBox="1"/>
          <p:nvPr/>
        </p:nvSpPr>
        <p:spPr>
          <a:xfrm>
            <a:off x="6147356" y="3891879"/>
            <a:ext cx="1888664" cy="1200288"/>
          </a:xfrm>
          <a:prstGeom prst="rect">
            <a:avLst/>
          </a:prstGeom>
          <a:no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Clr>
                <a:srgbClr val="000000"/>
              </a:buClr>
              <a:buSzPts val="1600"/>
              <a:buFont typeface="Arial"/>
              <a:buNone/>
            </a:pPr>
            <a:r>
              <a:rPr lang="en-IE" sz="1600" b="1" i="0" u="none" strike="noStrike" cap="none" dirty="0">
                <a:solidFill>
                  <a:schemeClr val="lt1"/>
                </a:solidFill>
                <a:latin typeface="Calibri"/>
                <a:ea typeface="Calibri"/>
                <a:cs typeface="Calibri"/>
                <a:sym typeface="Calibri"/>
              </a:rPr>
              <a:t>How would you feel </a:t>
            </a:r>
            <a:r>
              <a:rPr lang="en-IE" sz="1600" b="1" i="0" u="none" strike="noStrike" cap="none" dirty="0" smtClean="0">
                <a:solidFill>
                  <a:schemeClr val="lt1"/>
                </a:solidFill>
                <a:latin typeface="Calibri"/>
                <a:ea typeface="Calibri"/>
                <a:cs typeface="Calibri"/>
                <a:sym typeface="Calibri"/>
              </a:rPr>
              <a:t>if you were in Shane or Laura’s position?</a:t>
            </a:r>
          </a:p>
          <a:p>
            <a:pPr marL="0" marR="0" lvl="0" indent="0" algn="ctr" rtl="0">
              <a:lnSpc>
                <a:spcPct val="90000"/>
              </a:lnSpc>
              <a:spcBef>
                <a:spcPts val="0"/>
              </a:spcBef>
              <a:spcAft>
                <a:spcPts val="0"/>
              </a:spcAft>
              <a:buClr>
                <a:srgbClr val="000000"/>
              </a:buClr>
              <a:buSzPts val="1600"/>
              <a:buFont typeface="Arial"/>
              <a:buNone/>
            </a:pPr>
            <a:r>
              <a:rPr lang="en-IE" sz="1600" b="1" i="0" u="none" strike="noStrike" cap="none" dirty="0" smtClean="0">
                <a:solidFill>
                  <a:schemeClr val="lt1"/>
                </a:solidFill>
                <a:latin typeface="Calibri"/>
                <a:ea typeface="Calibri"/>
                <a:cs typeface="Calibri"/>
                <a:sym typeface="Calibri"/>
              </a:rPr>
              <a:t> </a:t>
            </a:r>
            <a:r>
              <a:rPr lang="en-IE" sz="1600" b="1" i="0" u="none" strike="noStrike" cap="none" dirty="0">
                <a:solidFill>
                  <a:schemeClr val="lt1"/>
                </a:solidFill>
                <a:latin typeface="Calibri"/>
                <a:ea typeface="Calibri"/>
                <a:cs typeface="Calibri"/>
                <a:sym typeface="Calibri"/>
              </a:rPr>
              <a:t>Respect </a:t>
            </a:r>
            <a:r>
              <a:rPr lang="en-IE" sz="1600" b="1" i="0" u="none" strike="noStrike" cap="none" dirty="0" smtClean="0">
                <a:solidFill>
                  <a:schemeClr val="lt1"/>
                </a:solidFill>
                <a:latin typeface="Calibri"/>
                <a:ea typeface="Calibri"/>
                <a:cs typeface="Calibri"/>
                <a:sym typeface="Calibri"/>
              </a:rPr>
              <a:t>everyone!</a:t>
            </a:r>
            <a:endParaRPr sz="1400" b="0" i="0" u="none" strike="noStrike" cap="none" dirty="0">
              <a:solidFill>
                <a:srgbClr val="000000"/>
              </a:solidFill>
              <a:latin typeface="Arial"/>
              <a:ea typeface="Arial"/>
              <a:cs typeface="Arial"/>
              <a:sym typeface="Arial"/>
            </a:endParaRPr>
          </a:p>
        </p:txBody>
      </p:sp>
      <p:grpSp>
        <p:nvGrpSpPr>
          <p:cNvPr id="164" name="Google Shape;164;p11"/>
          <p:cNvGrpSpPr/>
          <p:nvPr/>
        </p:nvGrpSpPr>
        <p:grpSpPr>
          <a:xfrm>
            <a:off x="2487697" y="2915276"/>
            <a:ext cx="1884997" cy="1027447"/>
            <a:chOff x="2049463" y="2364846"/>
            <a:chExt cx="1866226" cy="1036638"/>
          </a:xfrm>
        </p:grpSpPr>
        <p:sp>
          <p:nvSpPr>
            <p:cNvPr id="165" name="Google Shape;165;p11"/>
            <p:cNvSpPr/>
            <p:nvPr/>
          </p:nvSpPr>
          <p:spPr>
            <a:xfrm>
              <a:off x="2049463" y="2364846"/>
              <a:ext cx="1116013" cy="1036638"/>
            </a:xfrm>
            <a:custGeom>
              <a:avLst/>
              <a:gdLst/>
              <a:ahLst/>
              <a:cxnLst/>
              <a:rect l="l" t="t" r="r" b="b"/>
              <a:pathLst>
                <a:path w="154" h="140" extrusionOk="0">
                  <a:moveTo>
                    <a:pt x="148" y="54"/>
                  </a:moveTo>
                  <a:cubicBezTo>
                    <a:pt x="127" y="17"/>
                    <a:pt x="127" y="17"/>
                    <a:pt x="127" y="17"/>
                  </a:cubicBezTo>
                  <a:cubicBezTo>
                    <a:pt x="121" y="6"/>
                    <a:pt x="110" y="0"/>
                    <a:pt x="98" y="0"/>
                  </a:cubicBezTo>
                  <a:cubicBezTo>
                    <a:pt x="56" y="0"/>
                    <a:pt x="56" y="0"/>
                    <a:pt x="56" y="0"/>
                  </a:cubicBezTo>
                  <a:cubicBezTo>
                    <a:pt x="44" y="0"/>
                    <a:pt x="33" y="6"/>
                    <a:pt x="27" y="17"/>
                  </a:cubicBezTo>
                  <a:cubicBezTo>
                    <a:pt x="6" y="54"/>
                    <a:pt x="6" y="54"/>
                    <a:pt x="6" y="54"/>
                  </a:cubicBezTo>
                  <a:cubicBezTo>
                    <a:pt x="0" y="64"/>
                    <a:pt x="0" y="76"/>
                    <a:pt x="6" y="87"/>
                  </a:cubicBezTo>
                  <a:cubicBezTo>
                    <a:pt x="27" y="124"/>
                    <a:pt x="27" y="124"/>
                    <a:pt x="27" y="124"/>
                  </a:cubicBezTo>
                  <a:cubicBezTo>
                    <a:pt x="33" y="134"/>
                    <a:pt x="44" y="140"/>
                    <a:pt x="56" y="140"/>
                  </a:cubicBezTo>
                  <a:cubicBezTo>
                    <a:pt x="98" y="140"/>
                    <a:pt x="98" y="140"/>
                    <a:pt x="98" y="140"/>
                  </a:cubicBezTo>
                  <a:cubicBezTo>
                    <a:pt x="110" y="140"/>
                    <a:pt x="121" y="134"/>
                    <a:pt x="127" y="124"/>
                  </a:cubicBezTo>
                  <a:cubicBezTo>
                    <a:pt x="148" y="87"/>
                    <a:pt x="148" y="87"/>
                    <a:pt x="148" y="87"/>
                  </a:cubicBezTo>
                  <a:cubicBezTo>
                    <a:pt x="154" y="76"/>
                    <a:pt x="154" y="64"/>
                    <a:pt x="148" y="5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 name="Google Shape;166;p11"/>
            <p:cNvSpPr/>
            <p:nvPr/>
          </p:nvSpPr>
          <p:spPr>
            <a:xfrm>
              <a:off x="3507897" y="2845859"/>
              <a:ext cx="144463" cy="149225"/>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 name="Google Shape;167;p11"/>
            <p:cNvSpPr/>
            <p:nvPr/>
          </p:nvSpPr>
          <p:spPr>
            <a:xfrm>
              <a:off x="3238500" y="2906184"/>
              <a:ext cx="677189" cy="22225"/>
            </a:xfrm>
            <a:custGeom>
              <a:avLst/>
              <a:gdLst/>
              <a:ahLst/>
              <a:cxnLst/>
              <a:rect l="l" t="t" r="r" b="b"/>
              <a:pathLst>
                <a:path w="147" h="3" extrusionOk="0">
                  <a:moveTo>
                    <a:pt x="146" y="3"/>
                  </a:moveTo>
                  <a:cubicBezTo>
                    <a:pt x="2" y="3"/>
                    <a:pt x="2" y="3"/>
                    <a:pt x="2" y="3"/>
                  </a:cubicBezTo>
                  <a:cubicBezTo>
                    <a:pt x="1" y="3"/>
                    <a:pt x="0" y="3"/>
                    <a:pt x="0" y="2"/>
                  </a:cubicBezTo>
                  <a:cubicBezTo>
                    <a:pt x="0" y="1"/>
                    <a:pt x="1" y="0"/>
                    <a:pt x="2" y="0"/>
                  </a:cubicBezTo>
                  <a:cubicBezTo>
                    <a:pt x="146" y="0"/>
                    <a:pt x="146" y="0"/>
                    <a:pt x="146" y="0"/>
                  </a:cubicBezTo>
                  <a:cubicBezTo>
                    <a:pt x="146" y="0"/>
                    <a:pt x="147" y="1"/>
                    <a:pt x="147" y="2"/>
                  </a:cubicBezTo>
                  <a:cubicBezTo>
                    <a:pt x="147" y="3"/>
                    <a:pt x="146" y="3"/>
                    <a:pt x="146" y="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68" name="Google Shape;168;p11"/>
          <p:cNvGrpSpPr/>
          <p:nvPr/>
        </p:nvGrpSpPr>
        <p:grpSpPr>
          <a:xfrm>
            <a:off x="4501847" y="2915276"/>
            <a:ext cx="1884996" cy="1027447"/>
            <a:chOff x="2049463" y="2364846"/>
            <a:chExt cx="1866226" cy="1036638"/>
          </a:xfrm>
        </p:grpSpPr>
        <p:sp>
          <p:nvSpPr>
            <p:cNvPr id="169" name="Google Shape;169;p11"/>
            <p:cNvSpPr/>
            <p:nvPr/>
          </p:nvSpPr>
          <p:spPr>
            <a:xfrm>
              <a:off x="2049463" y="2364846"/>
              <a:ext cx="1116013" cy="1036638"/>
            </a:xfrm>
            <a:custGeom>
              <a:avLst/>
              <a:gdLst/>
              <a:ahLst/>
              <a:cxnLst/>
              <a:rect l="l" t="t" r="r" b="b"/>
              <a:pathLst>
                <a:path w="154" h="140" extrusionOk="0">
                  <a:moveTo>
                    <a:pt x="148" y="54"/>
                  </a:moveTo>
                  <a:cubicBezTo>
                    <a:pt x="127" y="17"/>
                    <a:pt x="127" y="17"/>
                    <a:pt x="127" y="17"/>
                  </a:cubicBezTo>
                  <a:cubicBezTo>
                    <a:pt x="121" y="6"/>
                    <a:pt x="110" y="0"/>
                    <a:pt x="98" y="0"/>
                  </a:cubicBezTo>
                  <a:cubicBezTo>
                    <a:pt x="56" y="0"/>
                    <a:pt x="56" y="0"/>
                    <a:pt x="56" y="0"/>
                  </a:cubicBezTo>
                  <a:cubicBezTo>
                    <a:pt x="44" y="0"/>
                    <a:pt x="33" y="6"/>
                    <a:pt x="27" y="17"/>
                  </a:cubicBezTo>
                  <a:cubicBezTo>
                    <a:pt x="6" y="54"/>
                    <a:pt x="6" y="54"/>
                    <a:pt x="6" y="54"/>
                  </a:cubicBezTo>
                  <a:cubicBezTo>
                    <a:pt x="0" y="64"/>
                    <a:pt x="0" y="76"/>
                    <a:pt x="6" y="87"/>
                  </a:cubicBezTo>
                  <a:cubicBezTo>
                    <a:pt x="27" y="124"/>
                    <a:pt x="27" y="124"/>
                    <a:pt x="27" y="124"/>
                  </a:cubicBezTo>
                  <a:cubicBezTo>
                    <a:pt x="33" y="134"/>
                    <a:pt x="44" y="140"/>
                    <a:pt x="56" y="140"/>
                  </a:cubicBezTo>
                  <a:cubicBezTo>
                    <a:pt x="98" y="140"/>
                    <a:pt x="98" y="140"/>
                    <a:pt x="98" y="140"/>
                  </a:cubicBezTo>
                  <a:cubicBezTo>
                    <a:pt x="110" y="140"/>
                    <a:pt x="121" y="134"/>
                    <a:pt x="127" y="124"/>
                  </a:cubicBezTo>
                  <a:cubicBezTo>
                    <a:pt x="148" y="87"/>
                    <a:pt x="148" y="87"/>
                    <a:pt x="148" y="87"/>
                  </a:cubicBezTo>
                  <a:cubicBezTo>
                    <a:pt x="154" y="76"/>
                    <a:pt x="154" y="64"/>
                    <a:pt x="148" y="5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 name="Google Shape;170;p11"/>
            <p:cNvSpPr/>
            <p:nvPr/>
          </p:nvSpPr>
          <p:spPr>
            <a:xfrm>
              <a:off x="3507897" y="2845859"/>
              <a:ext cx="144463" cy="149225"/>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1" name="Google Shape;171;p11"/>
            <p:cNvSpPr/>
            <p:nvPr/>
          </p:nvSpPr>
          <p:spPr>
            <a:xfrm>
              <a:off x="3238500" y="2906184"/>
              <a:ext cx="677189" cy="22225"/>
            </a:xfrm>
            <a:custGeom>
              <a:avLst/>
              <a:gdLst/>
              <a:ahLst/>
              <a:cxnLst/>
              <a:rect l="l" t="t" r="r" b="b"/>
              <a:pathLst>
                <a:path w="147" h="3" extrusionOk="0">
                  <a:moveTo>
                    <a:pt x="146" y="3"/>
                  </a:moveTo>
                  <a:cubicBezTo>
                    <a:pt x="2" y="3"/>
                    <a:pt x="2" y="3"/>
                    <a:pt x="2" y="3"/>
                  </a:cubicBezTo>
                  <a:cubicBezTo>
                    <a:pt x="1" y="3"/>
                    <a:pt x="0" y="3"/>
                    <a:pt x="0" y="2"/>
                  </a:cubicBezTo>
                  <a:cubicBezTo>
                    <a:pt x="0" y="1"/>
                    <a:pt x="1" y="0"/>
                    <a:pt x="2" y="0"/>
                  </a:cubicBezTo>
                  <a:cubicBezTo>
                    <a:pt x="146" y="0"/>
                    <a:pt x="146" y="0"/>
                    <a:pt x="146" y="0"/>
                  </a:cubicBezTo>
                  <a:cubicBezTo>
                    <a:pt x="146" y="0"/>
                    <a:pt x="147" y="1"/>
                    <a:pt x="147" y="2"/>
                  </a:cubicBezTo>
                  <a:cubicBezTo>
                    <a:pt x="147" y="3"/>
                    <a:pt x="146" y="3"/>
                    <a:pt x="146" y="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72" name="Google Shape;172;p11"/>
          <p:cNvGrpSpPr/>
          <p:nvPr/>
        </p:nvGrpSpPr>
        <p:grpSpPr>
          <a:xfrm>
            <a:off x="6562917" y="2915276"/>
            <a:ext cx="1884997" cy="1027447"/>
            <a:chOff x="2049463" y="2364846"/>
            <a:chExt cx="1866226" cy="1036638"/>
          </a:xfrm>
        </p:grpSpPr>
        <p:sp>
          <p:nvSpPr>
            <p:cNvPr id="173" name="Google Shape;173;p11"/>
            <p:cNvSpPr/>
            <p:nvPr/>
          </p:nvSpPr>
          <p:spPr>
            <a:xfrm>
              <a:off x="2049463" y="2364846"/>
              <a:ext cx="1116013" cy="1036638"/>
            </a:xfrm>
            <a:custGeom>
              <a:avLst/>
              <a:gdLst/>
              <a:ahLst/>
              <a:cxnLst/>
              <a:rect l="l" t="t" r="r" b="b"/>
              <a:pathLst>
                <a:path w="154" h="140" extrusionOk="0">
                  <a:moveTo>
                    <a:pt x="148" y="54"/>
                  </a:moveTo>
                  <a:cubicBezTo>
                    <a:pt x="127" y="17"/>
                    <a:pt x="127" y="17"/>
                    <a:pt x="127" y="17"/>
                  </a:cubicBezTo>
                  <a:cubicBezTo>
                    <a:pt x="121" y="6"/>
                    <a:pt x="110" y="0"/>
                    <a:pt x="98" y="0"/>
                  </a:cubicBezTo>
                  <a:cubicBezTo>
                    <a:pt x="56" y="0"/>
                    <a:pt x="56" y="0"/>
                    <a:pt x="56" y="0"/>
                  </a:cubicBezTo>
                  <a:cubicBezTo>
                    <a:pt x="44" y="0"/>
                    <a:pt x="33" y="6"/>
                    <a:pt x="27" y="17"/>
                  </a:cubicBezTo>
                  <a:cubicBezTo>
                    <a:pt x="6" y="54"/>
                    <a:pt x="6" y="54"/>
                    <a:pt x="6" y="54"/>
                  </a:cubicBezTo>
                  <a:cubicBezTo>
                    <a:pt x="0" y="64"/>
                    <a:pt x="0" y="76"/>
                    <a:pt x="6" y="87"/>
                  </a:cubicBezTo>
                  <a:cubicBezTo>
                    <a:pt x="27" y="124"/>
                    <a:pt x="27" y="124"/>
                    <a:pt x="27" y="124"/>
                  </a:cubicBezTo>
                  <a:cubicBezTo>
                    <a:pt x="33" y="134"/>
                    <a:pt x="44" y="140"/>
                    <a:pt x="56" y="140"/>
                  </a:cubicBezTo>
                  <a:cubicBezTo>
                    <a:pt x="98" y="140"/>
                    <a:pt x="98" y="140"/>
                    <a:pt x="98" y="140"/>
                  </a:cubicBezTo>
                  <a:cubicBezTo>
                    <a:pt x="110" y="140"/>
                    <a:pt x="121" y="134"/>
                    <a:pt x="127" y="124"/>
                  </a:cubicBezTo>
                  <a:cubicBezTo>
                    <a:pt x="148" y="87"/>
                    <a:pt x="148" y="87"/>
                    <a:pt x="148" y="87"/>
                  </a:cubicBezTo>
                  <a:cubicBezTo>
                    <a:pt x="154" y="76"/>
                    <a:pt x="154" y="64"/>
                    <a:pt x="148" y="5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 name="Google Shape;174;p11"/>
            <p:cNvSpPr/>
            <p:nvPr/>
          </p:nvSpPr>
          <p:spPr>
            <a:xfrm>
              <a:off x="3507897" y="2845859"/>
              <a:ext cx="144463" cy="149225"/>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 name="Google Shape;175;p11"/>
            <p:cNvSpPr/>
            <p:nvPr/>
          </p:nvSpPr>
          <p:spPr>
            <a:xfrm>
              <a:off x="3238500" y="2906184"/>
              <a:ext cx="677189" cy="22225"/>
            </a:xfrm>
            <a:custGeom>
              <a:avLst/>
              <a:gdLst/>
              <a:ahLst/>
              <a:cxnLst/>
              <a:rect l="l" t="t" r="r" b="b"/>
              <a:pathLst>
                <a:path w="147" h="3" extrusionOk="0">
                  <a:moveTo>
                    <a:pt x="146" y="3"/>
                  </a:moveTo>
                  <a:cubicBezTo>
                    <a:pt x="2" y="3"/>
                    <a:pt x="2" y="3"/>
                    <a:pt x="2" y="3"/>
                  </a:cubicBezTo>
                  <a:cubicBezTo>
                    <a:pt x="1" y="3"/>
                    <a:pt x="0" y="3"/>
                    <a:pt x="0" y="2"/>
                  </a:cubicBezTo>
                  <a:cubicBezTo>
                    <a:pt x="0" y="1"/>
                    <a:pt x="1" y="0"/>
                    <a:pt x="2" y="0"/>
                  </a:cubicBezTo>
                  <a:cubicBezTo>
                    <a:pt x="146" y="0"/>
                    <a:pt x="146" y="0"/>
                    <a:pt x="146" y="0"/>
                  </a:cubicBezTo>
                  <a:cubicBezTo>
                    <a:pt x="146" y="0"/>
                    <a:pt x="147" y="1"/>
                    <a:pt x="147" y="2"/>
                  </a:cubicBezTo>
                  <a:cubicBezTo>
                    <a:pt x="147" y="3"/>
                    <a:pt x="146" y="3"/>
                    <a:pt x="146" y="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76" name="Google Shape;176;p11"/>
          <p:cNvSpPr/>
          <p:nvPr/>
        </p:nvSpPr>
        <p:spPr>
          <a:xfrm>
            <a:off x="8552355" y="2915276"/>
            <a:ext cx="1127238" cy="1027447"/>
          </a:xfrm>
          <a:custGeom>
            <a:avLst/>
            <a:gdLst/>
            <a:ahLst/>
            <a:cxnLst/>
            <a:rect l="l" t="t" r="r" b="b"/>
            <a:pathLst>
              <a:path w="154" h="140" extrusionOk="0">
                <a:moveTo>
                  <a:pt x="148" y="54"/>
                </a:moveTo>
                <a:cubicBezTo>
                  <a:pt x="127" y="17"/>
                  <a:pt x="127" y="17"/>
                  <a:pt x="127" y="17"/>
                </a:cubicBezTo>
                <a:cubicBezTo>
                  <a:pt x="121" y="6"/>
                  <a:pt x="110" y="0"/>
                  <a:pt x="98" y="0"/>
                </a:cubicBezTo>
                <a:cubicBezTo>
                  <a:pt x="56" y="0"/>
                  <a:pt x="56" y="0"/>
                  <a:pt x="56" y="0"/>
                </a:cubicBezTo>
                <a:cubicBezTo>
                  <a:pt x="44" y="0"/>
                  <a:pt x="33" y="6"/>
                  <a:pt x="27" y="17"/>
                </a:cubicBezTo>
                <a:cubicBezTo>
                  <a:pt x="6" y="54"/>
                  <a:pt x="6" y="54"/>
                  <a:pt x="6" y="54"/>
                </a:cubicBezTo>
                <a:cubicBezTo>
                  <a:pt x="0" y="64"/>
                  <a:pt x="0" y="76"/>
                  <a:pt x="6" y="87"/>
                </a:cubicBezTo>
                <a:cubicBezTo>
                  <a:pt x="27" y="124"/>
                  <a:pt x="27" y="124"/>
                  <a:pt x="27" y="124"/>
                </a:cubicBezTo>
                <a:cubicBezTo>
                  <a:pt x="33" y="134"/>
                  <a:pt x="44" y="140"/>
                  <a:pt x="56" y="140"/>
                </a:cubicBezTo>
                <a:cubicBezTo>
                  <a:pt x="98" y="140"/>
                  <a:pt x="98" y="140"/>
                  <a:pt x="98" y="140"/>
                </a:cubicBezTo>
                <a:cubicBezTo>
                  <a:pt x="110" y="140"/>
                  <a:pt x="121" y="134"/>
                  <a:pt x="127" y="124"/>
                </a:cubicBezTo>
                <a:cubicBezTo>
                  <a:pt x="148" y="87"/>
                  <a:pt x="148" y="87"/>
                  <a:pt x="148" y="87"/>
                </a:cubicBezTo>
                <a:cubicBezTo>
                  <a:pt x="154" y="76"/>
                  <a:pt x="154" y="64"/>
                  <a:pt x="148" y="5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 name="Google Shape;177;p11"/>
          <p:cNvSpPr txBox="1"/>
          <p:nvPr/>
        </p:nvSpPr>
        <p:spPr>
          <a:xfrm>
            <a:off x="4203238" y="4113457"/>
            <a:ext cx="1724456" cy="978729"/>
          </a:xfrm>
          <a:prstGeom prst="rect">
            <a:avLst/>
          </a:prstGeom>
          <a:no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Clr>
                <a:srgbClr val="000000"/>
              </a:buClr>
              <a:buSzPts val="1600"/>
              <a:buFont typeface="Arial"/>
              <a:buNone/>
            </a:pPr>
            <a:r>
              <a:rPr lang="en-IE" sz="1600" b="1" i="0" u="none" strike="noStrike" cap="none">
                <a:solidFill>
                  <a:schemeClr val="lt1"/>
                </a:solidFill>
                <a:latin typeface="Calibri"/>
                <a:ea typeface="Calibri"/>
                <a:cs typeface="Calibri"/>
                <a:sym typeface="Calibri"/>
              </a:rPr>
              <a:t>The effect bullying can have on someone's feelings.</a:t>
            </a:r>
            <a:endParaRPr sz="1400" b="0" i="0" u="none" strike="noStrike" cap="none">
              <a:solidFill>
                <a:srgbClr val="000000"/>
              </a:solidFill>
              <a:latin typeface="Arial"/>
              <a:ea typeface="Arial"/>
              <a:cs typeface="Arial"/>
              <a:sym typeface="Arial"/>
            </a:endParaRPr>
          </a:p>
        </p:txBody>
      </p:sp>
      <p:sp>
        <p:nvSpPr>
          <p:cNvPr id="178" name="Google Shape;178;p11"/>
          <p:cNvSpPr txBox="1"/>
          <p:nvPr/>
        </p:nvSpPr>
        <p:spPr>
          <a:xfrm>
            <a:off x="8255682" y="4117772"/>
            <a:ext cx="1724455" cy="757130"/>
          </a:xfrm>
          <a:prstGeom prst="rect">
            <a:avLst/>
          </a:prstGeom>
          <a:no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Clr>
                <a:srgbClr val="000000"/>
              </a:buClr>
              <a:buSzPts val="1600"/>
              <a:buFont typeface="Arial"/>
              <a:buNone/>
            </a:pPr>
            <a:r>
              <a:rPr lang="en-IE" sz="1600" b="1" i="0" u="none" strike="noStrike" cap="none">
                <a:solidFill>
                  <a:schemeClr val="lt1"/>
                </a:solidFill>
                <a:latin typeface="Calibri"/>
                <a:ea typeface="Calibri"/>
                <a:cs typeface="Calibri"/>
                <a:sym typeface="Calibri"/>
              </a:rPr>
              <a:t>The benefits of a positive school environment </a:t>
            </a:r>
            <a:endParaRPr sz="1400" b="0" i="0" u="none" strike="noStrike" cap="none">
              <a:solidFill>
                <a:srgbClr val="000000"/>
              </a:solidFill>
              <a:latin typeface="Arial"/>
              <a:ea typeface="Arial"/>
              <a:cs typeface="Arial"/>
              <a:sym typeface="Arial"/>
            </a:endParaRPr>
          </a:p>
        </p:txBody>
      </p:sp>
      <p:sp>
        <p:nvSpPr>
          <p:cNvPr id="179" name="Google Shape;179;p11"/>
          <p:cNvSpPr/>
          <p:nvPr/>
        </p:nvSpPr>
        <p:spPr>
          <a:xfrm>
            <a:off x="6836319" y="3120246"/>
            <a:ext cx="587509" cy="586782"/>
          </a:xfrm>
          <a:custGeom>
            <a:avLst/>
            <a:gdLst/>
            <a:ahLst/>
            <a:cxnLst/>
            <a:rect l="l" t="t" r="r" b="b"/>
            <a:pathLst>
              <a:path w="21600" h="21600" extrusionOk="0">
                <a:moveTo>
                  <a:pt x="12991" y="6559"/>
                </a:moveTo>
                <a:cubicBezTo>
                  <a:pt x="12727" y="6341"/>
                  <a:pt x="12420" y="6172"/>
                  <a:pt x="12078" y="6058"/>
                </a:cubicBezTo>
                <a:cubicBezTo>
                  <a:pt x="11737" y="5946"/>
                  <a:pt x="11367" y="5889"/>
                  <a:pt x="10978" y="5889"/>
                </a:cubicBezTo>
                <a:cubicBezTo>
                  <a:pt x="10477" y="5889"/>
                  <a:pt x="10025" y="5967"/>
                  <a:pt x="9633" y="6120"/>
                </a:cubicBezTo>
                <a:cubicBezTo>
                  <a:pt x="9239" y="6275"/>
                  <a:pt x="8900" y="6494"/>
                  <a:pt x="8623" y="6771"/>
                </a:cubicBezTo>
                <a:cubicBezTo>
                  <a:pt x="8346" y="7049"/>
                  <a:pt x="8133" y="7392"/>
                  <a:pt x="7992" y="7788"/>
                </a:cubicBezTo>
                <a:cubicBezTo>
                  <a:pt x="7853" y="8180"/>
                  <a:pt x="7782" y="8620"/>
                  <a:pt x="7782" y="9096"/>
                </a:cubicBezTo>
                <a:lnTo>
                  <a:pt x="7782" y="9217"/>
                </a:lnTo>
                <a:lnTo>
                  <a:pt x="8880" y="9217"/>
                </a:lnTo>
                <a:lnTo>
                  <a:pt x="8877" y="9093"/>
                </a:lnTo>
                <a:cubicBezTo>
                  <a:pt x="8868" y="8767"/>
                  <a:pt x="8908" y="8461"/>
                  <a:pt x="8993" y="8187"/>
                </a:cubicBezTo>
                <a:cubicBezTo>
                  <a:pt x="9079" y="7914"/>
                  <a:pt x="9207" y="7675"/>
                  <a:pt x="9377" y="7473"/>
                </a:cubicBezTo>
                <a:cubicBezTo>
                  <a:pt x="9545" y="7274"/>
                  <a:pt x="9762" y="7115"/>
                  <a:pt x="10024" y="7000"/>
                </a:cubicBezTo>
                <a:cubicBezTo>
                  <a:pt x="10287" y="6884"/>
                  <a:pt x="10594" y="6827"/>
                  <a:pt x="10937" y="6827"/>
                </a:cubicBezTo>
                <a:cubicBezTo>
                  <a:pt x="11182" y="6827"/>
                  <a:pt x="11418" y="6868"/>
                  <a:pt x="11639" y="6950"/>
                </a:cubicBezTo>
                <a:cubicBezTo>
                  <a:pt x="11858" y="7032"/>
                  <a:pt x="12053" y="7146"/>
                  <a:pt x="12218" y="7289"/>
                </a:cubicBezTo>
                <a:cubicBezTo>
                  <a:pt x="12381" y="7431"/>
                  <a:pt x="12512" y="7605"/>
                  <a:pt x="12609" y="7808"/>
                </a:cubicBezTo>
                <a:cubicBezTo>
                  <a:pt x="12704" y="8011"/>
                  <a:pt x="12752" y="8236"/>
                  <a:pt x="12752" y="8478"/>
                </a:cubicBezTo>
                <a:cubicBezTo>
                  <a:pt x="12752" y="8797"/>
                  <a:pt x="12674" y="9089"/>
                  <a:pt x="12519" y="9350"/>
                </a:cubicBezTo>
                <a:cubicBezTo>
                  <a:pt x="12359" y="9618"/>
                  <a:pt x="12154" y="9865"/>
                  <a:pt x="11913" y="10082"/>
                </a:cubicBezTo>
                <a:cubicBezTo>
                  <a:pt x="11624" y="10337"/>
                  <a:pt x="11374" y="10568"/>
                  <a:pt x="11170" y="10771"/>
                </a:cubicBezTo>
                <a:cubicBezTo>
                  <a:pt x="10959" y="10979"/>
                  <a:pt x="10789" y="11200"/>
                  <a:pt x="10662" y="11428"/>
                </a:cubicBezTo>
                <a:cubicBezTo>
                  <a:pt x="10534" y="11657"/>
                  <a:pt x="10441" y="11916"/>
                  <a:pt x="10385" y="12199"/>
                </a:cubicBezTo>
                <a:cubicBezTo>
                  <a:pt x="10329" y="12478"/>
                  <a:pt x="10305" y="12827"/>
                  <a:pt x="10315" y="13237"/>
                </a:cubicBezTo>
                <a:lnTo>
                  <a:pt x="10318" y="13355"/>
                </a:lnTo>
                <a:lnTo>
                  <a:pt x="11407" y="13355"/>
                </a:lnTo>
                <a:lnTo>
                  <a:pt x="11410" y="13237"/>
                </a:lnTo>
                <a:cubicBezTo>
                  <a:pt x="11418" y="12838"/>
                  <a:pt x="11436" y="12531"/>
                  <a:pt x="11463" y="12322"/>
                </a:cubicBezTo>
                <a:cubicBezTo>
                  <a:pt x="11488" y="12125"/>
                  <a:pt x="11538" y="11956"/>
                  <a:pt x="11611" y="11821"/>
                </a:cubicBezTo>
                <a:cubicBezTo>
                  <a:pt x="11687" y="11684"/>
                  <a:pt x="11803" y="11541"/>
                  <a:pt x="11959" y="11399"/>
                </a:cubicBezTo>
                <a:cubicBezTo>
                  <a:pt x="12127" y="11245"/>
                  <a:pt x="12351" y="11031"/>
                  <a:pt x="12630" y="10762"/>
                </a:cubicBezTo>
                <a:cubicBezTo>
                  <a:pt x="12979" y="10441"/>
                  <a:pt x="13270" y="10102"/>
                  <a:pt x="13495" y="9753"/>
                </a:cubicBezTo>
                <a:cubicBezTo>
                  <a:pt x="13729" y="9393"/>
                  <a:pt x="13847" y="8952"/>
                  <a:pt x="13847" y="8439"/>
                </a:cubicBezTo>
                <a:cubicBezTo>
                  <a:pt x="13847" y="8038"/>
                  <a:pt x="13770" y="7675"/>
                  <a:pt x="13618" y="7362"/>
                </a:cubicBezTo>
                <a:cubicBezTo>
                  <a:pt x="13467" y="7050"/>
                  <a:pt x="13256" y="6780"/>
                  <a:pt x="12991" y="6559"/>
                </a:cubicBezTo>
                <a:moveTo>
                  <a:pt x="10179" y="15706"/>
                </a:moveTo>
                <a:lnTo>
                  <a:pt x="11558" y="15706"/>
                </a:lnTo>
                <a:lnTo>
                  <a:pt x="11558" y="14072"/>
                </a:lnTo>
                <a:lnTo>
                  <a:pt x="10179" y="14072"/>
                </a:lnTo>
                <a:cubicBezTo>
                  <a:pt x="10179" y="14072"/>
                  <a:pt x="10179" y="15706"/>
                  <a:pt x="10179" y="15706"/>
                </a:cubicBezTo>
                <a:close/>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solidFill>
            <a:schemeClr val="lt1"/>
          </a:solidFill>
          <a:ln>
            <a:noFill/>
          </a:ln>
        </p:spPr>
        <p:txBody>
          <a:bodyPr spcFirstLastPara="1" wrap="square" lIns="38075" tIns="38075" rIns="38075" bIns="38075" anchor="ctr" anchorCtr="0">
            <a:noAutofit/>
          </a:bodyPr>
          <a:lstStyle/>
          <a:p>
            <a:pPr marL="0" marR="0" lvl="0" indent="0" algn="l" rtl="0">
              <a:lnSpc>
                <a:spcPct val="100000"/>
              </a:lnSpc>
              <a:spcBef>
                <a:spcPts val="0"/>
              </a:spcBef>
              <a:spcAft>
                <a:spcPts val="0"/>
              </a:spcAft>
              <a:buClr>
                <a:srgbClr val="000000"/>
              </a:buClr>
              <a:buSzPts val="2999"/>
              <a:buFont typeface="Arial"/>
              <a:buNone/>
            </a:pPr>
            <a:endParaRPr sz="2999" b="0" i="0" u="none" strike="noStrike" cap="none">
              <a:solidFill>
                <a:schemeClr val="dk1"/>
              </a:solidFill>
              <a:latin typeface="Calibri"/>
              <a:ea typeface="Calibri"/>
              <a:cs typeface="Calibri"/>
              <a:sym typeface="Calibri"/>
            </a:endParaRPr>
          </a:p>
        </p:txBody>
      </p:sp>
      <p:pic>
        <p:nvPicPr>
          <p:cNvPr id="180" name="Google Shape;180;p11" descr="Lights On"/>
          <p:cNvPicPr preferRelativeResize="0"/>
          <p:nvPr/>
        </p:nvPicPr>
        <p:blipFill rotWithShape="1">
          <a:blip r:embed="rId4">
            <a:alphaModFix/>
          </a:blip>
          <a:srcRect/>
          <a:stretch/>
        </p:blipFill>
        <p:spPr>
          <a:xfrm>
            <a:off x="2716765" y="3050542"/>
            <a:ext cx="645723" cy="645723"/>
          </a:xfrm>
          <a:prstGeom prst="rect">
            <a:avLst/>
          </a:prstGeom>
          <a:noFill/>
          <a:ln>
            <a:noFill/>
          </a:ln>
        </p:spPr>
      </p:pic>
      <p:pic>
        <p:nvPicPr>
          <p:cNvPr id="181" name="Google Shape;181;p11" descr="Lights On"/>
          <p:cNvPicPr preferRelativeResize="0"/>
          <p:nvPr/>
        </p:nvPicPr>
        <p:blipFill rotWithShape="1">
          <a:blip r:embed="rId4">
            <a:alphaModFix/>
          </a:blip>
          <a:srcRect/>
          <a:stretch/>
        </p:blipFill>
        <p:spPr>
          <a:xfrm>
            <a:off x="4743273" y="3050542"/>
            <a:ext cx="645723" cy="645723"/>
          </a:xfrm>
          <a:prstGeom prst="rect">
            <a:avLst/>
          </a:prstGeom>
          <a:noFill/>
          <a:ln>
            <a:noFill/>
          </a:ln>
        </p:spPr>
      </p:pic>
      <p:pic>
        <p:nvPicPr>
          <p:cNvPr id="182" name="Google Shape;182;p11" descr="Smiling face outline"/>
          <p:cNvPicPr preferRelativeResize="0"/>
          <p:nvPr/>
        </p:nvPicPr>
        <p:blipFill rotWithShape="1">
          <a:blip r:embed="rId5">
            <a:alphaModFix/>
          </a:blip>
          <a:srcRect/>
          <a:stretch/>
        </p:blipFill>
        <p:spPr>
          <a:xfrm>
            <a:off x="8740678" y="3050542"/>
            <a:ext cx="750591" cy="750591"/>
          </a:xfrm>
          <a:prstGeom prst="rect">
            <a:avLst/>
          </a:prstGeom>
          <a:noFill/>
          <a:ln>
            <a:noFill/>
          </a:ln>
        </p:spPr>
      </p:pic>
      <p:sp>
        <p:nvSpPr>
          <p:cNvPr id="183" name="Google Shape;183;p11"/>
          <p:cNvSpPr txBox="1"/>
          <p:nvPr/>
        </p:nvSpPr>
        <p:spPr>
          <a:xfrm>
            <a:off x="838200" y="6356350"/>
            <a:ext cx="41148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IE" sz="900" b="1" i="0" u="none" strike="noStrike" cap="none">
                <a:solidFill>
                  <a:srgbClr val="99459A"/>
                </a:solidFill>
                <a:latin typeface="Calibri"/>
                <a:ea typeface="Calibri"/>
                <a:cs typeface="Calibri"/>
                <a:sym typeface="Calibri"/>
              </a:rPr>
              <a:t>F</a:t>
            </a:r>
            <a:r>
              <a:rPr lang="en-IE" sz="900" b="1" i="0" u="none" strike="noStrike" cap="none">
                <a:solidFill>
                  <a:srgbClr val="DB156F"/>
                </a:solidFill>
                <a:latin typeface="Calibri"/>
                <a:ea typeface="Calibri"/>
                <a:cs typeface="Calibri"/>
                <a:sym typeface="Calibri"/>
              </a:rPr>
              <a:t>U</a:t>
            </a:r>
            <a:r>
              <a:rPr lang="en-IE" sz="900" b="1" i="0" u="none" strike="noStrike" cap="none">
                <a:solidFill>
                  <a:srgbClr val="ED1C27"/>
                </a:solidFill>
                <a:latin typeface="Calibri"/>
                <a:ea typeface="Calibri"/>
                <a:cs typeface="Calibri"/>
                <a:sym typeface="Calibri"/>
              </a:rPr>
              <a:t>S</a:t>
            </a:r>
            <a:r>
              <a:rPr lang="en-IE" sz="900" b="1" i="0" u="none" strike="noStrike" cap="none">
                <a:solidFill>
                  <a:srgbClr val="FFC000"/>
                </a:solidFill>
                <a:latin typeface="Calibri"/>
                <a:ea typeface="Calibri"/>
                <a:cs typeface="Calibri"/>
                <a:sym typeface="Calibri"/>
              </a:rPr>
              <a:t>E</a:t>
            </a:r>
            <a:r>
              <a:rPr lang="en-IE" sz="900" b="0" i="0" u="none" strike="noStrike" cap="none">
                <a:solidFill>
                  <a:srgbClr val="898989"/>
                </a:solidFill>
                <a:latin typeface="Calibri"/>
                <a:ea typeface="Calibri"/>
                <a:cs typeface="Calibri"/>
                <a:sym typeface="Calibri"/>
              </a:rPr>
              <a:t>  </a:t>
            </a:r>
            <a:r>
              <a:rPr lang="en-IE" sz="900" b="0" i="0" u="none" strike="noStrike" cap="none">
                <a:solidFill>
                  <a:srgbClr val="4C4D4C"/>
                </a:solidFill>
                <a:latin typeface="Calibri"/>
                <a:ea typeface="Calibri"/>
                <a:cs typeface="Calibri"/>
                <a:sym typeface="Calibri"/>
              </a:rPr>
              <a:t>|  ANTI- BULLYING &amp; ONLINE SAFETY PROGRAMME</a:t>
            </a:r>
            <a:endParaRPr sz="900" b="0" i="0" u="none" strike="noStrike" cap="none">
              <a:solidFill>
                <a:srgbClr val="4C4D4C"/>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b6c9fc212c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Calibri"/>
              <a:buNone/>
            </a:pPr>
            <a:r>
              <a:rPr lang="en-IE">
                <a:solidFill>
                  <a:schemeClr val="accent1"/>
                </a:solidFill>
              </a:rPr>
              <a:t>Reflection activity </a:t>
            </a:r>
            <a:endParaRPr>
              <a:solidFill>
                <a:schemeClr val="accent1"/>
              </a:solidFill>
            </a:endParaRPr>
          </a:p>
        </p:txBody>
      </p:sp>
      <p:sp>
        <p:nvSpPr>
          <p:cNvPr id="190" name="Google Shape;190;gb6c9fc212c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IE"/>
              <a:t>11</a:t>
            </a:fld>
            <a:endParaRPr/>
          </a:p>
        </p:txBody>
      </p:sp>
      <p:sp>
        <p:nvSpPr>
          <p:cNvPr id="191" name="Google Shape;191;gb6c9fc212c_0_0"/>
          <p:cNvSpPr txBox="1">
            <a:spLocks noGrp="1"/>
          </p:cNvSpPr>
          <p:nvPr>
            <p:ph type="ftr" idx="11"/>
          </p:nvPr>
        </p:nvSpPr>
        <p:spPr>
          <a:xfrm>
            <a:off x="838200" y="6356350"/>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IE" b="1">
                <a:solidFill>
                  <a:schemeClr val="accent1"/>
                </a:solidFill>
              </a:rPr>
              <a:t>F</a:t>
            </a:r>
            <a:r>
              <a:rPr lang="en-IE" b="1">
                <a:solidFill>
                  <a:schemeClr val="accent2"/>
                </a:solidFill>
              </a:rPr>
              <a:t>U</a:t>
            </a:r>
            <a:r>
              <a:rPr lang="en-IE" b="1">
                <a:solidFill>
                  <a:schemeClr val="accent3"/>
                </a:solidFill>
              </a:rPr>
              <a:t>S</a:t>
            </a:r>
            <a:r>
              <a:rPr lang="en-IE" b="1">
                <a:solidFill>
                  <a:schemeClr val="accent4"/>
                </a:solidFill>
              </a:rPr>
              <a:t>E</a:t>
            </a:r>
            <a:r>
              <a:rPr lang="en-IE"/>
              <a:t>  </a:t>
            </a:r>
            <a:r>
              <a:rPr lang="en-IE">
                <a:solidFill>
                  <a:schemeClr val="dk2"/>
                </a:solidFill>
              </a:rPr>
              <a:t>|  ANTI- BULLYING &amp; ONLINE SAFETY PROGRAMME</a:t>
            </a:r>
            <a:endParaRPr sz="900">
              <a:solidFill>
                <a:schemeClr val="dk2"/>
              </a:solidFill>
            </a:endParaRPr>
          </a:p>
        </p:txBody>
      </p:sp>
      <p:sp>
        <p:nvSpPr>
          <p:cNvPr id="192" name="Google Shape;192;gb6c9fc212c_0_0"/>
          <p:cNvSpPr txBox="1"/>
          <p:nvPr/>
        </p:nvSpPr>
        <p:spPr>
          <a:xfrm>
            <a:off x="728663" y="1829595"/>
            <a:ext cx="5157900" cy="999300"/>
          </a:xfrm>
          <a:prstGeom prst="rect">
            <a:avLst/>
          </a:prstGeom>
          <a:noFill/>
          <a:ln>
            <a:noFill/>
          </a:ln>
        </p:spPr>
        <p:txBody>
          <a:bodyPr spcFirstLastPara="1" wrap="square" lIns="91425" tIns="45700" rIns="91425" bIns="45700" anchor="t" anchorCtr="0">
            <a:normAutofit/>
          </a:bodyPr>
          <a:lstStyle/>
          <a:p>
            <a:pPr marL="114300" marR="0" lvl="0" indent="0" algn="l" rtl="0">
              <a:lnSpc>
                <a:spcPct val="70000"/>
              </a:lnSpc>
              <a:spcBef>
                <a:spcPts val="0"/>
              </a:spcBef>
              <a:spcAft>
                <a:spcPts val="0"/>
              </a:spcAft>
              <a:buClr>
                <a:schemeClr val="dk1"/>
              </a:buClr>
              <a:buSzPts val="1800"/>
              <a:buFont typeface="Arial"/>
              <a:buNone/>
            </a:pPr>
            <a:r>
              <a:rPr lang="en-IE" sz="3200" b="0" i="0" u="none" strike="noStrike" cap="none">
                <a:solidFill>
                  <a:schemeClr val="dk2"/>
                </a:solidFill>
                <a:latin typeface="Calibri"/>
                <a:ea typeface="Calibri"/>
                <a:cs typeface="Calibri"/>
                <a:sym typeface="Calibri"/>
              </a:rPr>
              <a:t>In this lesson I learned</a:t>
            </a:r>
            <a:endParaRPr sz="1400" b="0" i="0" u="none" strike="noStrike" cap="none">
              <a:solidFill>
                <a:srgbClr val="000000"/>
              </a:solidFill>
              <a:latin typeface="Arial"/>
              <a:ea typeface="Arial"/>
              <a:cs typeface="Arial"/>
              <a:sym typeface="Arial"/>
            </a:endParaRPr>
          </a:p>
        </p:txBody>
      </p:sp>
      <p:graphicFrame>
        <p:nvGraphicFramePr>
          <p:cNvPr id="193" name="Google Shape;193;gb6c9fc212c_0_0"/>
          <p:cNvGraphicFramePr/>
          <p:nvPr/>
        </p:nvGraphicFramePr>
        <p:xfrm>
          <a:off x="889000" y="2329260"/>
          <a:ext cx="10307950" cy="1981250"/>
        </p:xfrm>
        <a:graphic>
          <a:graphicData uri="http://schemas.openxmlformats.org/drawingml/2006/table">
            <a:tbl>
              <a:tblPr firstRow="1" bandRow="1">
                <a:solidFill>
                  <a:srgbClr val="EEE9EF"/>
                </a:solidFill>
                <a:tableStyleId>{671609E4-410D-41DF-B54C-BD2CEAAE0F97}</a:tableStyleId>
              </a:tblPr>
              <a:tblGrid>
                <a:gridCol w="625475">
                  <a:extLst>
                    <a:ext uri="{9D8B030D-6E8A-4147-A177-3AD203B41FA5}">
                      <a16:colId xmlns:a16="http://schemas.microsoft.com/office/drawing/2014/main" val="20000"/>
                    </a:ext>
                  </a:extLst>
                </a:gridCol>
                <a:gridCol w="9682475">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ts val="2000"/>
                        <a:buFont typeface="Arial"/>
                        <a:buNone/>
                      </a:pPr>
                      <a:r>
                        <a:rPr lang="en-IE" sz="2000" b="1" u="none" strike="noStrike" cap="none">
                          <a:solidFill>
                            <a:schemeClr val="dk2"/>
                          </a:solidFill>
                        </a:rPr>
                        <a:t>1</a:t>
                      </a:r>
                      <a:endParaRPr sz="1400" u="none" strike="noStrike" cap="none"/>
                    </a:p>
                  </a:txBody>
                  <a:tcPr marL="91450" marR="91450" marT="45725" marB="45725">
                    <a:solidFill>
                      <a:srgbClr val="EDE9EF"/>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solidFill>
                      <a:srgbClr val="EDE9EF"/>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n-IE" sz="2000" b="1" u="none" strike="noStrike" cap="none">
                          <a:solidFill>
                            <a:schemeClr val="dk2"/>
                          </a:solidFill>
                        </a:rPr>
                        <a:t>2</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n-IE" sz="2000" b="1" u="none" strike="noStrike" cap="none">
                          <a:solidFill>
                            <a:schemeClr val="dk2"/>
                          </a:solidFill>
                        </a:rPr>
                        <a:t>3</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n-IE" sz="2000" b="1" u="none" strike="noStrike" cap="none">
                          <a:solidFill>
                            <a:schemeClr val="dk2"/>
                          </a:solidFill>
                        </a:rPr>
                        <a:t>4</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n-IE" sz="2000" b="1" u="none" strike="noStrike" cap="none">
                          <a:solidFill>
                            <a:schemeClr val="dk2"/>
                          </a:solidFill>
                        </a:rPr>
                        <a:t>5</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4"/>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22"/>
          <p:cNvPicPr preferRelativeResize="0"/>
          <p:nvPr/>
        </p:nvPicPr>
        <p:blipFill rotWithShape="1">
          <a:blip r:embed="rId3">
            <a:alphaModFix/>
          </a:blip>
          <a:srcRect/>
          <a:stretch/>
        </p:blipFill>
        <p:spPr>
          <a:xfrm>
            <a:off x="945473" y="197950"/>
            <a:ext cx="10301054" cy="6462099"/>
          </a:xfrm>
          <a:prstGeom prst="rect">
            <a:avLst/>
          </a:prstGeom>
          <a:noFill/>
          <a:ln>
            <a:noFill/>
          </a:ln>
        </p:spPr>
      </p:pic>
      <p:sp>
        <p:nvSpPr>
          <p:cNvPr id="306" name="Google Shape;306;p22"/>
          <p:cNvSpPr txBox="1"/>
          <p:nvPr/>
        </p:nvSpPr>
        <p:spPr>
          <a:xfrm>
            <a:off x="2199503" y="593124"/>
            <a:ext cx="7784756" cy="936318"/>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6000"/>
              <a:buFont typeface="Calibri"/>
              <a:buNone/>
            </a:pPr>
            <a:r>
              <a:rPr lang="en-IE" sz="4400" b="0" i="0" u="none" strike="noStrike" cap="none">
                <a:solidFill>
                  <a:schemeClr val="accent1"/>
                </a:solidFill>
                <a:latin typeface="Calibri"/>
                <a:ea typeface="Calibri"/>
                <a:cs typeface="Calibri"/>
                <a:sym typeface="Calibri"/>
              </a:rPr>
              <a:t>Help &amp; Support</a:t>
            </a:r>
            <a:endParaRPr sz="1400" b="0" i="0" u="none" strike="noStrike" cap="none">
              <a:solidFill>
                <a:srgbClr val="000000"/>
              </a:solidFill>
              <a:latin typeface="Arial"/>
              <a:ea typeface="Arial"/>
              <a:cs typeface="Arial"/>
              <a:sym typeface="Arial"/>
            </a:endParaRPr>
          </a:p>
        </p:txBody>
      </p:sp>
      <p:pic>
        <p:nvPicPr>
          <p:cNvPr id="307" name="Google Shape;307;p22"/>
          <p:cNvPicPr preferRelativeResize="0"/>
          <p:nvPr/>
        </p:nvPicPr>
        <p:blipFill rotWithShape="1">
          <a:blip r:embed="rId4">
            <a:alphaModFix/>
          </a:blip>
          <a:srcRect t="18745" b="18743"/>
          <a:stretch/>
        </p:blipFill>
        <p:spPr>
          <a:xfrm>
            <a:off x="4838968" y="3162696"/>
            <a:ext cx="1654531" cy="1034235"/>
          </a:xfrm>
          <a:prstGeom prst="rect">
            <a:avLst/>
          </a:prstGeom>
          <a:noFill/>
          <a:ln>
            <a:noFill/>
          </a:ln>
        </p:spPr>
      </p:pic>
      <p:pic>
        <p:nvPicPr>
          <p:cNvPr id="308" name="Google Shape;308;p22"/>
          <p:cNvPicPr preferRelativeResize="0"/>
          <p:nvPr/>
        </p:nvPicPr>
        <p:blipFill rotWithShape="1">
          <a:blip r:embed="rId5">
            <a:alphaModFix/>
          </a:blip>
          <a:srcRect/>
          <a:stretch/>
        </p:blipFill>
        <p:spPr>
          <a:xfrm rot="-502850">
            <a:off x="2962047" y="3257703"/>
            <a:ext cx="1365528" cy="844221"/>
          </a:xfrm>
          <a:prstGeom prst="rect">
            <a:avLst/>
          </a:prstGeom>
          <a:noFill/>
          <a:ln>
            <a:noFill/>
          </a:ln>
        </p:spPr>
      </p:pic>
      <p:pic>
        <p:nvPicPr>
          <p:cNvPr id="309" name="Google Shape;309;p22"/>
          <p:cNvPicPr preferRelativeResize="0"/>
          <p:nvPr/>
        </p:nvPicPr>
        <p:blipFill rotWithShape="1">
          <a:blip r:embed="rId6">
            <a:alphaModFix/>
          </a:blip>
          <a:srcRect/>
          <a:stretch/>
        </p:blipFill>
        <p:spPr>
          <a:xfrm>
            <a:off x="6934444" y="3436303"/>
            <a:ext cx="2491257" cy="519605"/>
          </a:xfrm>
          <a:prstGeom prst="rect">
            <a:avLst/>
          </a:prstGeom>
          <a:noFill/>
          <a:ln>
            <a:noFill/>
          </a:ln>
        </p:spPr>
      </p:pic>
      <p:pic>
        <p:nvPicPr>
          <p:cNvPr id="310" name="Google Shape;310;p22"/>
          <p:cNvPicPr preferRelativeResize="0"/>
          <p:nvPr/>
        </p:nvPicPr>
        <p:blipFill rotWithShape="1">
          <a:blip r:embed="rId7">
            <a:alphaModFix/>
          </a:blip>
          <a:srcRect/>
          <a:stretch/>
        </p:blipFill>
        <p:spPr>
          <a:xfrm>
            <a:off x="8196288" y="4417764"/>
            <a:ext cx="1322285" cy="765785"/>
          </a:xfrm>
          <a:prstGeom prst="rect">
            <a:avLst/>
          </a:prstGeom>
          <a:noFill/>
          <a:ln>
            <a:noFill/>
          </a:ln>
        </p:spPr>
      </p:pic>
      <p:pic>
        <p:nvPicPr>
          <p:cNvPr id="311" name="Google Shape;311;p22"/>
          <p:cNvPicPr preferRelativeResize="0"/>
          <p:nvPr/>
        </p:nvPicPr>
        <p:blipFill rotWithShape="1">
          <a:blip r:embed="rId8">
            <a:alphaModFix/>
          </a:blip>
          <a:srcRect/>
          <a:stretch/>
        </p:blipFill>
        <p:spPr>
          <a:xfrm>
            <a:off x="2548187" y="4517546"/>
            <a:ext cx="2636671" cy="733066"/>
          </a:xfrm>
          <a:prstGeom prst="rect">
            <a:avLst/>
          </a:prstGeom>
          <a:noFill/>
          <a:ln>
            <a:noFill/>
          </a:ln>
        </p:spPr>
      </p:pic>
      <p:cxnSp>
        <p:nvCxnSpPr>
          <p:cNvPr id="313" name="Google Shape;313;p22"/>
          <p:cNvCxnSpPr/>
          <p:nvPr/>
        </p:nvCxnSpPr>
        <p:spPr>
          <a:xfrm>
            <a:off x="4381808" y="1561670"/>
            <a:ext cx="3427662" cy="0"/>
          </a:xfrm>
          <a:prstGeom prst="straightConnector1">
            <a:avLst/>
          </a:prstGeom>
          <a:noFill/>
          <a:ln w="19050" cap="flat" cmpd="sng">
            <a:solidFill>
              <a:schemeClr val="accent2"/>
            </a:solidFill>
            <a:prstDash val="solid"/>
            <a:miter lim="800000"/>
            <a:headEnd type="none" w="sm" len="sm"/>
            <a:tailEnd type="none" w="sm" len="sm"/>
          </a:ln>
        </p:spPr>
      </p:cxnSp>
      <p:sp>
        <p:nvSpPr>
          <p:cNvPr id="314" name="Google Shape;314;p22"/>
          <p:cNvSpPr txBox="1"/>
          <p:nvPr/>
        </p:nvSpPr>
        <p:spPr>
          <a:xfrm>
            <a:off x="838200" y="6356350"/>
            <a:ext cx="41148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IE" sz="900" b="1" i="0" u="none" strike="noStrike" cap="none">
                <a:solidFill>
                  <a:srgbClr val="99459A"/>
                </a:solidFill>
                <a:latin typeface="Calibri"/>
                <a:ea typeface="Calibri"/>
                <a:cs typeface="Calibri"/>
                <a:sym typeface="Calibri"/>
              </a:rPr>
              <a:t>F</a:t>
            </a:r>
            <a:r>
              <a:rPr lang="en-IE" sz="900" b="1" i="0" u="none" strike="noStrike" cap="none">
                <a:solidFill>
                  <a:srgbClr val="DB156F"/>
                </a:solidFill>
                <a:latin typeface="Calibri"/>
                <a:ea typeface="Calibri"/>
                <a:cs typeface="Calibri"/>
                <a:sym typeface="Calibri"/>
              </a:rPr>
              <a:t>U</a:t>
            </a:r>
            <a:r>
              <a:rPr lang="en-IE" sz="900" b="1" i="0" u="none" strike="noStrike" cap="none">
                <a:solidFill>
                  <a:srgbClr val="ED1C27"/>
                </a:solidFill>
                <a:latin typeface="Calibri"/>
                <a:ea typeface="Calibri"/>
                <a:cs typeface="Calibri"/>
                <a:sym typeface="Calibri"/>
              </a:rPr>
              <a:t>S</a:t>
            </a:r>
            <a:r>
              <a:rPr lang="en-IE" sz="900" b="1" i="0" u="none" strike="noStrike" cap="none">
                <a:solidFill>
                  <a:srgbClr val="FFC000"/>
                </a:solidFill>
                <a:latin typeface="Calibri"/>
                <a:ea typeface="Calibri"/>
                <a:cs typeface="Calibri"/>
                <a:sym typeface="Calibri"/>
              </a:rPr>
              <a:t>E</a:t>
            </a:r>
            <a:r>
              <a:rPr lang="en-IE" sz="900" b="0" i="0" u="none" strike="noStrike" cap="none">
                <a:solidFill>
                  <a:srgbClr val="898989"/>
                </a:solidFill>
                <a:latin typeface="Calibri"/>
                <a:ea typeface="Calibri"/>
                <a:cs typeface="Calibri"/>
                <a:sym typeface="Calibri"/>
              </a:rPr>
              <a:t>  </a:t>
            </a:r>
            <a:r>
              <a:rPr lang="en-IE" sz="900" b="0" i="0" u="none" strike="noStrike" cap="none">
                <a:solidFill>
                  <a:srgbClr val="4C4D4C"/>
                </a:solidFill>
                <a:latin typeface="Calibri"/>
                <a:ea typeface="Calibri"/>
                <a:cs typeface="Calibri"/>
                <a:sym typeface="Calibri"/>
              </a:rPr>
              <a:t>|  ANTI- BULLYING &amp; ONLINE SAFETY PROGRAMME</a:t>
            </a:r>
            <a:endParaRPr sz="900" b="0" i="0" u="none" strike="noStrike" cap="none">
              <a:solidFill>
                <a:srgbClr val="4C4D4C"/>
              </a:solidFill>
              <a:latin typeface="Calibri"/>
              <a:ea typeface="Calibri"/>
              <a:cs typeface="Calibri"/>
              <a:sym typeface="Calibri"/>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2756" y="4301168"/>
            <a:ext cx="1951364" cy="890840"/>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81808" y="1434572"/>
            <a:ext cx="3835682" cy="1695895"/>
          </a:xfrm>
          <a:prstGeom prst="rect">
            <a:avLst/>
          </a:prstGeom>
        </p:spPr>
      </p:pic>
    </p:spTree>
    <p:extLst>
      <p:ext uri="{BB962C8B-B14F-4D97-AF65-F5344CB8AC3E}">
        <p14:creationId xmlns:p14="http://schemas.microsoft.com/office/powerpoint/2010/main" val="8090588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52123"/>
        </a:solidFill>
        <a:effectLst/>
      </p:bgPr>
    </p:bg>
    <p:spTree>
      <p:nvGrpSpPr>
        <p:cNvPr id="1" name="Shape 213"/>
        <p:cNvGrpSpPr/>
        <p:nvPr/>
      </p:nvGrpSpPr>
      <p:grpSpPr>
        <a:xfrm>
          <a:off x="0" y="0"/>
          <a:ext cx="0" cy="0"/>
          <a:chOff x="0" y="0"/>
          <a:chExt cx="0" cy="0"/>
        </a:xfrm>
      </p:grpSpPr>
      <p:sp>
        <p:nvSpPr>
          <p:cNvPr id="214" name="Google Shape;214;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accent1"/>
              </a:buClr>
              <a:buSzPts val="7200"/>
              <a:buFont typeface="Calibri"/>
              <a:buNone/>
            </a:pPr>
            <a:r>
              <a:rPr lang="en-IE" sz="7200">
                <a:solidFill>
                  <a:schemeClr val="accent1"/>
                </a:solidFill>
              </a:rPr>
              <a:t>TH</a:t>
            </a:r>
            <a:r>
              <a:rPr lang="en-IE" sz="7200">
                <a:solidFill>
                  <a:schemeClr val="accent2"/>
                </a:solidFill>
              </a:rPr>
              <a:t>AN</a:t>
            </a:r>
            <a:r>
              <a:rPr lang="en-IE" sz="7200">
                <a:solidFill>
                  <a:schemeClr val="accent3"/>
                </a:solidFill>
              </a:rPr>
              <a:t>K</a:t>
            </a:r>
            <a:r>
              <a:rPr lang="en-IE" sz="7200">
                <a:solidFill>
                  <a:schemeClr val="accent4"/>
                </a:solidFill>
              </a:rPr>
              <a:t> </a:t>
            </a:r>
            <a:r>
              <a:rPr lang="en-IE" sz="7200">
                <a:solidFill>
                  <a:schemeClr val="accent3"/>
                </a:solidFill>
              </a:rPr>
              <a:t>Y</a:t>
            </a:r>
            <a:r>
              <a:rPr lang="en-IE" sz="7200">
                <a:solidFill>
                  <a:schemeClr val="accent4"/>
                </a:solidFill>
              </a:rPr>
              <a:t>OU</a:t>
            </a:r>
            <a:endParaRPr/>
          </a:p>
        </p:txBody>
      </p:sp>
      <p:sp>
        <p:nvSpPr>
          <p:cNvPr id="215" name="Google Shape;215;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2400"/>
              <a:buNone/>
            </a:pPr>
            <a:r>
              <a:rPr lang="en-IE">
                <a:solidFill>
                  <a:schemeClr val="lt1"/>
                </a:solidFill>
                <a:latin typeface="Calibri"/>
                <a:ea typeface="Calibri"/>
                <a:cs typeface="Calibri"/>
                <a:sym typeface="Calibri"/>
              </a:rPr>
              <a:t>For more information please go to </a:t>
            </a:r>
            <a:r>
              <a:rPr lang="en-IE" b="1" u="sng">
                <a:solidFill>
                  <a:schemeClr val="lt1"/>
                </a:solidFill>
                <a:latin typeface="Calibri"/>
                <a:ea typeface="Calibri"/>
                <a:cs typeface="Calibri"/>
                <a:sym typeface="Calibri"/>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www.fuse.ie</a:t>
            </a:r>
            <a:endParaRPr b="1">
              <a:solidFill>
                <a:schemeClr val="lt1"/>
              </a:solidFill>
              <a:latin typeface="Calibri"/>
              <a:ea typeface="Calibri"/>
              <a:cs typeface="Calibri"/>
              <a:sym typeface="Calibri"/>
            </a:endParaRPr>
          </a:p>
        </p:txBody>
      </p:sp>
      <p:cxnSp>
        <p:nvCxnSpPr>
          <p:cNvPr id="216" name="Google Shape;216;p13"/>
          <p:cNvCxnSpPr/>
          <p:nvPr/>
        </p:nvCxnSpPr>
        <p:spPr>
          <a:xfrm>
            <a:off x="4065814" y="3429000"/>
            <a:ext cx="4147457" cy="0"/>
          </a:xfrm>
          <a:prstGeom prst="straightConnector1">
            <a:avLst/>
          </a:prstGeom>
          <a:noFill/>
          <a:ln w="9525" cap="flat" cmpd="sng">
            <a:solidFill>
              <a:schemeClr val="lt1"/>
            </a:solidFill>
            <a:prstDash val="solid"/>
            <a:miter lim="800000"/>
            <a:headEnd type="none" w="sm" len="sm"/>
            <a:tailEnd type="none" w="sm" len="sm"/>
          </a:ln>
        </p:spPr>
      </p:cxnSp>
      <p:pic>
        <p:nvPicPr>
          <p:cNvPr id="217" name="Google Shape;217;p13"/>
          <p:cNvPicPr preferRelativeResize="0"/>
          <p:nvPr/>
        </p:nvPicPr>
        <p:blipFill rotWithShape="1">
          <a:blip r:embed="rId4">
            <a:alphaModFix/>
          </a:blip>
          <a:srcRect/>
          <a:stretch/>
        </p:blipFill>
        <p:spPr>
          <a:xfrm>
            <a:off x="4322909" y="4198884"/>
            <a:ext cx="3633266" cy="2567450"/>
          </a:xfrm>
          <a:prstGeom prst="rect">
            <a:avLst/>
          </a:prstGeom>
          <a:noFill/>
          <a:ln>
            <a:noFill/>
          </a:ln>
        </p:spPr>
      </p:pic>
      <p:sp>
        <p:nvSpPr>
          <p:cNvPr id="218" name="Google Shape;218;p13"/>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IE" b="1">
                <a:solidFill>
                  <a:schemeClr val="accent1"/>
                </a:solidFill>
              </a:rPr>
              <a:t>F</a:t>
            </a:r>
            <a:r>
              <a:rPr lang="en-IE" b="1">
                <a:solidFill>
                  <a:schemeClr val="accent2"/>
                </a:solidFill>
              </a:rPr>
              <a:t>U</a:t>
            </a:r>
            <a:r>
              <a:rPr lang="en-IE" b="1">
                <a:solidFill>
                  <a:schemeClr val="accent3"/>
                </a:solidFill>
              </a:rPr>
              <a:t>S</a:t>
            </a:r>
            <a:r>
              <a:rPr lang="en-IE" b="1">
                <a:solidFill>
                  <a:schemeClr val="accent4"/>
                </a:solidFill>
              </a:rPr>
              <a:t>E</a:t>
            </a:r>
            <a:r>
              <a:rPr lang="en-IE"/>
              <a:t>  </a:t>
            </a:r>
            <a:r>
              <a:rPr lang="en-IE">
                <a:solidFill>
                  <a:schemeClr val="dk2"/>
                </a:solidFill>
              </a:rPr>
              <a:t>|  ANTI- BULLYING &amp; ONLINE SAFETY PROGRAMME</a:t>
            </a:r>
            <a:endParaRPr sz="900">
              <a:solidFill>
                <a:schemeClr val="dk2"/>
              </a:solidFill>
            </a:endParaRPr>
          </a:p>
        </p:txBody>
      </p:sp>
      <p:sp>
        <p:nvSpPr>
          <p:cNvPr id="219" name="Google Shape;21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IE"/>
              <a:t>13</a:t>
            </a:fld>
            <a:endParaRPr/>
          </a:p>
        </p:txBody>
      </p:sp>
      <p:sp>
        <p:nvSpPr>
          <p:cNvPr id="2" name="Rectangle 1"/>
          <p:cNvSpPr/>
          <p:nvPr/>
        </p:nvSpPr>
        <p:spPr>
          <a:xfrm>
            <a:off x="3048000" y="3188935"/>
            <a:ext cx="6096000" cy="480131"/>
          </a:xfrm>
          <a:prstGeom prst="rect">
            <a:avLst/>
          </a:prstGeom>
        </p:spPr>
        <p:txBody>
          <a:bodyPr>
            <a:spAutoFit/>
          </a:bodyPr>
          <a:lstStyle/>
          <a:p>
            <a:pPr lvl="0">
              <a:lnSpc>
                <a:spcPct val="90000"/>
              </a:lnSpc>
              <a:buClr>
                <a:srgbClr val="1A1918"/>
              </a:buClr>
              <a:buSzPts val="1100"/>
            </a:pPr>
            <a:r>
              <a:rPr lang="en-IE" dirty="0"/>
              <a:t>The importance of this module is to in still the idea of empathy, relationships, and positive school climate.</a:t>
            </a:r>
          </a:p>
        </p:txBody>
      </p:sp>
      <p:pic>
        <p:nvPicPr>
          <p:cNvPr id="9" name="Google Shape;73;p1"/>
          <p:cNvPicPr preferRelativeResize="0"/>
          <p:nvPr/>
        </p:nvPicPr>
        <p:blipFill rotWithShape="1">
          <a:blip r:embed="rId5">
            <a:alphaModFix/>
          </a:blip>
          <a:srcRect/>
          <a:stretch/>
        </p:blipFill>
        <p:spPr>
          <a:xfrm>
            <a:off x="8953719" y="3647758"/>
            <a:ext cx="3238281" cy="23688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2"/>
          <p:cNvSpPr txBox="1">
            <a:spLocks noGrp="1"/>
          </p:cNvSpPr>
          <p:nvPr>
            <p:ph type="ctrTitle"/>
          </p:nvPr>
        </p:nvSpPr>
        <p:spPr>
          <a:xfrm>
            <a:off x="2488675" y="2235200"/>
            <a:ext cx="7214650" cy="23876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accent1"/>
              </a:buClr>
              <a:buSzPct val="100000"/>
              <a:buFont typeface="Calibri"/>
              <a:buNone/>
            </a:pPr>
            <a:r>
              <a:rPr lang="en-IE" sz="8000" b="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WHAT HAVE WE LEARNED SO FAR?</a:t>
            </a:r>
            <a:endParaRPr/>
          </a:p>
        </p:txBody>
      </p:sp>
      <p:sp>
        <p:nvSpPr>
          <p:cNvPr id="80" name="Google Shape;80;p2"/>
          <p:cNvSpPr txBox="1"/>
          <p:nvPr/>
        </p:nvSpPr>
        <p:spPr>
          <a:xfrm>
            <a:off x="838200" y="6356350"/>
            <a:ext cx="41148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IE" sz="900" b="1" i="0" u="none" strike="noStrike" cap="none">
                <a:solidFill>
                  <a:srgbClr val="99459A"/>
                </a:solidFill>
                <a:latin typeface="Calibri"/>
                <a:ea typeface="Calibri"/>
                <a:cs typeface="Calibri"/>
                <a:sym typeface="Calibri"/>
              </a:rPr>
              <a:t>F</a:t>
            </a:r>
            <a:r>
              <a:rPr lang="en-IE" sz="900" b="1" i="0" u="none" strike="noStrike" cap="none">
                <a:solidFill>
                  <a:srgbClr val="DB156F"/>
                </a:solidFill>
                <a:latin typeface="Calibri"/>
                <a:ea typeface="Calibri"/>
                <a:cs typeface="Calibri"/>
                <a:sym typeface="Calibri"/>
              </a:rPr>
              <a:t>U</a:t>
            </a:r>
            <a:r>
              <a:rPr lang="en-IE" sz="900" b="1" i="0" u="none" strike="noStrike" cap="none">
                <a:solidFill>
                  <a:srgbClr val="ED1C27"/>
                </a:solidFill>
                <a:latin typeface="Calibri"/>
                <a:ea typeface="Calibri"/>
                <a:cs typeface="Calibri"/>
                <a:sym typeface="Calibri"/>
              </a:rPr>
              <a:t>S</a:t>
            </a:r>
            <a:r>
              <a:rPr lang="en-IE" sz="900" b="1" i="0" u="none" strike="noStrike" cap="none">
                <a:solidFill>
                  <a:srgbClr val="FFC000"/>
                </a:solidFill>
                <a:latin typeface="Calibri"/>
                <a:ea typeface="Calibri"/>
                <a:cs typeface="Calibri"/>
                <a:sym typeface="Calibri"/>
              </a:rPr>
              <a:t>E</a:t>
            </a:r>
            <a:r>
              <a:rPr lang="en-IE" sz="900" b="0" i="0" u="none" strike="noStrike" cap="none">
                <a:solidFill>
                  <a:srgbClr val="898989"/>
                </a:solidFill>
                <a:latin typeface="Calibri"/>
                <a:ea typeface="Calibri"/>
                <a:cs typeface="Calibri"/>
                <a:sym typeface="Calibri"/>
              </a:rPr>
              <a:t>  </a:t>
            </a:r>
            <a:r>
              <a:rPr lang="en-IE" sz="900" b="0" i="0" u="none" strike="noStrike" cap="none">
                <a:solidFill>
                  <a:srgbClr val="4C4D4C"/>
                </a:solidFill>
                <a:latin typeface="Calibri"/>
                <a:ea typeface="Calibri"/>
                <a:cs typeface="Calibri"/>
                <a:sym typeface="Calibri"/>
              </a:rPr>
              <a:t>|  ANTI- BULLYING &amp; ONLINE SAFETY PROGRAMME</a:t>
            </a:r>
            <a:endParaRPr sz="900" b="0" i="0" u="none" strike="noStrike" cap="none">
              <a:solidFill>
                <a:srgbClr val="4C4D4C"/>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IE"/>
              <a:t>3</a:t>
            </a:fld>
            <a:endParaRPr/>
          </a:p>
        </p:txBody>
      </p:sp>
      <p:sp>
        <p:nvSpPr>
          <p:cNvPr id="87" name="Google Shape;87;p3"/>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IE" b="1">
                <a:solidFill>
                  <a:schemeClr val="accent1"/>
                </a:solidFill>
              </a:rPr>
              <a:t>F</a:t>
            </a:r>
            <a:r>
              <a:rPr lang="en-IE" b="1">
                <a:solidFill>
                  <a:schemeClr val="accent2"/>
                </a:solidFill>
              </a:rPr>
              <a:t>U</a:t>
            </a:r>
            <a:r>
              <a:rPr lang="en-IE" b="1">
                <a:solidFill>
                  <a:schemeClr val="accent3"/>
                </a:solidFill>
              </a:rPr>
              <a:t>S</a:t>
            </a:r>
            <a:r>
              <a:rPr lang="en-IE" b="1">
                <a:solidFill>
                  <a:schemeClr val="accent4"/>
                </a:solidFill>
              </a:rPr>
              <a:t>E</a:t>
            </a:r>
            <a:r>
              <a:rPr lang="en-IE"/>
              <a:t>  |  ANTI- BULLYING &amp; ONLINE SAFETY PROGRAMME</a:t>
            </a:r>
            <a:endParaRPr sz="900"/>
          </a:p>
        </p:txBody>
      </p:sp>
      <p:sp>
        <p:nvSpPr>
          <p:cNvPr id="88" name="Google Shape;88;p3">
            <a:hlinkClick r:id="" action="ppaction://hlinkshowjump?jump=nextslide"/>
          </p:cNvPr>
          <p:cNvSpPr/>
          <p:nvPr/>
        </p:nvSpPr>
        <p:spPr>
          <a:xfrm>
            <a:off x="5383966" y="2716967"/>
            <a:ext cx="1424066" cy="1424066"/>
          </a:xfrm>
          <a:custGeom>
            <a:avLst/>
            <a:gdLst/>
            <a:ahLst/>
            <a:cxnLst/>
            <a:rect l="l" t="t" r="r" b="b"/>
            <a:pathLst>
              <a:path w="120000" h="120000" extrusionOk="0">
                <a:moveTo>
                  <a:pt x="0" y="0"/>
                </a:moveTo>
                <a:lnTo>
                  <a:pt x="120000" y="0"/>
                </a:lnTo>
                <a:lnTo>
                  <a:pt x="120000" y="120000"/>
                </a:lnTo>
                <a:lnTo>
                  <a:pt x="0" y="120000"/>
                </a:lnTo>
                <a:close/>
                <a:moveTo>
                  <a:pt x="105000" y="60000"/>
                </a:moveTo>
                <a:lnTo>
                  <a:pt x="15000" y="15000"/>
                </a:lnTo>
                <a:lnTo>
                  <a:pt x="15000" y="105000"/>
                </a:lnTo>
                <a:close/>
              </a:path>
              <a:path w="120000" h="120000" fill="darken" extrusionOk="0">
                <a:moveTo>
                  <a:pt x="105000" y="60000"/>
                </a:moveTo>
                <a:lnTo>
                  <a:pt x="15000" y="15000"/>
                </a:lnTo>
                <a:lnTo>
                  <a:pt x="15000" y="105000"/>
                </a:lnTo>
                <a:close/>
              </a:path>
              <a:path w="120000" h="120000" fill="none" extrusionOk="0">
                <a:moveTo>
                  <a:pt x="105000" y="60000"/>
                </a:moveTo>
                <a:lnTo>
                  <a:pt x="15000" y="105000"/>
                </a:lnTo>
                <a:lnTo>
                  <a:pt x="15000" y="15000"/>
                </a:lnTo>
                <a:close/>
              </a:path>
              <a:path w="120000" h="120000" fill="none" extrusionOk="0">
                <a:moveTo>
                  <a:pt x="0" y="0"/>
                </a:moveTo>
                <a:lnTo>
                  <a:pt x="120000" y="0"/>
                </a:lnTo>
                <a:lnTo>
                  <a:pt x="120000" y="120000"/>
                </a:lnTo>
                <a:lnTo>
                  <a:pt x="0" y="120000"/>
                </a:lnTo>
                <a:close/>
              </a:path>
            </a:pathLst>
          </a:custGeom>
          <a:solidFill>
            <a:schemeClr val="accent1"/>
          </a:solidFill>
          <a:ln w="12700" cap="flat" cmpd="sng">
            <a:solidFill>
              <a:srgbClr val="6F327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 name="X2Download.com-Brené Brown on Empath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IE"/>
              <a:t>4</a:t>
            </a:fld>
            <a:endParaRPr/>
          </a:p>
        </p:txBody>
      </p:sp>
      <p:sp>
        <p:nvSpPr>
          <p:cNvPr id="96" name="Google Shape;96;p4"/>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IE" b="1">
                <a:solidFill>
                  <a:schemeClr val="accent1"/>
                </a:solidFill>
              </a:rPr>
              <a:t>F</a:t>
            </a:r>
            <a:r>
              <a:rPr lang="en-IE" b="1">
                <a:solidFill>
                  <a:schemeClr val="accent2"/>
                </a:solidFill>
              </a:rPr>
              <a:t>U</a:t>
            </a:r>
            <a:r>
              <a:rPr lang="en-IE" b="1">
                <a:solidFill>
                  <a:schemeClr val="accent3"/>
                </a:solidFill>
              </a:rPr>
              <a:t>S</a:t>
            </a:r>
            <a:r>
              <a:rPr lang="en-IE" b="1">
                <a:solidFill>
                  <a:schemeClr val="accent4"/>
                </a:solidFill>
              </a:rPr>
              <a:t>E</a:t>
            </a:r>
            <a:r>
              <a:rPr lang="en-IE"/>
              <a:t>  </a:t>
            </a:r>
            <a:r>
              <a:rPr lang="en-IE">
                <a:solidFill>
                  <a:schemeClr val="dk2"/>
                </a:solidFill>
              </a:rPr>
              <a:t>|  ANTI- BULLYING &amp; ONLINE SAFETY PROGRAMME</a:t>
            </a:r>
            <a:endParaRPr sz="900">
              <a:solidFill>
                <a:schemeClr val="dk2"/>
              </a:solidFill>
            </a:endParaRPr>
          </a:p>
        </p:txBody>
      </p:sp>
      <p:sp>
        <p:nvSpPr>
          <p:cNvPr id="97" name="Google Shape;97;p4"/>
          <p:cNvSpPr/>
          <p:nvPr/>
        </p:nvSpPr>
        <p:spPr>
          <a:xfrm>
            <a:off x="1" y="0"/>
            <a:ext cx="4548963" cy="6858000"/>
          </a:xfrm>
          <a:prstGeom prst="roundRect">
            <a:avLst>
              <a:gd name="adj" fmla="val 0"/>
            </a:avLst>
          </a:prstGeom>
          <a:gradFill>
            <a:gsLst>
              <a:gs pos="0">
                <a:schemeClr val="accent1"/>
              </a:gs>
              <a:gs pos="33000">
                <a:schemeClr val="accent2"/>
              </a:gs>
              <a:gs pos="67000">
                <a:schemeClr val="accent3"/>
              </a:gs>
              <a:gs pos="100000">
                <a:schemeClr val="accent4"/>
              </a:gs>
            </a:gsLst>
            <a:lin ang="189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8" name="Google Shape;98;p4" descr="Badge Question Mark"/>
          <p:cNvPicPr preferRelativeResize="0"/>
          <p:nvPr/>
        </p:nvPicPr>
        <p:blipFill rotWithShape="1">
          <a:blip r:embed="rId3">
            <a:alphaModFix/>
          </a:blip>
          <a:srcRect/>
          <a:stretch/>
        </p:blipFill>
        <p:spPr>
          <a:xfrm>
            <a:off x="249019" y="343420"/>
            <a:ext cx="1400015" cy="1400015"/>
          </a:xfrm>
          <a:prstGeom prst="rect">
            <a:avLst/>
          </a:prstGeom>
          <a:noFill/>
          <a:ln>
            <a:noFill/>
          </a:ln>
          <a:effectLst>
            <a:outerShdw blurRad="50800" dist="38100" dir="2700000" algn="tl" rotWithShape="0">
              <a:srgbClr val="000000">
                <a:alpha val="40000"/>
              </a:srgbClr>
            </a:outerShdw>
          </a:effectLst>
        </p:spPr>
      </p:pic>
      <p:sp>
        <p:nvSpPr>
          <p:cNvPr id="99" name="Google Shape;99;p4"/>
          <p:cNvSpPr/>
          <p:nvPr/>
        </p:nvSpPr>
        <p:spPr>
          <a:xfrm>
            <a:off x="949026" y="2718035"/>
            <a:ext cx="3599937" cy="1421928"/>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4800"/>
              <a:buFont typeface="Arial"/>
              <a:buNone/>
            </a:pPr>
            <a:r>
              <a:rPr lang="en-IE" sz="4800" b="0" i="0" u="none" strike="noStrike" cap="none" dirty="0">
                <a:solidFill>
                  <a:schemeClr val="lt1"/>
                </a:solidFill>
                <a:latin typeface="Calibri"/>
                <a:ea typeface="Calibri"/>
                <a:cs typeface="Calibri"/>
                <a:sym typeface="Calibri"/>
              </a:rPr>
              <a:t>WHAT IS EMPATHY?</a:t>
            </a:r>
            <a:endParaRPr sz="4800" b="0" i="0" u="none" strike="noStrike" cap="none" dirty="0">
              <a:solidFill>
                <a:schemeClr val="lt1"/>
              </a:solidFill>
              <a:latin typeface="Calibri"/>
              <a:ea typeface="Calibri"/>
              <a:cs typeface="Calibri"/>
              <a:sym typeface="Calibri"/>
            </a:endParaRPr>
          </a:p>
        </p:txBody>
      </p:sp>
      <p:pic>
        <p:nvPicPr>
          <p:cNvPr id="100" name="Google Shape;100;p4" descr="Cheers"/>
          <p:cNvPicPr preferRelativeResize="0"/>
          <p:nvPr/>
        </p:nvPicPr>
        <p:blipFill rotWithShape="1">
          <a:blip r:embed="rId4">
            <a:alphaModFix/>
          </a:blip>
          <a:srcRect/>
          <a:stretch/>
        </p:blipFill>
        <p:spPr>
          <a:xfrm>
            <a:off x="5369858" y="626913"/>
            <a:ext cx="5604173" cy="5604173"/>
          </a:xfrm>
          <a:prstGeom prst="rect">
            <a:avLst/>
          </a:prstGeom>
          <a:noFill/>
          <a:ln>
            <a:noFill/>
          </a:ln>
        </p:spPr>
      </p:pic>
      <p:sp>
        <p:nvSpPr>
          <p:cNvPr id="101" name="Google Shape;101;p4"/>
          <p:cNvSpPr txBox="1"/>
          <p:nvPr/>
        </p:nvSpPr>
        <p:spPr>
          <a:xfrm>
            <a:off x="838200" y="6356350"/>
            <a:ext cx="41148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IE" sz="900" b="1" i="0" u="none" strike="noStrike" cap="none">
                <a:solidFill>
                  <a:srgbClr val="99459A"/>
                </a:solidFill>
                <a:latin typeface="Calibri"/>
                <a:ea typeface="Calibri"/>
                <a:cs typeface="Calibri"/>
                <a:sym typeface="Calibri"/>
              </a:rPr>
              <a:t>F</a:t>
            </a:r>
            <a:r>
              <a:rPr lang="en-IE" sz="900" b="1" i="0" u="none" strike="noStrike" cap="none">
                <a:solidFill>
                  <a:srgbClr val="DB156F"/>
                </a:solidFill>
                <a:latin typeface="Calibri"/>
                <a:ea typeface="Calibri"/>
                <a:cs typeface="Calibri"/>
                <a:sym typeface="Calibri"/>
              </a:rPr>
              <a:t>U</a:t>
            </a:r>
            <a:r>
              <a:rPr lang="en-IE" sz="900" b="1" i="0" u="none" strike="noStrike" cap="none">
                <a:solidFill>
                  <a:srgbClr val="ED1C27"/>
                </a:solidFill>
                <a:latin typeface="Calibri"/>
                <a:ea typeface="Calibri"/>
                <a:cs typeface="Calibri"/>
                <a:sym typeface="Calibri"/>
              </a:rPr>
              <a:t>S</a:t>
            </a:r>
            <a:r>
              <a:rPr lang="en-IE" sz="900" b="1" i="0" u="none" strike="noStrike" cap="none">
                <a:solidFill>
                  <a:srgbClr val="FFC000"/>
                </a:solidFill>
                <a:latin typeface="Calibri"/>
                <a:ea typeface="Calibri"/>
                <a:cs typeface="Calibri"/>
                <a:sym typeface="Calibri"/>
              </a:rPr>
              <a:t>E</a:t>
            </a:r>
            <a:r>
              <a:rPr lang="en-IE" sz="900" b="0" i="0" u="none" strike="noStrike" cap="none">
                <a:solidFill>
                  <a:srgbClr val="898989"/>
                </a:solidFill>
                <a:latin typeface="Calibri"/>
                <a:ea typeface="Calibri"/>
                <a:cs typeface="Calibri"/>
                <a:sym typeface="Calibri"/>
              </a:rPr>
              <a:t>  </a:t>
            </a:r>
            <a:r>
              <a:rPr lang="en-IE" sz="900" b="0" i="0" u="none" strike="noStrike" cap="none">
                <a:solidFill>
                  <a:srgbClr val="4C4D4C"/>
                </a:solidFill>
                <a:latin typeface="Calibri"/>
                <a:ea typeface="Calibri"/>
                <a:cs typeface="Calibri"/>
                <a:sym typeface="Calibri"/>
              </a:rPr>
              <a:t>|  ANTI- BULLYING &amp; ONLINE SAFETY PROGRAMME</a:t>
            </a:r>
            <a:endParaRPr sz="900" b="0" i="0" u="none" strike="noStrike" cap="none">
              <a:solidFill>
                <a:srgbClr val="4C4D4C"/>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alibri"/>
              <a:buNone/>
            </a:pPr>
            <a:r>
              <a:rPr lang="en-IE" dirty="0"/>
              <a:t>What is empathy?</a:t>
            </a:r>
            <a:endParaRPr dirty="0"/>
          </a:p>
        </p:txBody>
      </p:sp>
      <p:sp>
        <p:nvSpPr>
          <p:cNvPr id="108" name="Google Shape;108;p5"/>
          <p:cNvSpPr txBox="1">
            <a:spLocks noGrp="1"/>
          </p:cNvSpPr>
          <p:nvPr>
            <p:ph type="body" idx="1"/>
          </p:nvPr>
        </p:nvSpPr>
        <p:spPr>
          <a:xfrm>
            <a:off x="838200" y="1905570"/>
            <a:ext cx="4766953" cy="412693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2800"/>
              <a:buNone/>
            </a:pPr>
            <a:r>
              <a:rPr lang="en-IE" dirty="0"/>
              <a:t>Empathy can be defined both as (a) someone's ability to experience someone else's feelings, emotions and perspectives, and (b) their ability to understand another's emotions and experiences (</a:t>
            </a:r>
            <a:r>
              <a:rPr lang="en-IE" dirty="0" err="1"/>
              <a:t>Jolliffe</a:t>
            </a:r>
            <a:r>
              <a:rPr lang="en-IE" dirty="0"/>
              <a:t> &amp; Farrington, 2006). </a:t>
            </a:r>
            <a:endParaRPr dirty="0"/>
          </a:p>
          <a:p>
            <a:pPr marL="228600" lvl="0" indent="-50800" algn="l" rtl="0">
              <a:lnSpc>
                <a:spcPct val="90000"/>
              </a:lnSpc>
              <a:spcBef>
                <a:spcPts val="1000"/>
              </a:spcBef>
              <a:spcAft>
                <a:spcPts val="0"/>
              </a:spcAft>
              <a:buClr>
                <a:schemeClr val="dk2"/>
              </a:buClr>
              <a:buSzPts val="2800"/>
              <a:buNone/>
            </a:pPr>
            <a:endParaRPr dirty="0"/>
          </a:p>
        </p:txBody>
      </p:sp>
      <p:sp>
        <p:nvSpPr>
          <p:cNvPr id="109" name="Google Shape;10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IE"/>
              <a:t>5</a:t>
            </a:fld>
            <a:endParaRPr/>
          </a:p>
        </p:txBody>
      </p:sp>
      <p:sp>
        <p:nvSpPr>
          <p:cNvPr id="110" name="Google Shape;110;p5"/>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IE" b="1">
                <a:solidFill>
                  <a:schemeClr val="accent1"/>
                </a:solidFill>
              </a:rPr>
              <a:t>F</a:t>
            </a:r>
            <a:r>
              <a:rPr lang="en-IE" b="1">
                <a:solidFill>
                  <a:schemeClr val="accent2"/>
                </a:solidFill>
              </a:rPr>
              <a:t>U</a:t>
            </a:r>
            <a:r>
              <a:rPr lang="en-IE" b="1">
                <a:solidFill>
                  <a:schemeClr val="accent3"/>
                </a:solidFill>
              </a:rPr>
              <a:t>S</a:t>
            </a:r>
            <a:r>
              <a:rPr lang="en-IE" b="1">
                <a:solidFill>
                  <a:schemeClr val="accent4"/>
                </a:solidFill>
              </a:rPr>
              <a:t>E</a:t>
            </a:r>
            <a:r>
              <a:rPr lang="en-IE"/>
              <a:t>  </a:t>
            </a:r>
            <a:r>
              <a:rPr lang="en-IE">
                <a:solidFill>
                  <a:schemeClr val="dk2"/>
                </a:solidFill>
              </a:rPr>
              <a:t>|  ANTI- BULLYING &amp; ONLINE SAFETY PROGRAMME</a:t>
            </a:r>
            <a:endParaRPr sz="900">
              <a:solidFill>
                <a:schemeClr val="dk2"/>
              </a:solidFill>
            </a:endParaRPr>
          </a:p>
        </p:txBody>
      </p:sp>
      <p:pic>
        <p:nvPicPr>
          <p:cNvPr id="111" name="Google Shape;111;p5" descr="Three teenagers taking a selfie on their device"/>
          <p:cNvPicPr preferRelativeResize="0"/>
          <p:nvPr/>
        </p:nvPicPr>
        <p:blipFill rotWithShape="1">
          <a:blip r:embed="rId3">
            <a:alphaModFix/>
          </a:blip>
          <a:srcRect/>
          <a:stretch/>
        </p:blipFill>
        <p:spPr>
          <a:xfrm>
            <a:off x="5743331" y="1905570"/>
            <a:ext cx="5610469" cy="374219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IE"/>
              <a:t>6</a:t>
            </a:fld>
            <a:endParaRPr/>
          </a:p>
        </p:txBody>
      </p:sp>
      <p:sp>
        <p:nvSpPr>
          <p:cNvPr id="118" name="Google Shape;118;p6"/>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IE" b="1">
                <a:solidFill>
                  <a:schemeClr val="accent1"/>
                </a:solidFill>
              </a:rPr>
              <a:t>F</a:t>
            </a:r>
            <a:r>
              <a:rPr lang="en-IE" b="1">
                <a:solidFill>
                  <a:schemeClr val="accent2"/>
                </a:solidFill>
              </a:rPr>
              <a:t>U</a:t>
            </a:r>
            <a:r>
              <a:rPr lang="en-IE" b="1">
                <a:solidFill>
                  <a:schemeClr val="accent3"/>
                </a:solidFill>
              </a:rPr>
              <a:t>S</a:t>
            </a:r>
            <a:r>
              <a:rPr lang="en-IE" b="1">
                <a:solidFill>
                  <a:schemeClr val="accent4"/>
                </a:solidFill>
              </a:rPr>
              <a:t>E</a:t>
            </a:r>
            <a:r>
              <a:rPr lang="en-IE"/>
              <a:t>  |  ANTI- BULLYING &amp; ONLINE SAFETY PROGRAMME</a:t>
            </a:r>
            <a:endParaRPr sz="900"/>
          </a:p>
        </p:txBody>
      </p:sp>
      <p:sp>
        <p:nvSpPr>
          <p:cNvPr id="119" name="Google Shape;119;p6">
            <a:hlinkClick r:id="" action="ppaction://hlinkshowjump?jump=nextslide"/>
          </p:cNvPr>
          <p:cNvSpPr/>
          <p:nvPr/>
        </p:nvSpPr>
        <p:spPr>
          <a:xfrm>
            <a:off x="5383966" y="2716967"/>
            <a:ext cx="1424066" cy="1424066"/>
          </a:xfrm>
          <a:custGeom>
            <a:avLst/>
            <a:gdLst/>
            <a:ahLst/>
            <a:cxnLst/>
            <a:rect l="l" t="t" r="r" b="b"/>
            <a:pathLst>
              <a:path w="120000" h="120000" extrusionOk="0">
                <a:moveTo>
                  <a:pt x="0" y="0"/>
                </a:moveTo>
                <a:lnTo>
                  <a:pt x="120000" y="0"/>
                </a:lnTo>
                <a:lnTo>
                  <a:pt x="120000" y="120000"/>
                </a:lnTo>
                <a:lnTo>
                  <a:pt x="0" y="120000"/>
                </a:lnTo>
                <a:close/>
                <a:moveTo>
                  <a:pt x="105000" y="60000"/>
                </a:moveTo>
                <a:lnTo>
                  <a:pt x="15000" y="15000"/>
                </a:lnTo>
                <a:lnTo>
                  <a:pt x="15000" y="105000"/>
                </a:lnTo>
                <a:close/>
              </a:path>
              <a:path w="120000" h="120000" fill="darken" extrusionOk="0">
                <a:moveTo>
                  <a:pt x="105000" y="60000"/>
                </a:moveTo>
                <a:lnTo>
                  <a:pt x="15000" y="15000"/>
                </a:lnTo>
                <a:lnTo>
                  <a:pt x="15000" y="105000"/>
                </a:lnTo>
                <a:close/>
              </a:path>
              <a:path w="120000" h="120000" fill="none" extrusionOk="0">
                <a:moveTo>
                  <a:pt x="105000" y="60000"/>
                </a:moveTo>
                <a:lnTo>
                  <a:pt x="15000" y="105000"/>
                </a:lnTo>
                <a:lnTo>
                  <a:pt x="15000" y="15000"/>
                </a:lnTo>
                <a:close/>
              </a:path>
              <a:path w="120000" h="120000" fill="none" extrusionOk="0">
                <a:moveTo>
                  <a:pt x="0" y="0"/>
                </a:moveTo>
                <a:lnTo>
                  <a:pt x="120000" y="0"/>
                </a:lnTo>
                <a:lnTo>
                  <a:pt x="120000" y="120000"/>
                </a:lnTo>
                <a:lnTo>
                  <a:pt x="0" y="120000"/>
                </a:lnTo>
                <a:close/>
              </a:path>
            </a:pathLst>
          </a:custGeom>
          <a:solidFill>
            <a:schemeClr val="accent1"/>
          </a:solidFill>
          <a:ln w="12700" cap="flat" cmpd="sng">
            <a:solidFill>
              <a:srgbClr val="6F327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FUSE Post-Primary Programme Part 1 Shane’s Stor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IE"/>
              <a:t>7</a:t>
            </a:fld>
            <a:endParaRPr/>
          </a:p>
        </p:txBody>
      </p:sp>
      <p:sp>
        <p:nvSpPr>
          <p:cNvPr id="176" name="Google Shape;176;p13"/>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IE" b="1">
                <a:solidFill>
                  <a:schemeClr val="accent1"/>
                </a:solidFill>
              </a:rPr>
              <a:t>F</a:t>
            </a:r>
            <a:r>
              <a:rPr lang="en-IE" b="1">
                <a:solidFill>
                  <a:schemeClr val="accent2"/>
                </a:solidFill>
              </a:rPr>
              <a:t>U</a:t>
            </a:r>
            <a:r>
              <a:rPr lang="en-IE" b="1">
                <a:solidFill>
                  <a:schemeClr val="accent3"/>
                </a:solidFill>
              </a:rPr>
              <a:t>S</a:t>
            </a:r>
            <a:r>
              <a:rPr lang="en-IE" b="1">
                <a:solidFill>
                  <a:schemeClr val="accent4"/>
                </a:solidFill>
              </a:rPr>
              <a:t>E</a:t>
            </a:r>
            <a:r>
              <a:rPr lang="en-IE"/>
              <a:t>  |  ANTI- BULLYING &amp; ONLINE SAFETY PROGRAMME</a:t>
            </a:r>
            <a:endParaRPr sz="900"/>
          </a:p>
        </p:txBody>
      </p:sp>
      <p:pic>
        <p:nvPicPr>
          <p:cNvPr id="2" name="FUSE Post-Primary Programme Part 1 Laura’s Stor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2290981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IE"/>
              <a:t>8</a:t>
            </a:fld>
            <a:endParaRPr/>
          </a:p>
        </p:txBody>
      </p:sp>
      <p:sp>
        <p:nvSpPr>
          <p:cNvPr id="136" name="Google Shape;136;p9"/>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IE" b="1">
                <a:solidFill>
                  <a:schemeClr val="accent1"/>
                </a:solidFill>
              </a:rPr>
              <a:t>F</a:t>
            </a:r>
            <a:r>
              <a:rPr lang="en-IE" b="1">
                <a:solidFill>
                  <a:schemeClr val="accent2"/>
                </a:solidFill>
              </a:rPr>
              <a:t>U</a:t>
            </a:r>
            <a:r>
              <a:rPr lang="en-IE" b="1">
                <a:solidFill>
                  <a:schemeClr val="accent3"/>
                </a:solidFill>
              </a:rPr>
              <a:t>S</a:t>
            </a:r>
            <a:r>
              <a:rPr lang="en-IE" b="1">
                <a:solidFill>
                  <a:schemeClr val="accent4"/>
                </a:solidFill>
              </a:rPr>
              <a:t>E</a:t>
            </a:r>
            <a:r>
              <a:rPr lang="en-IE"/>
              <a:t>  </a:t>
            </a:r>
            <a:r>
              <a:rPr lang="en-IE">
                <a:solidFill>
                  <a:schemeClr val="dk2"/>
                </a:solidFill>
              </a:rPr>
              <a:t>|  ANTI- BULLYING &amp; ONLINE SAFETY PROGRAMME</a:t>
            </a:r>
            <a:endParaRPr sz="900">
              <a:solidFill>
                <a:schemeClr val="dk2"/>
              </a:solidFill>
            </a:endParaRPr>
          </a:p>
        </p:txBody>
      </p:sp>
      <p:sp>
        <p:nvSpPr>
          <p:cNvPr id="137" name="Google Shape;137;p9"/>
          <p:cNvSpPr/>
          <p:nvPr/>
        </p:nvSpPr>
        <p:spPr>
          <a:xfrm>
            <a:off x="1" y="0"/>
            <a:ext cx="4952999" cy="6858000"/>
          </a:xfrm>
          <a:prstGeom prst="roundRect">
            <a:avLst>
              <a:gd name="adj" fmla="val 0"/>
            </a:avLst>
          </a:prstGeom>
          <a:gradFill>
            <a:gsLst>
              <a:gs pos="0">
                <a:schemeClr val="accent1"/>
              </a:gs>
              <a:gs pos="33000">
                <a:schemeClr val="accent2"/>
              </a:gs>
              <a:gs pos="67000">
                <a:schemeClr val="accent3"/>
              </a:gs>
              <a:gs pos="100000">
                <a:schemeClr val="accent4"/>
              </a:gs>
            </a:gsLst>
            <a:lin ang="189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8" name="Google Shape;138;p9" descr="Badge Question Mark"/>
          <p:cNvPicPr preferRelativeResize="0"/>
          <p:nvPr/>
        </p:nvPicPr>
        <p:blipFill rotWithShape="1">
          <a:blip r:embed="rId3">
            <a:alphaModFix/>
          </a:blip>
          <a:srcRect/>
          <a:stretch/>
        </p:blipFill>
        <p:spPr>
          <a:xfrm>
            <a:off x="249019" y="343420"/>
            <a:ext cx="1400015" cy="1400015"/>
          </a:xfrm>
          <a:prstGeom prst="rect">
            <a:avLst/>
          </a:prstGeom>
          <a:noFill/>
          <a:ln>
            <a:noFill/>
          </a:ln>
          <a:effectLst>
            <a:outerShdw blurRad="50800" dist="38100" dir="2700000" algn="tl" rotWithShape="0">
              <a:srgbClr val="000000">
                <a:alpha val="40000"/>
              </a:srgbClr>
            </a:outerShdw>
          </a:effectLst>
        </p:spPr>
      </p:pic>
      <p:sp>
        <p:nvSpPr>
          <p:cNvPr id="139" name="Google Shape;139;p9"/>
          <p:cNvSpPr/>
          <p:nvPr/>
        </p:nvSpPr>
        <p:spPr>
          <a:xfrm>
            <a:off x="548641" y="2031787"/>
            <a:ext cx="4251960" cy="2086685"/>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4800"/>
              <a:buFont typeface="Arial"/>
              <a:buNone/>
            </a:pPr>
            <a:r>
              <a:rPr lang="en-IE" sz="4800" b="0" i="0" u="none" strike="noStrike" cap="none" dirty="0">
                <a:solidFill>
                  <a:schemeClr val="lt1"/>
                </a:solidFill>
                <a:latin typeface="Calibri"/>
                <a:ea typeface="Calibri"/>
                <a:cs typeface="Calibri"/>
                <a:sym typeface="Calibri"/>
              </a:rPr>
              <a:t>How would you feel if you were Shane &amp; Laura?</a:t>
            </a:r>
            <a:endParaRPr sz="1400" b="0" i="0" u="none" strike="noStrike" cap="none" dirty="0">
              <a:solidFill>
                <a:srgbClr val="000000"/>
              </a:solidFill>
              <a:latin typeface="Arial"/>
              <a:ea typeface="Arial"/>
              <a:cs typeface="Arial"/>
              <a:sym typeface="Arial"/>
            </a:endParaRPr>
          </a:p>
        </p:txBody>
      </p:sp>
      <p:pic>
        <p:nvPicPr>
          <p:cNvPr id="140" name="Google Shape;140;p9" descr="A group of people standing on a sidewalk&#10;&#10;Description automatically generated"/>
          <p:cNvPicPr preferRelativeResize="0"/>
          <p:nvPr/>
        </p:nvPicPr>
        <p:blipFill rotWithShape="1">
          <a:blip r:embed="rId4">
            <a:alphaModFix/>
          </a:blip>
          <a:srcRect/>
          <a:stretch/>
        </p:blipFill>
        <p:spPr>
          <a:xfrm>
            <a:off x="5503676" y="0"/>
            <a:ext cx="6213848" cy="3352567"/>
          </a:xfrm>
          <a:prstGeom prst="rect">
            <a:avLst/>
          </a:prstGeom>
          <a:noFill/>
          <a:ln>
            <a:noFill/>
          </a:ln>
        </p:spPr>
      </p:pic>
      <p:pic>
        <p:nvPicPr>
          <p:cNvPr id="141" name="Google Shape;141;p9" descr="A picture containing person, window, child, young&#10;&#10;Description automatically generated"/>
          <p:cNvPicPr preferRelativeResize="0"/>
          <p:nvPr/>
        </p:nvPicPr>
        <p:blipFill rotWithShape="1">
          <a:blip r:embed="rId5">
            <a:alphaModFix/>
          </a:blip>
          <a:srcRect/>
          <a:stretch/>
        </p:blipFill>
        <p:spPr>
          <a:xfrm>
            <a:off x="5528530" y="3505434"/>
            <a:ext cx="6188993" cy="3255456"/>
          </a:xfrm>
          <a:prstGeom prst="rect">
            <a:avLst/>
          </a:prstGeom>
          <a:noFill/>
          <a:ln>
            <a:noFill/>
          </a:ln>
        </p:spPr>
      </p:pic>
      <p:sp>
        <p:nvSpPr>
          <p:cNvPr id="142" name="Google Shape;142;p9"/>
          <p:cNvSpPr txBox="1"/>
          <p:nvPr/>
        </p:nvSpPr>
        <p:spPr>
          <a:xfrm>
            <a:off x="838200" y="6356350"/>
            <a:ext cx="41148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IE" sz="900" b="1" i="0" u="none" strike="noStrike" cap="none">
                <a:solidFill>
                  <a:srgbClr val="99459A"/>
                </a:solidFill>
                <a:latin typeface="Calibri"/>
                <a:ea typeface="Calibri"/>
                <a:cs typeface="Calibri"/>
                <a:sym typeface="Calibri"/>
              </a:rPr>
              <a:t>F</a:t>
            </a:r>
            <a:r>
              <a:rPr lang="en-IE" sz="900" b="1" i="0" u="none" strike="noStrike" cap="none">
                <a:solidFill>
                  <a:srgbClr val="DB156F"/>
                </a:solidFill>
                <a:latin typeface="Calibri"/>
                <a:ea typeface="Calibri"/>
                <a:cs typeface="Calibri"/>
                <a:sym typeface="Calibri"/>
              </a:rPr>
              <a:t>U</a:t>
            </a:r>
            <a:r>
              <a:rPr lang="en-IE" sz="900" b="1" i="0" u="none" strike="noStrike" cap="none">
                <a:solidFill>
                  <a:srgbClr val="ED1C27"/>
                </a:solidFill>
                <a:latin typeface="Calibri"/>
                <a:ea typeface="Calibri"/>
                <a:cs typeface="Calibri"/>
                <a:sym typeface="Calibri"/>
              </a:rPr>
              <a:t>S</a:t>
            </a:r>
            <a:r>
              <a:rPr lang="en-IE" sz="900" b="1" i="0" u="none" strike="noStrike" cap="none">
                <a:solidFill>
                  <a:srgbClr val="FFC000"/>
                </a:solidFill>
                <a:latin typeface="Calibri"/>
                <a:ea typeface="Calibri"/>
                <a:cs typeface="Calibri"/>
                <a:sym typeface="Calibri"/>
              </a:rPr>
              <a:t>E</a:t>
            </a:r>
            <a:r>
              <a:rPr lang="en-IE" sz="900" b="0" i="0" u="none" strike="noStrike" cap="none">
                <a:solidFill>
                  <a:srgbClr val="898989"/>
                </a:solidFill>
                <a:latin typeface="Calibri"/>
                <a:ea typeface="Calibri"/>
                <a:cs typeface="Calibri"/>
                <a:sym typeface="Calibri"/>
              </a:rPr>
              <a:t>  </a:t>
            </a:r>
            <a:r>
              <a:rPr lang="en-IE" sz="900" b="0" i="0" u="none" strike="noStrike" cap="none">
                <a:solidFill>
                  <a:srgbClr val="4C4D4C"/>
                </a:solidFill>
                <a:latin typeface="Calibri"/>
                <a:ea typeface="Calibri"/>
                <a:cs typeface="Calibri"/>
                <a:sym typeface="Calibri"/>
              </a:rPr>
              <a:t>|  ANTI- BULLYING &amp; ONLINE SAFETY PROGRAMME</a:t>
            </a:r>
            <a:endParaRPr sz="900" b="0" i="0" u="none" strike="noStrike" cap="none">
              <a:solidFill>
                <a:srgbClr val="4C4D4C"/>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7"/>
        <p:cNvGrpSpPr/>
        <p:nvPr/>
      </p:nvGrpSpPr>
      <p:grpSpPr>
        <a:xfrm>
          <a:off x="0" y="0"/>
          <a:ext cx="0" cy="0"/>
          <a:chOff x="0" y="0"/>
          <a:chExt cx="0" cy="0"/>
        </a:xfrm>
      </p:grpSpPr>
      <p:sp>
        <p:nvSpPr>
          <p:cNvPr id="148" name="Google Shape;148;p1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9" name="Google Shape;149;p10" descr="School desk with books and pencils with chalkboard in background"/>
          <p:cNvPicPr preferRelativeResize="0"/>
          <p:nvPr/>
        </p:nvPicPr>
        <p:blipFill rotWithShape="1">
          <a:blip r:embed="rId3">
            <a:alphaModFix/>
          </a:blip>
          <a:srcRect l="-26" t="15604" r="1"/>
          <a:stretch/>
        </p:blipFill>
        <p:spPr>
          <a:xfrm>
            <a:off x="0" y="0"/>
            <a:ext cx="12192000" cy="6858000"/>
          </a:xfrm>
          <a:prstGeom prst="rect">
            <a:avLst/>
          </a:prstGeom>
          <a:noFill/>
          <a:ln>
            <a:noFill/>
          </a:ln>
        </p:spPr>
      </p:pic>
      <p:sp>
        <p:nvSpPr>
          <p:cNvPr id="150" name="Google Shape;150;p10"/>
          <p:cNvSpPr/>
          <p:nvPr/>
        </p:nvSpPr>
        <p:spPr>
          <a:xfrm>
            <a:off x="0" y="0"/>
            <a:ext cx="12192000" cy="6858000"/>
          </a:xfrm>
          <a:prstGeom prst="rect">
            <a:avLst/>
          </a:prstGeom>
          <a:gradFill>
            <a:gsLst>
              <a:gs pos="0">
                <a:srgbClr val="99459A">
                  <a:alpha val="0"/>
                </a:srgbClr>
              </a:gs>
              <a:gs pos="33000">
                <a:srgbClr val="DB156F">
                  <a:alpha val="34117"/>
                </a:srgbClr>
              </a:gs>
              <a:gs pos="67000">
                <a:srgbClr val="ED1C27">
                  <a:alpha val="49019"/>
                </a:srgbClr>
              </a:gs>
              <a:gs pos="100000">
                <a:srgbClr val="FFC000">
                  <a:alpha val="50196"/>
                </a:srgbClr>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endParaRPr sz="4000" b="0" i="0" u="none" strike="noStrike" cap="none">
              <a:solidFill>
                <a:schemeClr val="lt1"/>
              </a:solidFill>
              <a:latin typeface="Calibri"/>
              <a:ea typeface="Calibri"/>
              <a:cs typeface="Calibri"/>
              <a:sym typeface="Calibri"/>
            </a:endParaRPr>
          </a:p>
        </p:txBody>
      </p:sp>
      <p:sp>
        <p:nvSpPr>
          <p:cNvPr id="151" name="Google Shape;151;p10"/>
          <p:cNvSpPr txBox="1">
            <a:spLocks noGrp="1"/>
          </p:cNvSpPr>
          <p:nvPr>
            <p:ph type="title"/>
          </p:nvPr>
        </p:nvSpPr>
        <p:spPr>
          <a:xfrm>
            <a:off x="836676" y="1727327"/>
            <a:ext cx="5257800" cy="24079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200"/>
              <a:buFont typeface="Calibri"/>
              <a:buNone/>
            </a:pPr>
            <a:r>
              <a:rPr lang="en-IE" sz="5200" b="1">
                <a:solidFill>
                  <a:schemeClr val="lt1"/>
                </a:solidFill>
                <a:latin typeface="Calibri"/>
                <a:ea typeface="Calibri"/>
                <a:cs typeface="Calibri"/>
                <a:sym typeface="Calibri"/>
              </a:rPr>
              <a:t>Positive school environment</a:t>
            </a:r>
            <a:endParaRPr/>
          </a:p>
        </p:txBody>
      </p:sp>
      <p:sp>
        <p:nvSpPr>
          <p:cNvPr id="152" name="Google Shape;152;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IE" sz="1200" b="1">
                <a:solidFill>
                  <a:srgbClr val="898989"/>
                </a:solidFill>
                <a:latin typeface="Calibri"/>
                <a:ea typeface="Calibri"/>
                <a:cs typeface="Calibri"/>
                <a:sym typeface="Calibri"/>
              </a:rPr>
              <a:t>FUSE</a:t>
            </a:r>
            <a:r>
              <a:rPr lang="en-IE" sz="1200">
                <a:solidFill>
                  <a:srgbClr val="898989"/>
                </a:solidFill>
                <a:latin typeface="Calibri"/>
                <a:ea typeface="Calibri"/>
                <a:cs typeface="Calibri"/>
                <a:sym typeface="Calibri"/>
              </a:rPr>
              <a:t>  |  ANTI- BULLYING &amp; ONLINE SAFETY PROGRAMME</a:t>
            </a:r>
            <a:endParaRPr/>
          </a:p>
        </p:txBody>
      </p:sp>
      <p:sp>
        <p:nvSpPr>
          <p:cNvPr id="153" name="Google Shape;153;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200"/>
              <a:buNone/>
            </a:pPr>
            <a:fld id="{00000000-1234-1234-1234-123412341234}" type="slidenum">
              <a:rPr lang="en-IE">
                <a:solidFill>
                  <a:srgbClr val="898989"/>
                </a:solidFill>
              </a:rPr>
              <a:t>9</a:t>
            </a:fld>
            <a:endParaRPr>
              <a:solidFill>
                <a:srgbClr val="898989"/>
              </a:solidFill>
            </a:endParaRPr>
          </a:p>
        </p:txBody>
      </p:sp>
      <p:sp>
        <p:nvSpPr>
          <p:cNvPr id="154" name="Google Shape;154;p10"/>
          <p:cNvSpPr txBox="1"/>
          <p:nvPr/>
        </p:nvSpPr>
        <p:spPr>
          <a:xfrm>
            <a:off x="762000" y="6356350"/>
            <a:ext cx="41148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IE" sz="900" b="1" i="0" u="none" strike="noStrike" cap="none">
                <a:solidFill>
                  <a:srgbClr val="99459A"/>
                </a:solidFill>
                <a:latin typeface="Calibri"/>
                <a:ea typeface="Calibri"/>
                <a:cs typeface="Calibri"/>
                <a:sym typeface="Calibri"/>
              </a:rPr>
              <a:t>F</a:t>
            </a:r>
            <a:r>
              <a:rPr lang="en-IE" sz="900" b="1" i="0" u="none" strike="noStrike" cap="none">
                <a:solidFill>
                  <a:srgbClr val="DB156F"/>
                </a:solidFill>
                <a:latin typeface="Calibri"/>
                <a:ea typeface="Calibri"/>
                <a:cs typeface="Calibri"/>
                <a:sym typeface="Calibri"/>
              </a:rPr>
              <a:t>U</a:t>
            </a:r>
            <a:r>
              <a:rPr lang="en-IE" sz="900" b="1" i="0" u="none" strike="noStrike" cap="none">
                <a:solidFill>
                  <a:srgbClr val="ED1C27"/>
                </a:solidFill>
                <a:latin typeface="Calibri"/>
                <a:ea typeface="Calibri"/>
                <a:cs typeface="Calibri"/>
                <a:sym typeface="Calibri"/>
              </a:rPr>
              <a:t>S</a:t>
            </a:r>
            <a:r>
              <a:rPr lang="en-IE" sz="900" b="1" i="0" u="none" strike="noStrike" cap="none">
                <a:solidFill>
                  <a:srgbClr val="FFC000"/>
                </a:solidFill>
                <a:latin typeface="Calibri"/>
                <a:ea typeface="Calibri"/>
                <a:cs typeface="Calibri"/>
                <a:sym typeface="Calibri"/>
              </a:rPr>
              <a:t>E</a:t>
            </a:r>
            <a:r>
              <a:rPr lang="en-IE" sz="900" b="0" i="0" u="none" strike="noStrike" cap="none">
                <a:solidFill>
                  <a:srgbClr val="898989"/>
                </a:solidFill>
                <a:latin typeface="Calibri"/>
                <a:ea typeface="Calibri"/>
                <a:cs typeface="Calibri"/>
                <a:sym typeface="Calibri"/>
              </a:rPr>
              <a:t>  </a:t>
            </a:r>
            <a:r>
              <a:rPr lang="en-IE" sz="900" b="0" i="0" u="none" strike="noStrike" cap="none">
                <a:solidFill>
                  <a:srgbClr val="4C4D4C"/>
                </a:solidFill>
                <a:latin typeface="Calibri"/>
                <a:ea typeface="Calibri"/>
                <a:cs typeface="Calibri"/>
                <a:sym typeface="Calibri"/>
              </a:rPr>
              <a:t>|  ANTI- BULLYING &amp; ONLINE SAFETY PROGRAMME</a:t>
            </a:r>
            <a:endParaRPr sz="900" b="0" i="0" u="none" strike="noStrike" cap="none">
              <a:solidFill>
                <a:srgbClr val="4C4D4C"/>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Light Background">
  <a:themeElements>
    <a:clrScheme name="FUSE">
      <a:dk1>
        <a:srgbClr val="1A1918"/>
      </a:dk1>
      <a:lt1>
        <a:srgbClr val="FFFFFF"/>
      </a:lt1>
      <a:dk2>
        <a:srgbClr val="4C4D4C"/>
      </a:dk2>
      <a:lt2>
        <a:srgbClr val="CACBCA"/>
      </a:lt2>
      <a:accent1>
        <a:srgbClr val="99459A"/>
      </a:accent1>
      <a:accent2>
        <a:srgbClr val="DB156F"/>
      </a:accent2>
      <a:accent3>
        <a:srgbClr val="ED1C27"/>
      </a:accent3>
      <a:accent4>
        <a:srgbClr val="FFC000"/>
      </a:accent4>
      <a:accent5>
        <a:srgbClr val="813483"/>
      </a:accent5>
      <a:accent6>
        <a:srgbClr val="B11F61"/>
      </a:accent6>
      <a:hlink>
        <a:srgbClr val="A71C28"/>
      </a:hlink>
      <a:folHlink>
        <a:srgbClr val="D88F4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TotalTime>
  <Words>1170</Words>
  <Application>Microsoft Office PowerPoint</Application>
  <PresentationFormat>Widescreen</PresentationFormat>
  <Paragraphs>152</Paragraphs>
  <Slides>13</Slides>
  <Notes>13</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Calibri</vt:lpstr>
      <vt:lpstr>Arial</vt:lpstr>
      <vt:lpstr>Arial Black</vt:lpstr>
      <vt:lpstr>Light Background</vt:lpstr>
      <vt:lpstr>PowerPoint Presentation</vt:lpstr>
      <vt:lpstr>WHAT HAVE WE LEARNED SO FAR?</vt:lpstr>
      <vt:lpstr>PowerPoint Presentation</vt:lpstr>
      <vt:lpstr>PowerPoint Presentation</vt:lpstr>
      <vt:lpstr>What is empathy?</vt:lpstr>
      <vt:lpstr>PowerPoint Presentation</vt:lpstr>
      <vt:lpstr>PowerPoint Presentation</vt:lpstr>
      <vt:lpstr>PowerPoint Presentation</vt:lpstr>
      <vt:lpstr>Positive school environment</vt:lpstr>
      <vt:lpstr>Things to consider…</vt:lpstr>
      <vt:lpstr>Reflection activity </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Aoife Flynn</dc:creator>
  <cp:lastModifiedBy>Angela Kinahan</cp:lastModifiedBy>
  <cp:revision>9</cp:revision>
  <dcterms:created xsi:type="dcterms:W3CDTF">2020-10-14T14:49:18Z</dcterms:created>
  <dcterms:modified xsi:type="dcterms:W3CDTF">2022-07-20T14:51:21Z</dcterms:modified>
</cp:coreProperties>
</file>