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81" r:id="rId24"/>
    <p:sldId id="28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Arial Black" panose="020B0A0402010202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WGoRLIzCwiWIOTS6RccfvPEtR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029BE1-BB08-4DB7-A299-B1D7C5E1392D}">
  <a:tblStyle styleId="{42029BE1-BB08-4DB7-A299-B1D7C5E1392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2A247C1-3B0B-4389-A458-B7E115A9BE1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8EF"/>
          </a:solidFill>
        </a:fill>
      </a:tcStyle>
    </a:wholeTbl>
    <a:band1H>
      <a:tcTxStyle b="off" i="off"/>
      <a:tcStyle>
        <a:tcBdr/>
        <a:fill>
          <a:solidFill>
            <a:srgbClr val="DDCEDD"/>
          </a:solidFill>
        </a:fill>
      </a:tcStyle>
    </a:band1H>
    <a:band2H>
      <a:tcTxStyle b="off" i="off"/>
      <a:tcStyle>
        <a:tcBdr/>
      </a:tcStyle>
    </a:band2H>
    <a:band1V>
      <a:tcTxStyle b="off" i="off"/>
      <a:tcStyle>
        <a:tcBdr/>
        <a:fill>
          <a:solidFill>
            <a:srgbClr val="DDCED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372" autoAdjust="0"/>
  </p:normalViewPr>
  <p:slideViewPr>
    <p:cSldViewPr snapToGrid="0">
      <p:cViewPr varScale="1">
        <p:scale>
          <a:sx n="55" d="100"/>
          <a:sy n="55" d="100"/>
        </p:scale>
        <p:origin x="27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200" b="0" i="0" u="none" strike="noStrike" cap="none" dirty="0" smtClean="0">
              <a:solidFill>
                <a:schemeClr val="dk1"/>
              </a:solidFill>
              <a:effectLst/>
              <a:latin typeface="Calibri"/>
              <a:ea typeface="Calibri"/>
              <a:cs typeface="Calibri"/>
              <a:sym typeface="Calibri"/>
            </a:endParaRPr>
          </a:p>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1" i="0" u="none" strike="noStrike" cap="none" dirty="0" smtClean="0">
                <a:solidFill>
                  <a:schemeClr val="dk1"/>
                </a:solidFill>
                <a:effectLst/>
                <a:latin typeface="Calibri"/>
                <a:ea typeface="Calibri"/>
                <a:cs typeface="Calibri"/>
                <a:sym typeface="Calibri"/>
              </a:rPr>
              <a:t>Bystanders – What is each person doing in the scenario </a:t>
            </a:r>
          </a:p>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200" b="0" i="0" u="none" strike="noStrike" cap="none" dirty="0" smtClean="0">
              <a:solidFill>
                <a:schemeClr val="dk1"/>
              </a:solidFill>
              <a:effectLst/>
              <a:latin typeface="Calibri"/>
              <a:ea typeface="Calibri"/>
              <a:cs typeface="Calibri"/>
              <a:sym typeface="Calibri"/>
            </a:endParaRPr>
          </a:p>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smtClean="0">
                <a:solidFill>
                  <a:schemeClr val="dk1"/>
                </a:solidFill>
                <a:effectLst/>
                <a:latin typeface="Calibri"/>
                <a:ea typeface="Calibri"/>
                <a:cs typeface="Calibri"/>
                <a:sym typeface="Calibri"/>
              </a:rPr>
              <a:t>This </a:t>
            </a:r>
            <a:r>
              <a:rPr lang="en-IE" sz="1200" b="0" i="0" u="none" strike="noStrike" cap="none" dirty="0" smtClean="0">
                <a:solidFill>
                  <a:schemeClr val="dk1"/>
                </a:solidFill>
                <a:effectLst/>
                <a:latin typeface="Calibri"/>
                <a:ea typeface="Calibri"/>
                <a:cs typeface="Calibri"/>
                <a:sym typeface="Calibri"/>
              </a:rPr>
              <a:t>is an activity-based slide (Activity 4.3</a:t>
            </a:r>
            <a:r>
              <a:rPr lang="en-IE" sz="1200" b="0" i="0" u="none" strike="noStrike" cap="none" dirty="0" smtClean="0">
                <a:solidFill>
                  <a:schemeClr val="dk1"/>
                </a:solidFill>
                <a:effectLst/>
                <a:latin typeface="Calibri"/>
                <a:ea typeface="Calibri"/>
                <a:cs typeface="Calibri"/>
                <a:sym typeface="Calibri"/>
              </a:rPr>
              <a:t>).</a:t>
            </a:r>
          </a:p>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200" b="0" i="0" u="none" strike="noStrike" cap="none" dirty="0" smtClean="0">
              <a:solidFill>
                <a:schemeClr val="dk1"/>
              </a:solidFill>
              <a:effectLst/>
              <a:latin typeface="Calibri"/>
              <a:ea typeface="Calibri"/>
              <a:cs typeface="Calibri"/>
              <a:sym typeface="Calibri"/>
            </a:endParaRP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Activity 4.3</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This is a group activity.</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You will be split into 5 groups. Each group will be assigned to one scenario. You will need to complete the activity based on the scenario you are assigned.</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Look at the scenario of the different types of bystanders (people involved in the incident) and decide which type of bystander corresponds to the character of your scenario. </a:t>
            </a:r>
            <a:endParaRPr lang="en-IE" sz="1200" b="0" i="0" u="none" strike="noStrike" cap="none" dirty="0" smtClean="0">
              <a:solidFill>
                <a:schemeClr val="dk1"/>
              </a:solidFill>
              <a:effectLst/>
              <a:latin typeface="Calibri"/>
              <a:ea typeface="Calibri"/>
              <a:cs typeface="Calibri"/>
              <a:sym typeface="Calibri"/>
            </a:endParaRP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Is </a:t>
            </a:r>
            <a:r>
              <a:rPr lang="en-IE" sz="1200" b="0" i="0" u="none" strike="noStrike" cap="none" dirty="0" smtClean="0">
                <a:solidFill>
                  <a:schemeClr val="dk1"/>
                </a:solidFill>
                <a:effectLst/>
                <a:latin typeface="Calibri"/>
                <a:ea typeface="Calibri"/>
                <a:cs typeface="Calibri"/>
                <a:sym typeface="Calibri"/>
              </a:rPr>
              <a:t>the person a defender, outsider, assistant or </a:t>
            </a:r>
            <a:r>
              <a:rPr lang="en-IE" sz="1200" b="0" i="0" u="none" strike="noStrike" cap="none" dirty="0" err="1" smtClean="0">
                <a:solidFill>
                  <a:schemeClr val="dk1"/>
                </a:solidFill>
                <a:effectLst/>
                <a:latin typeface="Calibri"/>
                <a:ea typeface="Calibri"/>
                <a:cs typeface="Calibri"/>
                <a:sym typeface="Calibri"/>
              </a:rPr>
              <a:t>reinforcer</a:t>
            </a:r>
            <a:r>
              <a:rPr lang="en-IE" sz="1200" b="0" i="0" u="none" strike="noStrike" cap="none" dirty="0" smtClean="0">
                <a:solidFill>
                  <a:schemeClr val="dk1"/>
                </a:solidFill>
                <a:effectLst/>
                <a:latin typeface="Calibri"/>
                <a:ea typeface="Calibri"/>
                <a:cs typeface="Calibri"/>
                <a:sym typeface="Calibri"/>
              </a:rPr>
              <a:t>?</a:t>
            </a:r>
          </a:p>
          <a:p>
            <a:pPr marL="0" rtl="0"/>
            <a:endParaRPr lang="en-IE" b="0" dirty="0" smtClean="0">
              <a:effectLst/>
            </a:endParaRPr>
          </a:p>
          <a:p>
            <a:pPr marL="0" rtl="0"/>
            <a:r>
              <a:rPr lang="en-IE" sz="1200" b="0" i="0" u="none" strike="noStrike" cap="none" dirty="0" smtClean="0">
                <a:solidFill>
                  <a:schemeClr val="dk1"/>
                </a:solidFill>
                <a:effectLst/>
                <a:latin typeface="Calibri"/>
                <a:ea typeface="Calibri"/>
                <a:cs typeface="Calibri"/>
                <a:sym typeface="Calibri"/>
              </a:rPr>
              <a:t>After the activity, discuss your answers in the classroom</a:t>
            </a:r>
            <a:r>
              <a:rPr lang="en-IE" sz="1200" b="0" i="0" u="none" strike="noStrike" cap="none" dirty="0" smtClean="0">
                <a:solidFill>
                  <a:schemeClr val="dk1"/>
                </a:solidFill>
                <a:effectLst/>
                <a:latin typeface="Calibri"/>
                <a:ea typeface="Calibri"/>
                <a:cs typeface="Calibri"/>
                <a:sym typeface="Calibri"/>
              </a:rPr>
              <a:t>.</a:t>
            </a:r>
          </a:p>
          <a:p>
            <a:pPr marL="0" rtl="0"/>
            <a:endParaRPr lang="en-IE" sz="1200" b="0" i="0" u="none" strike="noStrike" cap="none" dirty="0" smtClean="0">
              <a:solidFill>
                <a:schemeClr val="dk1"/>
              </a:solidFill>
              <a:effectLst/>
              <a:latin typeface="Calibri"/>
              <a:cs typeface="Calibri"/>
              <a:sym typeface="Calibri"/>
            </a:endParaRPr>
          </a:p>
          <a:p>
            <a:pPr marL="0" rtl="0"/>
            <a:r>
              <a:rPr lang="en-IE" sz="1200" b="0" i="0" u="none" strike="noStrike" cap="none" dirty="0" smtClean="0">
                <a:solidFill>
                  <a:schemeClr val="dk1"/>
                </a:solidFill>
                <a:effectLst/>
                <a:latin typeface="Calibri"/>
                <a:cs typeface="Calibri"/>
                <a:sym typeface="Calibri"/>
              </a:rPr>
              <a:t>Mario is a </a:t>
            </a:r>
            <a:r>
              <a:rPr lang="en-IE" sz="1200" b="1" i="0" u="none" strike="noStrike" cap="none" dirty="0" smtClean="0">
                <a:solidFill>
                  <a:schemeClr val="dk1"/>
                </a:solidFill>
                <a:effectLst/>
                <a:latin typeface="Calibri"/>
                <a:cs typeface="Calibri"/>
                <a:sym typeface="Calibri"/>
              </a:rPr>
              <a:t>Defender</a:t>
            </a:r>
            <a:endParaRPr lang="en-IE" b="1" dirty="0" smtClean="0">
              <a:effectLst/>
            </a:endParaRPr>
          </a:p>
          <a:p>
            <a:r>
              <a:rPr lang="en-IE" dirty="0" smtClean="0"/>
              <a:t/>
            </a:r>
            <a:br>
              <a:rPr lang="en-IE" dirty="0" smtClean="0"/>
            </a:br>
            <a:endParaRPr lang="en-IE" dirty="0" smtClean="0"/>
          </a:p>
        </p:txBody>
      </p:sp>
      <p:sp>
        <p:nvSpPr>
          <p:cNvPr id="175" name="Google Shape;1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smtClean="0">
                <a:solidFill>
                  <a:schemeClr val="dk1"/>
                </a:solidFill>
                <a:effectLst/>
                <a:latin typeface="Calibri"/>
                <a:ea typeface="Calibri"/>
                <a:cs typeface="Calibri"/>
                <a:sym typeface="Calibri"/>
              </a:rPr>
              <a:t>This is an activity-based slide (Activity 4.3).</a:t>
            </a: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Activity 4.3</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This is a group activity.</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You will be split into 5 groups. Each group will be assigned to one scenario. You will need to complete the activity based on the scenario you are assigned.</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Look at the scenario of the different types of bystanders (people involved in the incident) and decide which type of bystander corresponds to the character of your scenario. Is the person a defender, outsider, assistant or </a:t>
            </a:r>
            <a:r>
              <a:rPr lang="en-IE" sz="1200" b="0" i="0" u="none" strike="noStrike" cap="none" dirty="0" err="1" smtClean="0">
                <a:solidFill>
                  <a:schemeClr val="dk1"/>
                </a:solidFill>
                <a:effectLst/>
                <a:latin typeface="Calibri"/>
                <a:ea typeface="Calibri"/>
                <a:cs typeface="Calibri"/>
                <a:sym typeface="Calibri"/>
              </a:rPr>
              <a:t>reinforcer</a:t>
            </a:r>
            <a:r>
              <a:rPr lang="en-IE" sz="1200" b="0" i="0" u="none" strike="noStrike" cap="none" dirty="0" smtClean="0">
                <a:solidFill>
                  <a:schemeClr val="dk1"/>
                </a:solidFill>
                <a:effectLst/>
                <a:latin typeface="Calibri"/>
                <a:ea typeface="Calibri"/>
                <a:cs typeface="Calibri"/>
                <a:sym typeface="Calibri"/>
              </a:rPr>
              <a:t>?</a:t>
            </a:r>
          </a:p>
          <a:p>
            <a:pPr marL="0" rtl="0"/>
            <a:endParaRPr lang="en-IE" b="0" dirty="0" smtClean="0">
              <a:effectLst/>
            </a:endParaRPr>
          </a:p>
          <a:p>
            <a:pPr marL="0" rtl="0"/>
            <a:r>
              <a:rPr lang="en-IE" sz="1200" b="0" i="0" u="none" strike="noStrike" cap="none" dirty="0" smtClean="0">
                <a:solidFill>
                  <a:schemeClr val="dk1"/>
                </a:solidFill>
                <a:effectLst/>
                <a:latin typeface="Calibri"/>
                <a:ea typeface="Calibri"/>
                <a:cs typeface="Calibri"/>
                <a:sym typeface="Calibri"/>
              </a:rPr>
              <a:t>After the activity, discuss your answers in the classroom</a:t>
            </a:r>
            <a:r>
              <a:rPr lang="en-IE" sz="1200" b="0" i="0" u="none" strike="noStrike" cap="none" dirty="0" smtClean="0">
                <a:solidFill>
                  <a:schemeClr val="dk1"/>
                </a:solidFill>
                <a:effectLst/>
                <a:latin typeface="Calibri"/>
                <a:ea typeface="Calibri"/>
                <a:cs typeface="Calibri"/>
                <a:sym typeface="Calibri"/>
              </a:rPr>
              <a:t>.</a:t>
            </a:r>
          </a:p>
          <a:p>
            <a:pPr marL="0" rtl="0"/>
            <a:endParaRPr lang="en-IE" sz="1200" b="0" i="0" u="none" strike="noStrike" cap="none" dirty="0" smtClean="0">
              <a:solidFill>
                <a:schemeClr val="dk1"/>
              </a:solidFill>
              <a:effectLst/>
              <a:latin typeface="Calibri"/>
              <a:cs typeface="Calibri"/>
              <a:sym typeface="Calibri"/>
            </a:endParaRPr>
          </a:p>
          <a:p>
            <a:pPr marL="0" rtl="0"/>
            <a:endParaRPr lang="en-IE" sz="1200" b="0" i="0" u="none" strike="noStrike" cap="none" dirty="0" smtClean="0">
              <a:solidFill>
                <a:schemeClr val="dk1"/>
              </a:solidFill>
              <a:effectLst/>
              <a:latin typeface="Calibri"/>
              <a:cs typeface="Calibri"/>
              <a:sym typeface="Calibri"/>
            </a:endParaRPr>
          </a:p>
          <a:p>
            <a:pPr marL="0" rtl="0"/>
            <a:r>
              <a:rPr lang="en-IE" sz="1200" b="0" i="0" u="none" strike="noStrike" cap="none" dirty="0" smtClean="0">
                <a:solidFill>
                  <a:schemeClr val="dk1"/>
                </a:solidFill>
                <a:effectLst/>
                <a:latin typeface="Calibri"/>
                <a:cs typeface="Calibri"/>
                <a:sym typeface="Calibri"/>
              </a:rPr>
              <a:t>John is an </a:t>
            </a:r>
            <a:r>
              <a:rPr lang="en-IE" sz="1200" b="1" i="0" u="none" strike="noStrike" cap="none" dirty="0" smtClean="0">
                <a:solidFill>
                  <a:schemeClr val="dk1"/>
                </a:solidFill>
                <a:effectLst/>
                <a:latin typeface="Calibri"/>
                <a:cs typeface="Calibri"/>
                <a:sym typeface="Calibri"/>
              </a:rPr>
              <a:t>Outsider</a:t>
            </a:r>
            <a:endParaRPr lang="en-IE" b="1" dirty="0" smtClean="0">
              <a:effectLst/>
            </a:endParaRPr>
          </a:p>
        </p:txBody>
      </p:sp>
      <p:sp>
        <p:nvSpPr>
          <p:cNvPr id="182" name="Google Shape;1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891d32bf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smtClean="0">
                <a:solidFill>
                  <a:schemeClr val="dk1"/>
                </a:solidFill>
                <a:effectLst/>
                <a:latin typeface="Calibri"/>
                <a:ea typeface="Calibri"/>
                <a:cs typeface="Calibri"/>
                <a:sym typeface="Calibri"/>
              </a:rPr>
              <a:t>This is an activity-based slide (Activity 4.3).</a:t>
            </a: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Activity 4.3</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This is a group activity.</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You will be split into 5 groups. Each group will be assigned to one scenario. You will need to complete the activity based on the scenario you are assigned.</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Look at the scenario of the different types of bystanders (people involved in the incident) and decide which type of bystander corresponds to the character of your scenario. Is the person a defender, outsider, assistant or </a:t>
            </a:r>
            <a:r>
              <a:rPr lang="en-IE" sz="1200" b="0" i="0" u="none" strike="noStrike" cap="none" dirty="0" err="1" smtClean="0">
                <a:solidFill>
                  <a:schemeClr val="dk1"/>
                </a:solidFill>
                <a:effectLst/>
                <a:latin typeface="Calibri"/>
                <a:ea typeface="Calibri"/>
                <a:cs typeface="Calibri"/>
                <a:sym typeface="Calibri"/>
              </a:rPr>
              <a:t>reinforcer</a:t>
            </a:r>
            <a:r>
              <a:rPr lang="en-IE" sz="1200" b="0" i="0" u="none" strike="noStrike" cap="none" dirty="0" smtClean="0">
                <a:solidFill>
                  <a:schemeClr val="dk1"/>
                </a:solidFill>
                <a:effectLst/>
                <a:latin typeface="Calibri"/>
                <a:ea typeface="Calibri"/>
                <a:cs typeface="Calibri"/>
                <a:sym typeface="Calibri"/>
              </a:rPr>
              <a:t>?</a:t>
            </a:r>
          </a:p>
          <a:p>
            <a:pPr marL="0" rtl="0"/>
            <a:endParaRPr lang="en-IE" b="0" dirty="0" smtClean="0">
              <a:effectLst/>
            </a:endParaRPr>
          </a:p>
          <a:p>
            <a:pPr marL="0" rtl="0"/>
            <a:r>
              <a:rPr lang="en-IE" sz="1200" b="0" i="0" u="none" strike="noStrike" cap="none" dirty="0" smtClean="0">
                <a:solidFill>
                  <a:schemeClr val="dk1"/>
                </a:solidFill>
                <a:effectLst/>
                <a:latin typeface="Calibri"/>
                <a:ea typeface="Calibri"/>
                <a:cs typeface="Calibri"/>
                <a:sym typeface="Calibri"/>
              </a:rPr>
              <a:t>After </a:t>
            </a:r>
            <a:r>
              <a:rPr lang="en-IE" sz="1200" b="0" i="0" u="none" strike="noStrike" cap="none" dirty="0" smtClean="0">
                <a:solidFill>
                  <a:schemeClr val="dk1"/>
                </a:solidFill>
                <a:effectLst/>
                <a:latin typeface="Calibri"/>
                <a:ea typeface="Calibri"/>
                <a:cs typeface="Calibri"/>
                <a:sym typeface="Calibri"/>
              </a:rPr>
              <a:t>the activity, discuss your answers in the classroom</a:t>
            </a:r>
            <a:r>
              <a:rPr lang="en-IE" sz="1200" b="0" i="0" u="none" strike="noStrike" cap="none" dirty="0" smtClean="0">
                <a:solidFill>
                  <a:schemeClr val="dk1"/>
                </a:solidFill>
                <a:effectLst/>
                <a:latin typeface="Calibri"/>
                <a:ea typeface="Calibri"/>
                <a:cs typeface="Calibri"/>
                <a:sym typeface="Calibri"/>
              </a:rPr>
              <a:t>.</a:t>
            </a:r>
          </a:p>
          <a:p>
            <a:pPr marL="0" rtl="0"/>
            <a:endParaRPr lang="en-IE" sz="1200" b="0" i="0" u="none" strike="noStrike" cap="none" dirty="0" smtClean="0">
              <a:solidFill>
                <a:schemeClr val="dk1"/>
              </a:solidFill>
              <a:effectLst/>
              <a:latin typeface="Calibri"/>
              <a:cs typeface="Calibri"/>
              <a:sym typeface="Calibri"/>
            </a:endParaRPr>
          </a:p>
          <a:p>
            <a:pPr marL="0" rtl="0"/>
            <a:r>
              <a:rPr lang="en-IE" sz="1200" b="0" i="0" u="none" strike="noStrike" cap="none" dirty="0" smtClean="0">
                <a:solidFill>
                  <a:schemeClr val="dk1"/>
                </a:solidFill>
                <a:effectLst/>
                <a:latin typeface="Calibri"/>
                <a:cs typeface="Calibri"/>
                <a:sym typeface="Calibri"/>
              </a:rPr>
              <a:t>James is an </a:t>
            </a:r>
            <a:r>
              <a:rPr lang="en-IE" sz="1200" b="1" i="0" u="none" strike="noStrike" cap="none" dirty="0" smtClean="0">
                <a:solidFill>
                  <a:schemeClr val="dk1"/>
                </a:solidFill>
                <a:effectLst/>
                <a:latin typeface="Calibri"/>
                <a:cs typeface="Calibri"/>
                <a:sym typeface="Calibri"/>
              </a:rPr>
              <a:t>Assistant</a:t>
            </a:r>
            <a:endParaRPr lang="en-IE" b="1" dirty="0" smtClean="0">
              <a:effectLst/>
            </a:endParaRPr>
          </a:p>
        </p:txBody>
      </p:sp>
      <p:sp>
        <p:nvSpPr>
          <p:cNvPr id="189" name="Google Shape;189;g12891d32bf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2891d32bf8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smtClean="0">
                <a:solidFill>
                  <a:schemeClr val="dk1"/>
                </a:solidFill>
                <a:effectLst/>
                <a:latin typeface="Calibri"/>
                <a:ea typeface="Calibri"/>
                <a:cs typeface="Calibri"/>
                <a:sym typeface="Calibri"/>
              </a:rPr>
              <a:t>This is an activity-based slide (Activity 4.3).</a:t>
            </a: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Activity 4.3</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This is a group activity.</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You will be split into 5 groups. Each group will be assigned to one scenario. You will need to complete the activity based on the scenario you are assigned.</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Look at the scenario of the different types of bystanders (people involved in the incident) and decide which type of bystander corresponds to the character of your scenario. Is the person a defender, outsider, assistant or </a:t>
            </a:r>
            <a:r>
              <a:rPr lang="en-IE" sz="1200" b="0" i="0" u="none" strike="noStrike" cap="none" dirty="0" err="1" smtClean="0">
                <a:solidFill>
                  <a:schemeClr val="dk1"/>
                </a:solidFill>
                <a:effectLst/>
                <a:latin typeface="Calibri"/>
                <a:ea typeface="Calibri"/>
                <a:cs typeface="Calibri"/>
                <a:sym typeface="Calibri"/>
              </a:rPr>
              <a:t>reinforcer</a:t>
            </a:r>
            <a:r>
              <a:rPr lang="en-IE" sz="1200" b="0" i="0" u="none" strike="noStrike" cap="none" dirty="0" smtClean="0">
                <a:solidFill>
                  <a:schemeClr val="dk1"/>
                </a:solidFill>
                <a:effectLst/>
                <a:latin typeface="Calibri"/>
                <a:ea typeface="Calibri"/>
                <a:cs typeface="Calibri"/>
                <a:sym typeface="Calibri"/>
              </a:rPr>
              <a:t>?</a:t>
            </a:r>
          </a:p>
          <a:p>
            <a:pPr marL="0" rtl="0"/>
            <a:endParaRPr lang="en-IE" b="0" dirty="0" smtClean="0">
              <a:effectLst/>
            </a:endParaRPr>
          </a:p>
          <a:p>
            <a:pPr marL="0" rtl="0"/>
            <a:r>
              <a:rPr lang="en-IE" sz="1200" b="0" i="0" u="none" strike="noStrike" cap="none" dirty="0" smtClean="0">
                <a:solidFill>
                  <a:schemeClr val="dk1"/>
                </a:solidFill>
                <a:effectLst/>
                <a:latin typeface="Calibri"/>
                <a:ea typeface="Calibri"/>
                <a:cs typeface="Calibri"/>
                <a:sym typeface="Calibri"/>
              </a:rPr>
              <a:t>After the activity, discuss your answers in the classroom</a:t>
            </a:r>
            <a:r>
              <a:rPr lang="en-IE" sz="1200" b="0" i="0" u="none" strike="noStrike" cap="none" dirty="0" smtClean="0">
                <a:solidFill>
                  <a:schemeClr val="dk1"/>
                </a:solidFill>
                <a:effectLst/>
                <a:latin typeface="Calibri"/>
                <a:ea typeface="Calibri"/>
                <a:cs typeface="Calibri"/>
                <a:sym typeface="Calibri"/>
              </a:rPr>
              <a:t>.</a:t>
            </a:r>
          </a:p>
          <a:p>
            <a:pPr marL="0" rtl="0"/>
            <a:endParaRPr lang="en-IE" sz="1200" b="0" i="0" u="none" strike="noStrike" cap="none" dirty="0" smtClean="0">
              <a:solidFill>
                <a:schemeClr val="dk1"/>
              </a:solidFill>
              <a:effectLst/>
              <a:latin typeface="Calibri"/>
              <a:cs typeface="Calibri"/>
              <a:sym typeface="Calibri"/>
            </a:endParaRPr>
          </a:p>
          <a:p>
            <a:pPr marL="0" rtl="0"/>
            <a:r>
              <a:rPr lang="en-IE" sz="1200" b="0" i="0" u="none" strike="noStrike" cap="none" dirty="0" smtClean="0">
                <a:solidFill>
                  <a:schemeClr val="dk1"/>
                </a:solidFill>
                <a:effectLst/>
                <a:latin typeface="Calibri"/>
                <a:cs typeface="Calibri"/>
                <a:sym typeface="Calibri"/>
              </a:rPr>
              <a:t>Jane is a </a:t>
            </a:r>
            <a:r>
              <a:rPr lang="en-IE" sz="1200" b="1" i="0" u="none" strike="noStrike" cap="none" dirty="0" err="1" smtClean="0">
                <a:solidFill>
                  <a:schemeClr val="dk1"/>
                </a:solidFill>
                <a:effectLst/>
                <a:latin typeface="Calibri"/>
                <a:cs typeface="Calibri"/>
                <a:sym typeface="Calibri"/>
              </a:rPr>
              <a:t>Reinforcer</a:t>
            </a:r>
            <a:endParaRPr lang="en-IE" b="1" dirty="0" smtClean="0">
              <a:effectLst/>
            </a:endParaRPr>
          </a:p>
        </p:txBody>
      </p:sp>
      <p:sp>
        <p:nvSpPr>
          <p:cNvPr id="196" name="Google Shape;196;g12891d32bf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smtClean="0">
                <a:solidFill>
                  <a:schemeClr val="dk1"/>
                </a:solidFill>
                <a:effectLst/>
                <a:latin typeface="Calibri"/>
                <a:ea typeface="Calibri"/>
                <a:cs typeface="Calibri"/>
                <a:sym typeface="Calibri"/>
              </a:rPr>
              <a:t>This is an activity-based slide (Activity 4.3).</a:t>
            </a:r>
          </a:p>
          <a:p>
            <a:pPr marL="0" rtl="0"/>
            <a:endParaRPr lang="en-IE" sz="1200" b="0" i="0" u="none" strike="noStrike" cap="none" dirty="0" smtClean="0">
              <a:solidFill>
                <a:schemeClr val="dk1"/>
              </a:solidFill>
              <a:effectLst/>
              <a:latin typeface="Calibri"/>
              <a:ea typeface="Calibri"/>
              <a:cs typeface="Calibri"/>
              <a:sym typeface="Calibri"/>
            </a:endParaRPr>
          </a:p>
          <a:p>
            <a:pPr marL="0" rtl="0"/>
            <a:r>
              <a:rPr lang="en-IE" sz="1200" b="0" i="0" u="none" strike="noStrike" cap="none" dirty="0" smtClean="0">
                <a:solidFill>
                  <a:schemeClr val="dk1"/>
                </a:solidFill>
                <a:effectLst/>
                <a:latin typeface="Calibri"/>
                <a:ea typeface="Calibri"/>
                <a:cs typeface="Calibri"/>
                <a:sym typeface="Calibri"/>
              </a:rPr>
              <a:t>Activity 4.3</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This is a group activity.</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You will be split into 5 groups. Each group will be assigned to one scenario. You will need to complete the activity based on the scenario you are assigned.</a:t>
            </a:r>
            <a:endParaRPr lang="en-IE" b="0" dirty="0" smtClean="0">
              <a:effectLst/>
            </a:endParaRPr>
          </a:p>
          <a:p>
            <a:pPr marL="0" rtl="0"/>
            <a:r>
              <a:rPr lang="en-IE" b="0" dirty="0" smtClean="0">
                <a:effectLst/>
              </a:rPr>
              <a:t/>
            </a:r>
            <a:br>
              <a:rPr lang="en-IE" b="0" dirty="0" smtClean="0">
                <a:effectLst/>
              </a:rPr>
            </a:br>
            <a:r>
              <a:rPr lang="en-IE" sz="1200" b="0" i="0" u="none" strike="noStrike" cap="none" dirty="0" smtClean="0">
                <a:solidFill>
                  <a:schemeClr val="dk1"/>
                </a:solidFill>
                <a:effectLst/>
                <a:latin typeface="Calibri"/>
                <a:ea typeface="Calibri"/>
                <a:cs typeface="Calibri"/>
                <a:sym typeface="Calibri"/>
              </a:rPr>
              <a:t>Look at the scenario of the different types of bystanders (people involved in the incident) and decide which type of bystander corresponds to the character of your scenario. Is the person a defender, outsider, assistant or </a:t>
            </a:r>
            <a:r>
              <a:rPr lang="en-IE" sz="1200" b="0" i="0" u="none" strike="noStrike" cap="none" dirty="0" err="1" smtClean="0">
                <a:solidFill>
                  <a:schemeClr val="dk1"/>
                </a:solidFill>
                <a:effectLst/>
                <a:latin typeface="Calibri"/>
                <a:ea typeface="Calibri"/>
                <a:cs typeface="Calibri"/>
                <a:sym typeface="Calibri"/>
              </a:rPr>
              <a:t>reinforcer</a:t>
            </a:r>
            <a:r>
              <a:rPr lang="en-IE" sz="1200" b="0" i="0" u="none" strike="noStrike" cap="none" dirty="0" smtClean="0">
                <a:solidFill>
                  <a:schemeClr val="dk1"/>
                </a:solidFill>
                <a:effectLst/>
                <a:latin typeface="Calibri"/>
                <a:ea typeface="Calibri"/>
                <a:cs typeface="Calibri"/>
                <a:sym typeface="Calibri"/>
              </a:rPr>
              <a:t>?</a:t>
            </a:r>
          </a:p>
          <a:p>
            <a:pPr marL="0" rtl="0"/>
            <a:endParaRPr lang="en-IE" b="0" dirty="0" smtClean="0">
              <a:effectLst/>
            </a:endParaRPr>
          </a:p>
          <a:p>
            <a:pPr marL="0" rtl="0"/>
            <a:r>
              <a:rPr lang="en-IE" sz="1200" b="0" i="0" u="none" strike="noStrike" cap="none" dirty="0" smtClean="0">
                <a:solidFill>
                  <a:schemeClr val="dk1"/>
                </a:solidFill>
                <a:effectLst/>
                <a:latin typeface="Calibri"/>
                <a:ea typeface="Calibri"/>
                <a:cs typeface="Calibri"/>
                <a:sym typeface="Calibri"/>
              </a:rPr>
              <a:t>After the activity, discuss your answers in the classroom</a:t>
            </a:r>
            <a:r>
              <a:rPr lang="en-IE" sz="1200" b="0" i="0" u="none" strike="noStrike" cap="none" dirty="0" smtClean="0">
                <a:solidFill>
                  <a:schemeClr val="dk1"/>
                </a:solidFill>
                <a:effectLst/>
                <a:latin typeface="Calibri"/>
                <a:ea typeface="Calibri"/>
                <a:cs typeface="Calibri"/>
                <a:sym typeface="Calibri"/>
              </a:rPr>
              <a:t>.</a:t>
            </a:r>
          </a:p>
          <a:p>
            <a:pPr marL="0" rtl="0"/>
            <a:endParaRPr lang="en-IE" sz="1200" b="0" i="0" u="none" strike="noStrike" cap="none" dirty="0" smtClean="0">
              <a:solidFill>
                <a:schemeClr val="dk1"/>
              </a:solidFill>
              <a:effectLst/>
              <a:latin typeface="Calibri"/>
              <a:cs typeface="Calibri"/>
              <a:sym typeface="Calibri"/>
            </a:endParaRPr>
          </a:p>
          <a:p>
            <a:pPr marL="0" rtl="0"/>
            <a:r>
              <a:rPr lang="en-IE" sz="1200" b="0" i="0" u="none" strike="noStrike" cap="none" dirty="0" smtClean="0">
                <a:solidFill>
                  <a:schemeClr val="dk1"/>
                </a:solidFill>
                <a:effectLst/>
                <a:latin typeface="Calibri"/>
                <a:cs typeface="Calibri"/>
                <a:sym typeface="Calibri"/>
              </a:rPr>
              <a:t>Clarissa is a </a:t>
            </a:r>
            <a:r>
              <a:rPr lang="en-IE" sz="1200" b="1" i="0" u="none" strike="noStrike" cap="none" dirty="0" smtClean="0">
                <a:solidFill>
                  <a:schemeClr val="dk1"/>
                </a:solidFill>
                <a:effectLst/>
                <a:latin typeface="Calibri"/>
                <a:cs typeface="Calibri"/>
                <a:sym typeface="Calibri"/>
              </a:rPr>
              <a:t>Defender</a:t>
            </a:r>
            <a:endParaRPr lang="en-IE" b="1" dirty="0" smtClean="0">
              <a:effectLst/>
            </a:endParaRPr>
          </a:p>
        </p:txBody>
      </p:sp>
      <p:sp>
        <p:nvSpPr>
          <p:cNvPr id="203" name="Google Shape;2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This is a discussion-based slide.</a:t>
            </a:r>
          </a:p>
          <a:p>
            <a:pPr marL="0" lvl="0" indent="0" algn="l" rtl="0">
              <a:lnSpc>
                <a:spcPct val="100000"/>
              </a:lnSpc>
              <a:spcBef>
                <a:spcPts val="0"/>
              </a:spcBef>
              <a:spcAft>
                <a:spcPts val="0"/>
              </a:spcAft>
              <a:buClr>
                <a:schemeClr val="dk1"/>
              </a:buClr>
              <a:buSzPts val="1400"/>
              <a:buFont typeface="Arial"/>
              <a:buNone/>
            </a:pPr>
            <a:endParaRPr lang="en-IE" sz="1100" dirty="0" smtClean="0">
              <a:solidFill>
                <a:srgbClr val="1A1918"/>
              </a:solidFill>
            </a:endParaRP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The teacher should facilitate a discussion on the possible reasons why bystanders do not, in all cases, offer support and </a:t>
            </a:r>
            <a:r>
              <a:rPr lang="en-IE" sz="1200" b="0" i="0" u="none" strike="noStrike" cap="none" dirty="0" smtClean="0">
                <a:solidFill>
                  <a:schemeClr val="dk1"/>
                </a:solidFill>
                <a:effectLst/>
                <a:latin typeface="Calibri"/>
                <a:ea typeface="Calibri"/>
                <a:cs typeface="Calibri"/>
                <a:sym typeface="Calibri"/>
              </a:rPr>
              <a:t>assistance when bullying occurs</a:t>
            </a:r>
            <a:r>
              <a:rPr lang="en-IE" sz="1100" dirty="0" smtClean="0">
                <a:solidFill>
                  <a:srgbClr val="1A1918"/>
                </a:solidFill>
              </a:rPr>
              <a:t>.</a:t>
            </a:r>
          </a:p>
          <a:p>
            <a:pPr marL="0" lvl="0" indent="0" algn="l" rtl="0">
              <a:lnSpc>
                <a:spcPct val="100000"/>
              </a:lnSpc>
              <a:spcBef>
                <a:spcPts val="0"/>
              </a:spcBef>
              <a:spcAft>
                <a:spcPts val="0"/>
              </a:spcAft>
              <a:buClr>
                <a:schemeClr val="dk1"/>
              </a:buClr>
              <a:buSzPts val="1400"/>
              <a:buFont typeface="Arial"/>
              <a:buNone/>
            </a:pPr>
            <a:endParaRPr lang="en-IE" sz="1100" dirty="0" smtClean="0">
              <a:solidFill>
                <a:srgbClr val="1A1918"/>
              </a:solidFill>
            </a:endParaRP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Some possible reasons may include:</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They may be concerned for their own safety</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They don’t know what they should do to help</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Afraid that they might be picked on</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They are friends with the perpetrators</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Assume someone else will help</a:t>
            </a:r>
          </a:p>
          <a:p>
            <a:pPr marL="0" lvl="0" indent="0" algn="l" rtl="0">
              <a:lnSpc>
                <a:spcPct val="100000"/>
              </a:lnSpc>
              <a:spcBef>
                <a:spcPts val="0"/>
              </a:spcBef>
              <a:spcAft>
                <a:spcPts val="0"/>
              </a:spcAft>
              <a:buClr>
                <a:schemeClr val="dk1"/>
              </a:buClr>
              <a:buSzPts val="1400"/>
              <a:buFont typeface="Arial"/>
              <a:buNone/>
            </a:pPr>
            <a:r>
              <a:rPr lang="en-IE" sz="1100" dirty="0" smtClean="0">
                <a:solidFill>
                  <a:srgbClr val="1A1918"/>
                </a:solidFill>
              </a:rPr>
              <a:t>» Feel they could get in trouble</a:t>
            </a:r>
            <a:r>
              <a:rPr lang="en-IE" sz="1100" dirty="0"/>
              <a:t/>
            </a:r>
            <a:br>
              <a:rPr lang="en-IE" sz="1100" dirty="0"/>
            </a:br>
            <a:endParaRPr sz="1100" dirty="0">
              <a:solidFill>
                <a:srgbClr val="1A1918"/>
              </a:solidFill>
            </a:endParaRPr>
          </a:p>
        </p:txBody>
      </p:sp>
      <p:sp>
        <p:nvSpPr>
          <p:cNvPr id="211" name="Google Shape;2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0e72d96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e0e72d969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1A1918"/>
              </a:buClr>
              <a:buSzPts val="1100"/>
              <a:buFont typeface="Arial"/>
              <a:buNone/>
            </a:pPr>
            <a:r>
              <a:rPr lang="en-IE" sz="1100" dirty="0">
                <a:solidFill>
                  <a:srgbClr val="1A1918"/>
                </a:solidFill>
              </a:rPr>
              <a:t>This is a discussion-based slide.</a:t>
            </a:r>
            <a:endParaRPr sz="1100" dirty="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dirty="0">
                <a:solidFill>
                  <a:srgbClr val="1A1918"/>
                </a:solidFill>
              </a:rPr>
              <a:t>Students will have to think about the video they watched earlier and recall the situation </a:t>
            </a:r>
            <a:r>
              <a:rPr lang="en-IE" sz="1100" dirty="0" smtClean="0">
                <a:solidFill>
                  <a:srgbClr val="1A1918"/>
                </a:solidFill>
              </a:rPr>
              <a:t>in order to discuss the following </a:t>
            </a:r>
            <a:r>
              <a:rPr lang="en-IE" sz="1100" dirty="0">
                <a:solidFill>
                  <a:srgbClr val="1A1918"/>
                </a:solidFill>
              </a:rPr>
              <a:t>questions: </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Did anyone take responsibility here?</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If so, how did they take responsibility?</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Could they have done more to help? If so, what more could they have done?</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Were there any bystanders who didn't do anything?</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What is this person called again?</a:t>
            </a:r>
            <a:endParaRPr sz="1100" dirty="0">
              <a:solidFill>
                <a:srgbClr val="1A1918"/>
              </a:solidFill>
            </a:endParaRPr>
          </a:p>
          <a:p>
            <a:pPr marL="457200" lvl="0" indent="-298450" algn="l" rtl="0">
              <a:lnSpc>
                <a:spcPct val="115000"/>
              </a:lnSpc>
              <a:spcBef>
                <a:spcPts val="0"/>
              </a:spcBef>
              <a:spcAft>
                <a:spcPts val="0"/>
              </a:spcAft>
              <a:buClr>
                <a:srgbClr val="1A1918"/>
              </a:buClr>
              <a:buSzPts val="1100"/>
              <a:buFont typeface="Calibri"/>
              <a:buChar char="●"/>
            </a:pPr>
            <a:r>
              <a:rPr lang="en-IE" sz="1100" dirty="0">
                <a:solidFill>
                  <a:srgbClr val="1A1918"/>
                </a:solidFill>
              </a:rPr>
              <a:t>Why do you think they </a:t>
            </a:r>
            <a:r>
              <a:rPr lang="en-IE" sz="1100" dirty="0" smtClean="0">
                <a:solidFill>
                  <a:srgbClr val="1A1918"/>
                </a:solidFill>
              </a:rPr>
              <a:t>didn't </a:t>
            </a:r>
            <a:r>
              <a:rPr lang="en-IE" sz="1100" dirty="0">
                <a:solidFill>
                  <a:srgbClr val="1A1918"/>
                </a:solidFill>
              </a:rPr>
              <a:t>do anything?</a:t>
            </a:r>
            <a:endParaRPr sz="1100" dirty="0">
              <a:solidFill>
                <a:srgbClr val="1A1918"/>
              </a:solidFill>
            </a:endParaRPr>
          </a:p>
          <a:p>
            <a:pPr marL="0" lvl="0" indent="0" algn="l" rtl="0">
              <a:lnSpc>
                <a:spcPct val="115000"/>
              </a:lnSpc>
              <a:spcBef>
                <a:spcPts val="0"/>
              </a:spcBef>
              <a:spcAft>
                <a:spcPts val="0"/>
              </a:spcAft>
              <a:buClr>
                <a:srgbClr val="1A1918"/>
              </a:buClr>
              <a:buSzPts val="1100"/>
              <a:buFont typeface="Arial"/>
              <a:buNone/>
            </a:pPr>
            <a:endParaRPr sz="1100" dirty="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dirty="0">
                <a:solidFill>
                  <a:srgbClr val="1A1918"/>
                </a:solidFill>
              </a:rPr>
              <a:t>Students should also come up with the idea that the bystanders </a:t>
            </a:r>
            <a:r>
              <a:rPr lang="en-IE" sz="1100" dirty="0" smtClean="0">
                <a:solidFill>
                  <a:srgbClr val="1A1918"/>
                </a:solidFill>
              </a:rPr>
              <a:t>perhaps do not </a:t>
            </a:r>
            <a:r>
              <a:rPr lang="en-IE" sz="1100" dirty="0">
                <a:solidFill>
                  <a:srgbClr val="1A1918"/>
                </a:solidFill>
              </a:rPr>
              <a:t>intervene </a:t>
            </a:r>
            <a:r>
              <a:rPr lang="en-IE" sz="1100" dirty="0" smtClean="0">
                <a:solidFill>
                  <a:srgbClr val="1A1918"/>
                </a:solidFill>
              </a:rPr>
              <a:t>because </a:t>
            </a:r>
            <a:r>
              <a:rPr lang="en-IE" sz="1100" dirty="0">
                <a:solidFill>
                  <a:srgbClr val="1A1918"/>
                </a:solidFill>
              </a:rPr>
              <a:t>they expect someone else to do something. </a:t>
            </a:r>
            <a:endParaRPr lang="en-IE" sz="110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If they don’t mention this, then ask the following question:</a:t>
            </a: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“Do you think that we expect others to step in when they see bullying behaviour?”</a:t>
            </a: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Explain to your students that this is called “diffusion of responsibility”, when someone is expecting someone else to take action and they themselves do nothing.</a:t>
            </a: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To explain this concept, you can also use the following questions in order to get your students to think about it:</a:t>
            </a: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If you’ve ever witnessed bullying, have you expected someone else to do something about it while you ignored it?</a:t>
            </a:r>
          </a:p>
          <a:p>
            <a:pPr marL="0" lvl="0" indent="0" algn="l" rtl="0">
              <a:lnSpc>
                <a:spcPct val="115000"/>
              </a:lnSpc>
              <a:spcBef>
                <a:spcPts val="0"/>
              </a:spcBef>
              <a:spcAft>
                <a:spcPts val="0"/>
              </a:spcAft>
              <a:buClr>
                <a:srgbClr val="1A1918"/>
              </a:buClr>
              <a:buSzPts val="1100"/>
              <a:buFont typeface="Arial"/>
              <a:buNone/>
            </a:pPr>
            <a:endParaRPr lang="en-IE" sz="1100" b="0" dirty="0" smtClean="0">
              <a:solidFill>
                <a:srgbClr val="1A1918"/>
              </a:solidFill>
            </a:endParaRPr>
          </a:p>
          <a:p>
            <a:pPr marL="0" lvl="0" indent="0" algn="l" rtl="0">
              <a:lnSpc>
                <a:spcPct val="115000"/>
              </a:lnSpc>
              <a:spcBef>
                <a:spcPts val="0"/>
              </a:spcBef>
              <a:spcAft>
                <a:spcPts val="0"/>
              </a:spcAft>
              <a:buClr>
                <a:srgbClr val="1A1918"/>
              </a:buClr>
              <a:buSzPts val="1100"/>
              <a:buFont typeface="Arial"/>
              <a:buNone/>
            </a:pPr>
            <a:r>
              <a:rPr lang="en-IE" sz="1100" b="0" dirty="0" smtClean="0">
                <a:solidFill>
                  <a:srgbClr val="1A1918"/>
                </a:solidFill>
              </a:rPr>
              <a:t>Do you think that you have a responsibility to do something when someone is being bullied?</a:t>
            </a:r>
          </a:p>
        </p:txBody>
      </p:sp>
      <p:sp>
        <p:nvSpPr>
          <p:cNvPr id="223" name="Google Shape;223;ge0e72d969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sz="1100" dirty="0" smtClean="0"/>
              <a:t>In this slide students should watch a video about Shane’s story (Part 2) which attempts to show what to do to</a:t>
            </a:r>
          </a:p>
          <a:p>
            <a:pPr marL="0" lvl="0" indent="0" algn="l" rtl="0">
              <a:lnSpc>
                <a:spcPct val="100000"/>
              </a:lnSpc>
              <a:spcBef>
                <a:spcPts val="0"/>
              </a:spcBef>
              <a:spcAft>
                <a:spcPts val="0"/>
              </a:spcAft>
              <a:buClr>
                <a:schemeClr val="dk1"/>
              </a:buClr>
              <a:buSzPts val="1400"/>
              <a:buFont typeface="Calibri"/>
              <a:buNone/>
            </a:pPr>
            <a:r>
              <a:rPr lang="en-IE" sz="1100" dirty="0" smtClean="0"/>
              <a:t>stop a bullying incident</a:t>
            </a:r>
            <a:r>
              <a:rPr lang="en-IE" sz="1100" dirty="0" smtClean="0"/>
              <a:t>:</a:t>
            </a:r>
          </a:p>
          <a:p>
            <a:pPr marL="0" lvl="0" indent="0" algn="l" rtl="0">
              <a:lnSpc>
                <a:spcPct val="100000"/>
              </a:lnSpc>
              <a:spcBef>
                <a:spcPts val="0"/>
              </a:spcBef>
              <a:spcAft>
                <a:spcPts val="0"/>
              </a:spcAft>
              <a:buClr>
                <a:schemeClr val="dk1"/>
              </a:buClr>
              <a:buSzPts val="1400"/>
              <a:buFont typeface="Calibri"/>
              <a:buNone/>
            </a:pPr>
            <a:endParaRPr lang="en-IE" sz="1100" dirty="0" smtClean="0"/>
          </a:p>
          <a:p>
            <a:pPr marL="0" lvl="0" indent="0" algn="l" rtl="0">
              <a:lnSpc>
                <a:spcPct val="100000"/>
              </a:lnSpc>
              <a:spcBef>
                <a:spcPts val="0"/>
              </a:spcBef>
              <a:spcAft>
                <a:spcPts val="0"/>
              </a:spcAft>
              <a:buClr>
                <a:schemeClr val="dk1"/>
              </a:buClr>
              <a:buSzPts val="1400"/>
              <a:buFont typeface="Calibri"/>
              <a:buNone/>
            </a:pPr>
            <a:r>
              <a:rPr lang="en-IE" sz="1100" dirty="0" smtClean="0"/>
              <a:t>https</a:t>
            </a:r>
            <a:r>
              <a:rPr lang="en-IE" sz="1100" dirty="0" smtClean="0"/>
              <a:t>://youtu.be/1gNRkkBhy-I</a:t>
            </a:r>
            <a:endParaRPr sz="1100" dirty="0"/>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1A1918"/>
              </a:buClr>
              <a:buSzPts val="1100"/>
              <a:buFont typeface="Arial"/>
              <a:buNone/>
            </a:pPr>
            <a:r>
              <a:rPr lang="en-IE" sz="1100" b="0" i="0" u="none" strike="noStrike" cap="none" dirty="0" smtClean="0">
                <a:solidFill>
                  <a:srgbClr val="1A1918"/>
                </a:solidFill>
                <a:latin typeface="Calibri"/>
                <a:ea typeface="Calibri"/>
                <a:cs typeface="Calibri"/>
                <a:sym typeface="Calibri"/>
              </a:rPr>
              <a:t>This is an activity-based slide (Activity 4.4).</a:t>
            </a:r>
          </a:p>
          <a:p>
            <a:pPr marL="0" marR="0" lvl="0" indent="0" algn="l" rtl="0">
              <a:lnSpc>
                <a:spcPct val="115000"/>
              </a:lnSpc>
              <a:spcBef>
                <a:spcPts val="0"/>
              </a:spcBef>
              <a:spcAft>
                <a:spcPts val="0"/>
              </a:spcAft>
              <a:buClr>
                <a:srgbClr val="1A1918"/>
              </a:buClr>
              <a:buSzPts val="1100"/>
              <a:buFont typeface="Arial"/>
              <a:buNone/>
            </a:pPr>
            <a:endParaRPr lang="en-IE" sz="1100" b="0" i="0" u="none" strike="noStrike" cap="none" dirty="0" smtClean="0">
              <a:solidFill>
                <a:srgbClr val="1A1918"/>
              </a:solidFill>
              <a:latin typeface="Calibri"/>
              <a:ea typeface="Calibri"/>
              <a:cs typeface="Calibri"/>
              <a:sym typeface="Calibri"/>
            </a:endParaRPr>
          </a:p>
          <a:p>
            <a:pPr marL="0" marR="0" lvl="0" indent="0" algn="l" rtl="0">
              <a:lnSpc>
                <a:spcPct val="115000"/>
              </a:lnSpc>
              <a:spcBef>
                <a:spcPts val="0"/>
              </a:spcBef>
              <a:spcAft>
                <a:spcPts val="0"/>
              </a:spcAft>
              <a:buClr>
                <a:srgbClr val="1A1918"/>
              </a:buClr>
              <a:buSzPts val="1100"/>
              <a:buFont typeface="Arial"/>
              <a:buNone/>
            </a:pPr>
            <a:r>
              <a:rPr lang="en-IE" sz="1100" b="0" i="0" u="none" strike="noStrike" cap="none" dirty="0" smtClean="0">
                <a:solidFill>
                  <a:srgbClr val="1A1918"/>
                </a:solidFill>
                <a:latin typeface="Calibri"/>
                <a:ea typeface="Calibri"/>
                <a:cs typeface="Calibri"/>
                <a:sym typeface="Calibri"/>
              </a:rPr>
              <a:t>Activity 4.4</a:t>
            </a:r>
            <a:endParaRPr lang="en-IE" sz="1100" b="0" i="0" u="none" strike="noStrike" cap="none" dirty="0">
              <a:solidFill>
                <a:srgbClr val="1A1918"/>
              </a:solidFill>
              <a:latin typeface="Calibri"/>
              <a:ea typeface="Calibri"/>
              <a:cs typeface="Calibri"/>
              <a:sym typeface="Calibri"/>
            </a:endParaRPr>
          </a:p>
          <a:p>
            <a:pPr marL="0" marR="0" lvl="0" indent="0" algn="l" rtl="0">
              <a:lnSpc>
                <a:spcPct val="115000"/>
              </a:lnSpc>
              <a:spcBef>
                <a:spcPts val="0"/>
              </a:spcBef>
              <a:spcAft>
                <a:spcPts val="0"/>
              </a:spcAft>
              <a:buClr>
                <a:srgbClr val="1A1918"/>
              </a:buClr>
              <a:buSzPts val="1100"/>
              <a:buFont typeface="Arial"/>
              <a:buNone/>
            </a:pPr>
            <a:endParaRPr lang="en-IE" sz="1100" b="0" i="0" u="none" strike="noStrike" cap="none" dirty="0">
              <a:solidFill>
                <a:srgbClr val="1A1918"/>
              </a:solidFill>
              <a:effectLst/>
              <a:latin typeface="Calibri"/>
              <a:cs typeface="Calibri"/>
              <a:sym typeface="Calibri"/>
            </a:endParaRPr>
          </a:p>
          <a:p>
            <a:pPr marL="0" marR="0" lvl="0" indent="0" algn="l" rtl="0">
              <a:lnSpc>
                <a:spcPct val="115000"/>
              </a:lnSpc>
              <a:spcBef>
                <a:spcPts val="0"/>
              </a:spcBef>
              <a:spcAft>
                <a:spcPts val="0"/>
              </a:spcAft>
              <a:buClr>
                <a:srgbClr val="1A1918"/>
              </a:buClr>
              <a:buSzPts val="1100"/>
              <a:buFont typeface="Arial"/>
              <a:buNone/>
            </a:pPr>
            <a:r>
              <a:rPr lang="en-IE" sz="1100" b="0" i="0" u="none" strike="noStrike" dirty="0" smtClean="0">
                <a:solidFill>
                  <a:srgbClr val="000000"/>
                </a:solidFill>
                <a:effectLst/>
                <a:latin typeface="Arial" panose="020B0604020202020204" pitchFamily="34" charset="0"/>
              </a:rPr>
              <a:t>This is a group activity.</a:t>
            </a:r>
            <a:endParaRPr lang="en-IE" sz="1100" b="0" i="0" u="none" strike="noStrike" dirty="0" smtClean="0">
              <a:solidFill>
                <a:schemeClr val="dk1"/>
              </a:solidFill>
              <a:effectLst/>
              <a:latin typeface="Calibri"/>
            </a:endParaRPr>
          </a:p>
          <a:p>
            <a:pPr marL="0" marR="0" lvl="0" indent="0" algn="l" rtl="0">
              <a:lnSpc>
                <a:spcPct val="115000"/>
              </a:lnSpc>
              <a:spcBef>
                <a:spcPts val="0"/>
              </a:spcBef>
              <a:spcAft>
                <a:spcPts val="0"/>
              </a:spcAft>
              <a:buClr>
                <a:srgbClr val="1A1918"/>
              </a:buClr>
              <a:buSzPts val="1100"/>
              <a:buFont typeface="Arial"/>
              <a:buNone/>
            </a:pPr>
            <a:endParaRPr lang="en-IE" sz="1100" b="0" i="0" u="none" strike="noStrike" dirty="0" smtClean="0">
              <a:solidFill>
                <a:schemeClr val="dk1"/>
              </a:solidFill>
              <a:effectLst/>
              <a:latin typeface="Calibri"/>
            </a:endParaRPr>
          </a:p>
          <a:p>
            <a:pPr marL="0" marR="0" lvl="0" indent="0" algn="l" rtl="0">
              <a:lnSpc>
                <a:spcPct val="115000"/>
              </a:lnSpc>
              <a:spcBef>
                <a:spcPts val="0"/>
              </a:spcBef>
              <a:spcAft>
                <a:spcPts val="0"/>
              </a:spcAft>
              <a:buClr>
                <a:srgbClr val="1A1918"/>
              </a:buClr>
              <a:buSzPts val="1100"/>
              <a:buFont typeface="Arial"/>
              <a:buNone/>
            </a:pPr>
            <a:r>
              <a:rPr lang="en-IE" sz="1100" b="0" i="0" u="none" strike="noStrike" dirty="0" smtClean="0">
                <a:solidFill>
                  <a:srgbClr val="000000"/>
                </a:solidFill>
                <a:effectLst/>
                <a:latin typeface="Arial" panose="020B0604020202020204" pitchFamily="34" charset="0"/>
              </a:rPr>
              <a:t>You will be split into groups. Discuss within your groups the following:</a:t>
            </a:r>
            <a:endParaRPr lang="en-IE" sz="1100" b="0" dirty="0" smtClean="0">
              <a:effectLst/>
            </a:endParaRPr>
          </a:p>
          <a:p>
            <a:pPr rtl="0" fontAlgn="base">
              <a:spcBef>
                <a:spcPts val="0"/>
              </a:spcBef>
              <a:spcAft>
                <a:spcPts val="0"/>
              </a:spcAft>
              <a:buFont typeface="+mj-lt"/>
              <a:buAutoNum type="arabicPeriod"/>
            </a:pPr>
            <a:r>
              <a:rPr lang="en-IE" sz="1100" b="0" i="0" u="none" strike="noStrike" dirty="0" smtClean="0">
                <a:solidFill>
                  <a:srgbClr val="000000"/>
                </a:solidFill>
                <a:effectLst/>
                <a:latin typeface="Arial" panose="020B0604020202020204" pitchFamily="34" charset="0"/>
              </a:rPr>
              <a:t>What can Bystanders do to help?</a:t>
            </a:r>
          </a:p>
          <a:p>
            <a:pPr rtl="0" fontAlgn="base">
              <a:spcBef>
                <a:spcPts val="0"/>
              </a:spcBef>
              <a:spcAft>
                <a:spcPts val="0"/>
              </a:spcAft>
              <a:buFont typeface="+mj-lt"/>
              <a:buAutoNum type="arabicPeriod"/>
            </a:pPr>
            <a:r>
              <a:rPr lang="en-IE" sz="1100" b="0" i="0" u="none" strike="noStrike" dirty="0" smtClean="0">
                <a:solidFill>
                  <a:srgbClr val="000000"/>
                </a:solidFill>
                <a:effectLst/>
                <a:latin typeface="Arial" panose="020B0604020202020204" pitchFamily="34" charset="0"/>
              </a:rPr>
              <a:t>What can people being bullied do</a:t>
            </a:r>
            <a:r>
              <a:rPr lang="en-IE" sz="1100" b="0" i="0" u="none" strike="noStrike" dirty="0" smtClean="0">
                <a:solidFill>
                  <a:srgbClr val="000000"/>
                </a:solidFill>
                <a:effectLst/>
                <a:latin typeface="Arial" panose="020B0604020202020204" pitchFamily="34" charset="0"/>
              </a:rPr>
              <a:t>?</a:t>
            </a:r>
          </a:p>
          <a:p>
            <a:pPr rtl="0" fontAlgn="base">
              <a:spcBef>
                <a:spcPts val="0"/>
              </a:spcBef>
              <a:spcAft>
                <a:spcPts val="0"/>
              </a:spcAft>
              <a:buFont typeface="+mj-lt"/>
              <a:buAutoNum type="arabicPeriod"/>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Then write the solution to the above questions in the space provided.</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After you have completed the activity, discuss your answers in the classroom.</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The aim of this activity is for students to come to the conclusion that they should report bullying incidents.</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But there are other things they can do ... What can bystanders do to help?</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Refuse to be the audience, go get help</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Label it as bullying</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Tell the bully to leave the person alone</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Say something that lets the other students know it’s not ok</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Distract the bully and talk about something else</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Always report bullying to an adult</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If it is online, report it and message the target with support</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Talk to your friends for advice on how you can help</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Talk to the person and let them know you care</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Standing up when you’re targeted can be difficult. The fastest way to resolve bullying is to ... Ask for help.</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What can victims (targets) of bullying do?</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Report anonymously to the school;</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Send an email, write a note, tell a teacher/parent or a trusted adult.</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Tell your friends or siblings.</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You always report bullying.</a:t>
            </a: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 Remember that if you report bullying to your school it will not get worse - it’s the first step to resolving it!</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IE" sz="1100" b="0" i="0" u="none" strike="noStrike" dirty="0" smtClean="0">
                <a:solidFill>
                  <a:srgbClr val="000000"/>
                </a:solidFill>
                <a:effectLst/>
                <a:latin typeface="Arial" panose="020B0604020202020204" pitchFamily="34" charset="0"/>
              </a:rPr>
              <a:t>Common goal is to report!</a:t>
            </a: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a:p>
            <a:pPr marL="228600" indent="0" rtl="0" fontAlgn="base">
              <a:spcBef>
                <a:spcPts val="0"/>
              </a:spcBef>
              <a:spcAft>
                <a:spcPts val="0"/>
              </a:spcAft>
              <a:buFont typeface="+mj-lt"/>
              <a:buNone/>
            </a:pPr>
            <a:endParaRPr lang="en-IE" sz="1100" b="0" i="0" u="none" strike="noStrike" dirty="0" smtClean="0">
              <a:solidFill>
                <a:srgbClr val="000000"/>
              </a:solidFill>
              <a:effectLst/>
              <a:latin typeface="Arial" panose="020B0604020202020204" pitchFamily="34" charset="0"/>
            </a:endParaRPr>
          </a:p>
        </p:txBody>
      </p:sp>
      <p:sp>
        <p:nvSpPr>
          <p:cNvPr id="241" name="Google Shape;2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IE" sz="1200" b="0" i="0" u="none" strike="noStrike" cap="none" dirty="0" smtClean="0">
                <a:solidFill>
                  <a:schemeClr val="dk1"/>
                </a:solidFill>
                <a:effectLst/>
                <a:latin typeface="Calibri"/>
                <a:ea typeface="Calibri"/>
                <a:cs typeface="Calibri"/>
                <a:sym typeface="Calibri"/>
              </a:rPr>
              <a:t>These slides emanates from the previous activity.</a:t>
            </a:r>
          </a:p>
          <a:p>
            <a:pPr marL="0"/>
            <a:r>
              <a:rPr lang="en-IE" sz="1200" b="0" i="0" u="none" strike="noStrike" cap="none" dirty="0" smtClean="0">
                <a:solidFill>
                  <a:schemeClr val="dk1"/>
                </a:solidFill>
                <a:effectLst/>
                <a:latin typeface="Calibri"/>
                <a:ea typeface="Calibri"/>
                <a:cs typeface="Calibri"/>
                <a:sym typeface="Calibri"/>
              </a:rPr>
              <a:t>Students should understand that the most efficient way to stop bullying (either as a bystander or as a victim) is to report it to an adult.</a:t>
            </a:r>
          </a:p>
          <a:p>
            <a:pPr marL="0"/>
            <a:r>
              <a:rPr lang="en-IE" sz="1200" b="0" i="0" u="none" strike="noStrike" cap="none" dirty="0" smtClean="0">
                <a:solidFill>
                  <a:schemeClr val="dk1"/>
                </a:solidFill>
                <a:effectLst/>
                <a:latin typeface="Calibri"/>
                <a:ea typeface="Calibri"/>
                <a:cs typeface="Calibri"/>
                <a:sym typeface="Calibri"/>
              </a:rPr>
              <a:t>“Reporting is when you seek out an adult you trust for help.”</a:t>
            </a:r>
            <a:endParaRPr lang="en-IE" sz="1200" b="0" i="0" u="none" strike="noStrike" cap="none" dirty="0">
              <a:solidFill>
                <a:schemeClr val="dk1"/>
              </a:solidFill>
              <a:effectLst/>
              <a:latin typeface="Calibri"/>
              <a:ea typeface="Calibri"/>
              <a:cs typeface="Calibri"/>
              <a:sym typeface="Calibri"/>
            </a:endParaRPr>
          </a:p>
        </p:txBody>
      </p:sp>
      <p:sp>
        <p:nvSpPr>
          <p:cNvPr id="254" name="Google Shape;2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IE" sz="1100" dirty="0"/>
              <a:t>The teacher should </a:t>
            </a:r>
            <a:r>
              <a:rPr lang="en-IE" sz="1100" dirty="0" smtClean="0"/>
              <a:t>recap on the </a:t>
            </a:r>
            <a:r>
              <a:rPr lang="en-IE" sz="1100" dirty="0"/>
              <a:t>learning outcomes from the previous </a:t>
            </a:r>
            <a:r>
              <a:rPr lang="en-IE" sz="1100" dirty="0" smtClean="0"/>
              <a:t>workshop </a:t>
            </a:r>
            <a:r>
              <a:rPr lang="en-IE" sz="1100" dirty="0"/>
              <a:t>and then proceed.</a:t>
            </a:r>
            <a:endParaRPr sz="1100" dirty="0"/>
          </a:p>
        </p:txBody>
      </p:sp>
      <p:sp>
        <p:nvSpPr>
          <p:cNvPr id="77" name="Google Shape;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IE" sz="1100" b="0" i="0" u="none" strike="noStrike" cap="none" dirty="0" smtClean="0">
                <a:solidFill>
                  <a:schemeClr val="dk1"/>
                </a:solidFill>
                <a:effectLst/>
                <a:latin typeface="Calibri"/>
                <a:ea typeface="Calibri"/>
                <a:cs typeface="Calibri"/>
                <a:sym typeface="Calibri"/>
              </a:rPr>
              <a:t>These slides emanates from the previous activity.</a:t>
            </a:r>
          </a:p>
          <a:p>
            <a:pPr marL="0"/>
            <a:r>
              <a:rPr lang="en-IE" sz="1100" b="0" i="0" u="none" strike="noStrike" cap="none" dirty="0" smtClean="0">
                <a:solidFill>
                  <a:schemeClr val="dk1"/>
                </a:solidFill>
                <a:effectLst/>
                <a:latin typeface="Calibri"/>
                <a:ea typeface="Calibri"/>
                <a:cs typeface="Calibri"/>
                <a:sym typeface="Calibri"/>
              </a:rPr>
              <a:t>Students should understand that the most efficient way to stop bullying (either as a bystander or as a victim) is to report it to an adult.</a:t>
            </a:r>
          </a:p>
          <a:p>
            <a:pPr marL="0"/>
            <a:r>
              <a:rPr lang="en-IE" sz="1100" b="0" i="0" u="none" strike="noStrike" cap="none" dirty="0" smtClean="0">
                <a:solidFill>
                  <a:schemeClr val="dk1"/>
                </a:solidFill>
                <a:effectLst/>
                <a:latin typeface="Calibri"/>
                <a:ea typeface="Calibri"/>
                <a:cs typeface="Calibri"/>
                <a:sym typeface="Calibri"/>
              </a:rPr>
              <a:t>“Reporting is when you seek out an adult you trust for help.”</a:t>
            </a:r>
            <a:endParaRPr lang="en-IE" sz="1100" b="0" i="0" u="none" strike="noStrike" cap="none" dirty="0">
              <a:solidFill>
                <a:schemeClr val="dk1"/>
              </a:solidFill>
              <a:effectLst/>
              <a:latin typeface="Calibri"/>
              <a:ea typeface="Calibri"/>
              <a:cs typeface="Calibri"/>
              <a:sym typeface="Calibri"/>
            </a:endParaRPr>
          </a:p>
        </p:txBody>
      </p:sp>
      <p:sp>
        <p:nvSpPr>
          <p:cNvPr id="265" name="Google Shape;26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IE" dirty="0" smtClean="0"/>
              <a:t>This slide acts as a recap of the workshop and </a:t>
            </a:r>
            <a:r>
              <a:rPr lang="en-IE" dirty="0" smtClean="0"/>
              <a:t>provides </a:t>
            </a:r>
            <a:r>
              <a:rPr lang="en-IE" dirty="0" smtClean="0"/>
              <a:t>the students with a consolidated overview of </a:t>
            </a:r>
            <a:r>
              <a:rPr lang="en-IE" dirty="0" smtClean="0"/>
              <a:t>the learnings </a:t>
            </a:r>
            <a:r>
              <a:rPr lang="en-IE" dirty="0" smtClean="0"/>
              <a:t>you have discussed to-date.</a:t>
            </a:r>
            <a:endParaRPr lang="en-IE" dirty="0"/>
          </a:p>
        </p:txBody>
      </p:sp>
      <p:sp>
        <p:nvSpPr>
          <p:cNvPr id="281" name="Google Shape;2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sz="1100" dirty="0" smtClean="0"/>
              <a:t>The importance of this workshop is to </a:t>
            </a:r>
            <a:r>
              <a:rPr lang="en-IE" sz="1100" dirty="0" err="1" smtClean="0"/>
              <a:t>instill</a:t>
            </a:r>
            <a:r>
              <a:rPr lang="en-IE" sz="1100" dirty="0" smtClean="0"/>
              <a:t> the idea of bystanders, diffusion of responsibility, and </a:t>
            </a:r>
            <a:r>
              <a:rPr lang="en-IE" sz="1100" smtClean="0"/>
              <a:t>that </a:t>
            </a:r>
            <a:r>
              <a:rPr lang="en-IE" sz="1100" smtClean="0"/>
              <a:t>reporting is </a:t>
            </a:r>
            <a:r>
              <a:rPr lang="en-IE" sz="1100" dirty="0" smtClean="0"/>
              <a:t>the most efficient way to stop bullying</a:t>
            </a:r>
            <a:r>
              <a:rPr lang="en-IE" sz="1100" smtClean="0"/>
              <a:t>. </a:t>
            </a:r>
            <a:endParaRPr lang="en-IE" sz="1100" smtClean="0"/>
          </a:p>
          <a:p>
            <a:pPr marL="0" lvl="0" indent="0" algn="l" rtl="0">
              <a:spcBef>
                <a:spcPts val="0"/>
              </a:spcBef>
              <a:spcAft>
                <a:spcPts val="0"/>
              </a:spcAft>
              <a:buNone/>
            </a:pPr>
            <a:endParaRPr lang="en-IE" sz="1100" dirty="0" smtClean="0"/>
          </a:p>
          <a:p>
            <a:pPr marL="0" lvl="0" indent="0" algn="l" rtl="0">
              <a:spcBef>
                <a:spcPts val="0"/>
              </a:spcBef>
              <a:spcAft>
                <a:spcPts val="0"/>
              </a:spcAft>
              <a:buNone/>
            </a:pPr>
            <a:r>
              <a:rPr lang="en-IE" sz="1100" dirty="0" smtClean="0"/>
              <a:t>Students </a:t>
            </a:r>
            <a:r>
              <a:rPr lang="en-IE" sz="1100" dirty="0" smtClean="0"/>
              <a:t>need to consider what they have </a:t>
            </a:r>
            <a:r>
              <a:rPr lang="en-IE" sz="1100" dirty="0" smtClean="0"/>
              <a:t>learned during </a:t>
            </a:r>
            <a:r>
              <a:rPr lang="en-IE" sz="1100" dirty="0" smtClean="0"/>
              <a:t>the workshop.</a:t>
            </a:r>
            <a:endParaRPr lang="en-IE" sz="1100" dirty="0"/>
          </a:p>
        </p:txBody>
      </p:sp>
      <p:sp>
        <p:nvSpPr>
          <p:cNvPr id="312" name="Google Shape;31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6201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IE" sz="1100" dirty="0"/>
              <a:t>The teacher will provide the answer to the question in the next slide</a:t>
            </a:r>
            <a:r>
              <a:rPr lang="en-IE" sz="1100" dirty="0" smtClean="0"/>
              <a:t>:</a:t>
            </a:r>
          </a:p>
          <a:p>
            <a:pPr marL="0" lvl="0" indent="0" algn="l" rtl="0">
              <a:lnSpc>
                <a:spcPct val="115000"/>
              </a:lnSpc>
              <a:spcBef>
                <a:spcPts val="1200"/>
              </a:spcBef>
              <a:spcAft>
                <a:spcPts val="0"/>
              </a:spcAft>
              <a:buClr>
                <a:schemeClr val="dk1"/>
              </a:buClr>
              <a:buSzPts val="1100"/>
              <a:buFont typeface="Arial"/>
              <a:buNone/>
            </a:pPr>
            <a:endParaRPr sz="1100" dirty="0"/>
          </a:p>
          <a:p>
            <a:pPr marL="0" lvl="0" indent="0" algn="l" rtl="0">
              <a:lnSpc>
                <a:spcPct val="115000"/>
              </a:lnSpc>
              <a:spcBef>
                <a:spcPts val="1200"/>
              </a:spcBef>
              <a:spcAft>
                <a:spcPts val="0"/>
              </a:spcAft>
              <a:buClr>
                <a:schemeClr val="dk1"/>
              </a:buClr>
              <a:buSzPts val="1100"/>
              <a:buFont typeface="Arial"/>
              <a:buNone/>
            </a:pPr>
            <a:r>
              <a:rPr lang="en-IE" sz="1100" dirty="0"/>
              <a:t>What is a bystander? </a:t>
            </a:r>
            <a:endParaRPr lang="en-IE" sz="1100" dirty="0" smtClean="0"/>
          </a:p>
          <a:p>
            <a:pPr marL="0" lvl="0" indent="0" algn="l" rtl="0">
              <a:lnSpc>
                <a:spcPct val="115000"/>
              </a:lnSpc>
              <a:spcBef>
                <a:spcPts val="1200"/>
              </a:spcBef>
              <a:spcAft>
                <a:spcPts val="0"/>
              </a:spcAft>
              <a:buClr>
                <a:schemeClr val="dk1"/>
              </a:buClr>
              <a:buSzPts val="1100"/>
              <a:buFont typeface="Arial"/>
              <a:buNone/>
            </a:pPr>
            <a:endParaRPr lang="en-IE" sz="1100" dirty="0" smtClean="0"/>
          </a:p>
          <a:p>
            <a:pPr marL="0" lvl="0" indent="0" algn="l" rtl="0">
              <a:lnSpc>
                <a:spcPct val="115000"/>
              </a:lnSpc>
              <a:spcBef>
                <a:spcPts val="1200"/>
              </a:spcBef>
              <a:spcAft>
                <a:spcPts val="0"/>
              </a:spcAft>
              <a:buClr>
                <a:schemeClr val="dk1"/>
              </a:buClr>
              <a:buSzPts val="1100"/>
              <a:buFont typeface="Arial"/>
              <a:buNone/>
            </a:pPr>
            <a:r>
              <a:rPr lang="en-IE" sz="1100" dirty="0" smtClean="0"/>
              <a:t>Students </a:t>
            </a:r>
            <a:r>
              <a:rPr lang="en-IE" sz="1100" dirty="0"/>
              <a:t>should share their ideas during a class discussion.</a:t>
            </a:r>
            <a:endParaRPr sz="1100" dirty="0"/>
          </a:p>
          <a:p>
            <a:pPr marL="0" lvl="0" indent="0" algn="l" rtl="0">
              <a:lnSpc>
                <a:spcPct val="100000"/>
              </a:lnSpc>
              <a:spcBef>
                <a:spcPts val="1200"/>
              </a:spcBef>
              <a:spcAft>
                <a:spcPts val="0"/>
              </a:spcAft>
              <a:buClr>
                <a:schemeClr val="dk1"/>
              </a:buClr>
              <a:buSzPts val="1400"/>
              <a:buFont typeface="Calibri"/>
              <a:buNone/>
            </a:pPr>
            <a:endParaRPr sz="1100"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IE" sz="1100" dirty="0" smtClean="0"/>
              <a:t>This slide emanates from the previous one.</a:t>
            </a:r>
          </a:p>
          <a:p>
            <a:pPr marL="0" lvl="0" indent="0" algn="l" rtl="0">
              <a:lnSpc>
                <a:spcPct val="90000"/>
              </a:lnSpc>
              <a:spcBef>
                <a:spcPts val="0"/>
              </a:spcBef>
              <a:spcAft>
                <a:spcPts val="0"/>
              </a:spcAft>
              <a:buSzPts val="1400"/>
              <a:buNone/>
            </a:pPr>
            <a:endParaRPr lang="en-IE" sz="1100" dirty="0" smtClean="0"/>
          </a:p>
          <a:p>
            <a:pPr marL="0" lvl="0" indent="0" algn="l" rtl="0">
              <a:lnSpc>
                <a:spcPct val="90000"/>
              </a:lnSpc>
              <a:spcBef>
                <a:spcPts val="0"/>
              </a:spcBef>
              <a:spcAft>
                <a:spcPts val="0"/>
              </a:spcAft>
              <a:buSzPts val="1400"/>
              <a:buNone/>
            </a:pPr>
            <a:r>
              <a:rPr lang="en-IE" sz="1100" dirty="0" smtClean="0"/>
              <a:t>Here the teacher will provide the answer to the question “What is a bystander”?</a:t>
            </a:r>
          </a:p>
          <a:p>
            <a:pPr marL="0" lvl="0" indent="0" algn="l" rtl="0">
              <a:lnSpc>
                <a:spcPct val="90000"/>
              </a:lnSpc>
              <a:spcBef>
                <a:spcPts val="0"/>
              </a:spcBef>
              <a:spcAft>
                <a:spcPts val="0"/>
              </a:spcAft>
              <a:buSzPts val="1400"/>
              <a:buNone/>
            </a:pPr>
            <a:endParaRPr lang="en-IE" sz="1100" dirty="0" smtClean="0"/>
          </a:p>
          <a:p>
            <a:pPr marL="0" lvl="0" indent="0" algn="l" rtl="0">
              <a:lnSpc>
                <a:spcPct val="90000"/>
              </a:lnSpc>
              <a:spcBef>
                <a:spcPts val="0"/>
              </a:spcBef>
              <a:spcAft>
                <a:spcPts val="0"/>
              </a:spcAft>
              <a:buSzPts val="1400"/>
              <a:buNone/>
            </a:pPr>
            <a:r>
              <a:rPr lang="en-IE" sz="1100" dirty="0" smtClean="0"/>
              <a:t>A </a:t>
            </a:r>
            <a:r>
              <a:rPr lang="en-IE" sz="1100" dirty="0"/>
              <a:t>bystander is the person or persons that witness bullying when it happens or that notice bullying behaviour</a:t>
            </a:r>
            <a:endParaRPr sz="1100" dirty="0"/>
          </a:p>
        </p:txBody>
      </p:sp>
      <p:sp>
        <p:nvSpPr>
          <p:cNvPr id="95" name="Google Shape;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r>
              <a:rPr lang="en-IE" sz="1200" b="0" i="0" u="none" strike="noStrike" cap="none" dirty="0" smtClean="0">
                <a:solidFill>
                  <a:schemeClr val="dk1"/>
                </a:solidFill>
                <a:effectLst/>
                <a:latin typeface="Calibri"/>
                <a:ea typeface="Calibri"/>
                <a:cs typeface="Calibri"/>
                <a:sym typeface="Calibri"/>
              </a:rPr>
              <a:t>In this slide students will watch a video of Shane’s story that portrays the various types of bystanders -</a:t>
            </a:r>
            <a:r>
              <a:rPr lang="en-IE" sz="1200" b="0" i="0" u="none" strike="noStrike" cap="none" baseline="0" dirty="0" smtClean="0">
                <a:solidFill>
                  <a:schemeClr val="dk1"/>
                </a:solidFill>
                <a:effectLst/>
                <a:latin typeface="Calibri"/>
                <a:ea typeface="Calibri"/>
                <a:cs typeface="Calibri"/>
                <a:sym typeface="Calibri"/>
              </a:rPr>
              <a:t> </a:t>
            </a:r>
            <a:r>
              <a:rPr lang="en-IE" sz="1200" b="0" i="0" u="none" strike="noStrike" cap="none" dirty="0" smtClean="0">
                <a:solidFill>
                  <a:schemeClr val="dk1"/>
                </a:solidFill>
                <a:effectLst/>
                <a:latin typeface="Calibri"/>
                <a:ea typeface="Calibri"/>
                <a:cs typeface="Calibri"/>
                <a:sym typeface="Calibri"/>
              </a:rPr>
              <a:t>https://youtu.be/acyRVUpWk0g</a:t>
            </a:r>
            <a:endParaRPr lang="en-IE" sz="1200" b="0" i="0" u="none" strike="noStrike" cap="none" dirty="0">
              <a:solidFill>
                <a:schemeClr val="dk1"/>
              </a:solidFill>
              <a:effectLst/>
              <a:latin typeface="Calibri"/>
              <a:ea typeface="Calibri"/>
              <a:cs typeface="Calibri"/>
              <a:sym typeface="Calibri"/>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IE" sz="1100" b="1" dirty="0">
                <a:solidFill>
                  <a:srgbClr val="1A1918"/>
                </a:solidFill>
              </a:rPr>
              <a:t>Activity 4.1</a:t>
            </a:r>
            <a:r>
              <a:rPr lang="en-IE" sz="1100" dirty="0">
                <a:solidFill>
                  <a:srgbClr val="1A1918"/>
                </a:solidFill>
              </a:rPr>
              <a:t> </a:t>
            </a:r>
            <a:endParaRPr lang="en-IE" sz="1100" dirty="0" smtClean="0">
              <a:solidFill>
                <a:srgbClr val="1A1918"/>
              </a:solidFill>
            </a:endParaRPr>
          </a:p>
          <a:p>
            <a:pPr marL="0" lvl="0" indent="0" algn="l" rtl="0">
              <a:lnSpc>
                <a:spcPct val="100000"/>
              </a:lnSpc>
              <a:spcBef>
                <a:spcPts val="0"/>
              </a:spcBef>
              <a:spcAft>
                <a:spcPts val="0"/>
              </a:spcAft>
              <a:buClr>
                <a:schemeClr val="dk1"/>
              </a:buClr>
              <a:buSzPts val="1400"/>
              <a:buFont typeface="Arial"/>
              <a:buNone/>
            </a:pPr>
            <a:endParaRPr lang="en-IE" sz="1100" dirty="0" smtClean="0">
              <a:solidFill>
                <a:srgbClr val="1A1918"/>
              </a:solidFill>
            </a:endParaRPr>
          </a:p>
          <a:p>
            <a:pPr marL="0" lvl="0" indent="0" algn="l" rtl="0">
              <a:lnSpc>
                <a:spcPct val="100000"/>
              </a:lnSpc>
              <a:spcBef>
                <a:spcPts val="0"/>
              </a:spcBef>
              <a:spcAft>
                <a:spcPts val="0"/>
              </a:spcAft>
              <a:buClr>
                <a:schemeClr val="dk1"/>
              </a:buClr>
              <a:buSzPts val="1400"/>
              <a:buFont typeface="Arial"/>
              <a:buNone/>
            </a:pPr>
            <a:endParaRPr sz="1100" dirty="0">
              <a:solidFill>
                <a:srgbClr val="1A1918"/>
              </a:solidFill>
            </a:endParaRPr>
          </a:p>
          <a:p>
            <a:pPr marL="0" lvl="0" indent="0" algn="l" rtl="0">
              <a:lnSpc>
                <a:spcPct val="100000"/>
              </a:lnSpc>
              <a:spcBef>
                <a:spcPts val="0"/>
              </a:spcBef>
              <a:spcAft>
                <a:spcPts val="0"/>
              </a:spcAft>
              <a:buClr>
                <a:schemeClr val="dk1"/>
              </a:buClr>
              <a:buSzPts val="1400"/>
              <a:buFont typeface="Calibri"/>
              <a:buNone/>
            </a:pPr>
            <a:r>
              <a:rPr lang="en-IE" sz="1100" dirty="0" smtClean="0"/>
              <a:t>Students will complete the activity based on the video they watched</a:t>
            </a:r>
          </a:p>
          <a:p>
            <a:pPr marL="0" lvl="0" indent="0" algn="l" rtl="0">
              <a:lnSpc>
                <a:spcPct val="100000"/>
              </a:lnSpc>
              <a:spcBef>
                <a:spcPts val="0"/>
              </a:spcBef>
              <a:spcAft>
                <a:spcPts val="0"/>
              </a:spcAft>
              <a:buClr>
                <a:schemeClr val="dk1"/>
              </a:buClr>
              <a:buSzPts val="1400"/>
              <a:buFont typeface="Calibri"/>
              <a:buNone/>
            </a:pPr>
            <a:r>
              <a:rPr lang="en-IE" sz="1100" dirty="0" smtClean="0"/>
              <a:t>.</a:t>
            </a:r>
          </a:p>
          <a:p>
            <a:pPr marL="0" lvl="0" indent="0" algn="l" rtl="0">
              <a:lnSpc>
                <a:spcPct val="100000"/>
              </a:lnSpc>
              <a:spcBef>
                <a:spcPts val="0"/>
              </a:spcBef>
              <a:spcAft>
                <a:spcPts val="0"/>
              </a:spcAft>
              <a:buClr>
                <a:schemeClr val="dk1"/>
              </a:buClr>
              <a:buSzPts val="1400"/>
              <a:buFont typeface="Calibri"/>
              <a:buNone/>
            </a:pPr>
            <a:r>
              <a:rPr lang="en-IE" sz="1100" dirty="0" smtClean="0"/>
              <a:t>Students are asked to view the pictures of the people involved in the incident and describe what each one is doing in the video.</a:t>
            </a:r>
          </a:p>
          <a:p>
            <a:pPr marL="0" lvl="0" indent="0" algn="l" rtl="0">
              <a:lnSpc>
                <a:spcPct val="100000"/>
              </a:lnSpc>
              <a:spcBef>
                <a:spcPts val="0"/>
              </a:spcBef>
              <a:spcAft>
                <a:spcPts val="0"/>
              </a:spcAft>
              <a:buClr>
                <a:schemeClr val="dk1"/>
              </a:buClr>
              <a:buSzPts val="1400"/>
              <a:buFont typeface="Calibri"/>
              <a:buNone/>
            </a:pPr>
            <a:endParaRPr lang="en-IE" sz="1100" dirty="0" smtClean="0"/>
          </a:p>
          <a:p>
            <a:pPr marL="0" lvl="0" indent="0" algn="l" rtl="0">
              <a:lnSpc>
                <a:spcPct val="100000"/>
              </a:lnSpc>
              <a:spcBef>
                <a:spcPts val="0"/>
              </a:spcBef>
              <a:spcAft>
                <a:spcPts val="0"/>
              </a:spcAft>
              <a:buClr>
                <a:schemeClr val="dk1"/>
              </a:buClr>
              <a:buSzPts val="1400"/>
              <a:buFont typeface="Calibri"/>
              <a:buNone/>
            </a:pPr>
            <a:r>
              <a:rPr lang="en-IE" sz="1100" dirty="0" smtClean="0"/>
              <a:t>After they have completed the activity, the students should discuss their answers in the classroom.</a:t>
            </a:r>
            <a:endParaRPr sz="1100"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90000"/>
              </a:lnSpc>
              <a:spcBef>
                <a:spcPts val="0"/>
              </a:spcBef>
              <a:spcAft>
                <a:spcPts val="0"/>
              </a:spcAft>
              <a:buClr>
                <a:schemeClr val="dk1"/>
              </a:buClr>
              <a:buSzPts val="1800"/>
              <a:buFont typeface="Arial"/>
              <a:buNone/>
              <a:tabLst/>
              <a:defRPr/>
            </a:pPr>
            <a:r>
              <a:rPr lang="en-IE" sz="1200" b="0" i="0" u="none" strike="noStrike" cap="none" dirty="0" smtClean="0">
                <a:solidFill>
                  <a:schemeClr val="dk1"/>
                </a:solidFill>
                <a:effectLst/>
                <a:latin typeface="Calibri"/>
                <a:ea typeface="Calibri"/>
                <a:cs typeface="Calibri"/>
                <a:sym typeface="Calibri"/>
              </a:rPr>
              <a:t>In this slide the teacher will explain to students the different types of bystanders </a:t>
            </a:r>
            <a:r>
              <a:rPr lang="en-IE" sz="1200" b="1" i="0" u="none" strike="noStrike" cap="none" dirty="0" smtClean="0">
                <a:solidFill>
                  <a:schemeClr val="dk1"/>
                </a:solidFill>
                <a:effectLst/>
                <a:latin typeface="Calibri"/>
                <a:ea typeface="Calibri"/>
                <a:cs typeface="Calibri"/>
                <a:sym typeface="Calibri"/>
              </a:rPr>
              <a:t>offline.</a:t>
            </a:r>
          </a:p>
          <a:p>
            <a:pPr marL="457200" lvl="0" indent="-228600" algn="l" rtl="0">
              <a:lnSpc>
                <a:spcPct val="90000"/>
              </a:lnSpc>
              <a:spcBef>
                <a:spcPts val="0"/>
              </a:spcBef>
              <a:spcAft>
                <a:spcPts val="0"/>
              </a:spcAft>
              <a:buClr>
                <a:schemeClr val="dk1"/>
              </a:buClr>
              <a:buSzPts val="1800"/>
              <a:buFont typeface="Arial"/>
              <a:buNone/>
            </a:pPr>
            <a:endParaRPr sz="1100" dirty="0">
              <a:highlight>
                <a:srgbClr val="FFFFFF"/>
              </a:highlight>
            </a:endParaRPr>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This is an activity-based slide (Activity 4.2).</a:t>
            </a:r>
          </a:p>
          <a:p>
            <a:pPr marL="0">
              <a:lnSpc>
                <a:spcPct val="107000"/>
              </a:lnSpc>
              <a:spcAft>
                <a:spcPts val="800"/>
              </a:spcAft>
            </a:pPr>
            <a:endParaRPr lang="en-IE"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IE" sz="1100" b="1" dirty="0" smtClean="0">
                <a:effectLst/>
                <a:latin typeface="Calibri" panose="020F0502020204030204" pitchFamily="34" charset="0"/>
                <a:ea typeface="Calibri" panose="020F0502020204030204" pitchFamily="34" charset="0"/>
                <a:cs typeface="Times New Roman" panose="02020603050405020304" pitchFamily="18" charset="0"/>
              </a:rPr>
              <a:t>Activity 4.2</a:t>
            </a:r>
          </a:p>
          <a:p>
            <a:pPr marL="0">
              <a:lnSpc>
                <a:spcPct val="107000"/>
              </a:lnSpc>
              <a:spcAft>
                <a:spcPts val="800"/>
              </a:spcAft>
            </a:pPr>
            <a:endParaRPr lang="en-IE"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This is an individual activity.</a:t>
            </a:r>
          </a:p>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Students are to complete the activity based on the video they watched.</a:t>
            </a:r>
          </a:p>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Students should view the images of the different types of bystanders (people involved in the incident) in the Activity 4.1 and match which image (character) corresponds to the specific type of bystander.</a:t>
            </a:r>
          </a:p>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After the activity, the students will discuss their responses in the classroom.</a:t>
            </a:r>
          </a:p>
          <a:p>
            <a:pPr marL="0">
              <a:lnSpc>
                <a:spcPct val="107000"/>
              </a:lnSpc>
              <a:spcAft>
                <a:spcPts val="800"/>
              </a:spcAft>
            </a:pPr>
            <a:endParaRPr lang="en-IE"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The teacher should clarify that bystanders play the same role both online and offline. We encourage positive bystander behaviour both online and offline</a:t>
            </a:r>
            <a:r>
              <a:rPr lang="en-IE" sz="11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Aft>
                <a:spcPts val="800"/>
              </a:spcAft>
            </a:pPr>
            <a:endParaRPr lang="en-IE"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IE" sz="1100" b="1" u="sng" dirty="0" smtClean="0">
                <a:effectLst/>
                <a:latin typeface="Calibri" panose="020F0502020204030204" pitchFamily="34" charset="0"/>
                <a:ea typeface="Calibri" panose="020F0502020204030204" pitchFamily="34" charset="0"/>
                <a:cs typeface="Times New Roman" panose="02020603050405020304" pitchFamily="18" charset="0"/>
              </a:rPr>
              <a:t>Answers</a:t>
            </a:r>
            <a:endParaRPr lang="en-IE" sz="1100" b="1" u="sng" dirty="0" smtClean="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0"/>
              </a:spcBef>
              <a:spcAft>
                <a:spcPts val="0"/>
              </a:spcAft>
              <a:buClr>
                <a:srgbClr val="1A1918"/>
              </a:buClr>
              <a:buSzPts val="1100"/>
              <a:buFont typeface="Arial"/>
              <a:buNone/>
            </a:pPr>
            <a:r>
              <a:rPr lang="en-IE" sz="1100" dirty="0" smtClean="0">
                <a:highlight>
                  <a:srgbClr val="FFFFFF"/>
                </a:highlight>
              </a:rPr>
              <a:t>Picture 1 = Defender</a:t>
            </a:r>
          </a:p>
          <a:p>
            <a:pPr marL="0" lvl="0" indent="0" algn="l" rtl="0">
              <a:lnSpc>
                <a:spcPct val="115000"/>
              </a:lnSpc>
              <a:spcBef>
                <a:spcPts val="0"/>
              </a:spcBef>
              <a:spcAft>
                <a:spcPts val="0"/>
              </a:spcAft>
              <a:buClr>
                <a:srgbClr val="1A1918"/>
              </a:buClr>
              <a:buSzPts val="1100"/>
              <a:buFont typeface="Arial"/>
              <a:buNone/>
            </a:pPr>
            <a:r>
              <a:rPr lang="en-IE" sz="1100" dirty="0" smtClean="0">
                <a:highlight>
                  <a:srgbClr val="FFFFFF"/>
                </a:highlight>
              </a:rPr>
              <a:t>Picture 2 = Assistant</a:t>
            </a:r>
          </a:p>
          <a:p>
            <a:pPr marL="0" lvl="0" indent="0" algn="l" rtl="0">
              <a:lnSpc>
                <a:spcPct val="115000"/>
              </a:lnSpc>
              <a:spcBef>
                <a:spcPts val="0"/>
              </a:spcBef>
              <a:spcAft>
                <a:spcPts val="0"/>
              </a:spcAft>
              <a:buClr>
                <a:srgbClr val="1A1918"/>
              </a:buClr>
              <a:buSzPts val="1100"/>
              <a:buFont typeface="Arial"/>
              <a:buNone/>
            </a:pPr>
            <a:r>
              <a:rPr lang="en-IE" sz="1100" dirty="0" smtClean="0">
                <a:highlight>
                  <a:srgbClr val="FFFFFF"/>
                </a:highlight>
              </a:rPr>
              <a:t>Picture 3 = Outsider</a:t>
            </a:r>
          </a:p>
          <a:p>
            <a:pPr marL="0" lvl="0" indent="0" algn="l" rtl="0">
              <a:lnSpc>
                <a:spcPct val="115000"/>
              </a:lnSpc>
              <a:spcBef>
                <a:spcPts val="0"/>
              </a:spcBef>
              <a:spcAft>
                <a:spcPts val="0"/>
              </a:spcAft>
              <a:buClr>
                <a:srgbClr val="1A1918"/>
              </a:buClr>
              <a:buSzPts val="1100"/>
              <a:buFont typeface="Arial"/>
              <a:buNone/>
            </a:pPr>
            <a:r>
              <a:rPr lang="en-IE" sz="1100" dirty="0" smtClean="0">
                <a:highlight>
                  <a:srgbClr val="FFFFFF"/>
                </a:highlight>
              </a:rPr>
              <a:t>Picture 4 = </a:t>
            </a:r>
            <a:r>
              <a:rPr lang="en-IE" sz="1100" dirty="0" err="1" smtClean="0">
                <a:highlight>
                  <a:srgbClr val="FFFFFF"/>
                </a:highlight>
              </a:rPr>
              <a:t>Reinforcer</a:t>
            </a:r>
            <a:endParaRPr sz="1100" dirty="0">
              <a:highlight>
                <a:srgbClr val="FFFFFF"/>
              </a:highlight>
            </a:endParaRPr>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90000"/>
              </a:lnSpc>
              <a:spcBef>
                <a:spcPts val="0"/>
              </a:spcBef>
              <a:spcAft>
                <a:spcPts val="0"/>
              </a:spcAft>
              <a:buClr>
                <a:schemeClr val="dk1"/>
              </a:buClr>
              <a:buSzPts val="1800"/>
              <a:buFont typeface="Arial"/>
              <a:buNone/>
              <a:tabLst/>
              <a:defRPr/>
            </a:pPr>
            <a:r>
              <a:rPr lang="en-IE" sz="1100" b="0" i="0" u="none" strike="noStrike" cap="none" dirty="0" smtClean="0">
                <a:solidFill>
                  <a:schemeClr val="dk1"/>
                </a:solidFill>
                <a:effectLst/>
                <a:latin typeface="Calibri"/>
                <a:ea typeface="Calibri"/>
                <a:cs typeface="Calibri"/>
                <a:sym typeface="Calibri"/>
              </a:rPr>
              <a:t>In this slide the teacher will explain to students the different types of bystanders </a:t>
            </a:r>
            <a:r>
              <a:rPr lang="en-IE" sz="1100" b="1" i="0" u="none" strike="noStrike" cap="none" dirty="0" smtClean="0">
                <a:solidFill>
                  <a:schemeClr val="dk1"/>
                </a:solidFill>
                <a:effectLst/>
                <a:latin typeface="Calibri"/>
                <a:ea typeface="Calibri"/>
                <a:cs typeface="Calibri"/>
                <a:sym typeface="Calibri"/>
              </a:rPr>
              <a:t>online.</a:t>
            </a:r>
          </a:p>
          <a:p>
            <a:pPr marL="0" lvl="0" indent="-228600" algn="l" rtl="0">
              <a:lnSpc>
                <a:spcPct val="90000"/>
              </a:lnSpc>
              <a:spcBef>
                <a:spcPts val="0"/>
              </a:spcBef>
              <a:spcAft>
                <a:spcPts val="0"/>
              </a:spcAft>
              <a:buClr>
                <a:schemeClr val="dk1"/>
              </a:buClr>
              <a:buSzPts val="1800"/>
              <a:buFont typeface="Arial"/>
              <a:buNone/>
            </a:pPr>
            <a:endParaRPr sz="1100" dirty="0">
              <a:highlight>
                <a:srgbClr val="FFFFFF"/>
              </a:highlight>
            </a:endParaRPr>
          </a:p>
        </p:txBody>
      </p:sp>
      <p:sp>
        <p:nvSpPr>
          <p:cNvPr id="160" name="Google Shape;1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IE"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7" name="Google Shape;17;p3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type="title">
  <p:cSld name="TITLE">
    <p:bg>
      <p:bgPr>
        <a:solidFill>
          <a:srgbClr val="252123"/>
        </a:solidFill>
        <a:effectLst/>
      </p:bgPr>
    </p:bg>
    <p:spTree>
      <p:nvGrpSpPr>
        <p:cNvPr id="1" name="Shape 18"/>
        <p:cNvGrpSpPr/>
        <p:nvPr/>
      </p:nvGrpSpPr>
      <p:grpSpPr>
        <a:xfrm>
          <a:off x="0" y="0"/>
          <a:ext cx="0" cy="0"/>
          <a:chOff x="0" y="0"/>
          <a:chExt cx="0" cy="0"/>
        </a:xfrm>
      </p:grpSpPr>
      <p:sp>
        <p:nvSpPr>
          <p:cNvPr id="19" name="Google Shape;19;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2" name="Google Shape;22;p3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838200" y="1825625"/>
            <a:ext cx="10515600" cy="42322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7" name="Google Shape;27;p33"/>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4"/>
          <p:cNvSpPr txBox="1">
            <a:spLocks noGrp="1"/>
          </p:cNvSpPr>
          <p:nvPr>
            <p:ph type="body" idx="1"/>
          </p:nvPr>
        </p:nvSpPr>
        <p:spPr>
          <a:xfrm>
            <a:off x="838200" y="1825625"/>
            <a:ext cx="5181600" cy="4206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6172200" y="1825625"/>
            <a:ext cx="5181600" cy="4206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34" name="Google Shape;34;p34"/>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6"/>
        <p:cNvGrpSpPr/>
        <p:nvPr/>
      </p:nvGrpSpPr>
      <p:grpSpPr>
        <a:xfrm>
          <a:off x="0" y="0"/>
          <a:ext cx="0" cy="0"/>
          <a:chOff x="0" y="0"/>
          <a:chExt cx="0" cy="0"/>
        </a:xfrm>
      </p:grpSpPr>
      <p:pic>
        <p:nvPicPr>
          <p:cNvPr id="37" name="Google Shape;37;p35"/>
          <p:cNvPicPr preferRelativeResize="0"/>
          <p:nvPr/>
        </p:nvPicPr>
        <p:blipFill rotWithShape="1">
          <a:blip r:embed="rId2">
            <a:alphaModFix/>
          </a:blip>
          <a:srcRect/>
          <a:stretch/>
        </p:blipFill>
        <p:spPr>
          <a:xfrm rot="5400000">
            <a:off x="2363566" y="-3027192"/>
            <a:ext cx="7464870" cy="12475031"/>
          </a:xfrm>
          <a:prstGeom prst="rect">
            <a:avLst/>
          </a:prstGeom>
          <a:noFill/>
          <a:ln>
            <a:noFill/>
          </a:ln>
        </p:spPr>
      </p:pic>
      <p:sp>
        <p:nvSpPr>
          <p:cNvPr id="38" name="Google Shape;38;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1" name="Google Shape;41;p3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p:nvPr/>
        </p:nvSpPr>
        <p:spPr>
          <a:xfrm rot="10800000" flipH="1">
            <a:off x="838199" y="6202361"/>
            <a:ext cx="10515600" cy="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2F2F2"/>
        </a:solidFill>
        <a:effectLst/>
      </p:bgPr>
    </p:bg>
    <p:spTree>
      <p:nvGrpSpPr>
        <p:cNvPr id="1" name="Shape 45"/>
        <p:cNvGrpSpPr/>
        <p:nvPr/>
      </p:nvGrpSpPr>
      <p:grpSpPr>
        <a:xfrm>
          <a:off x="0" y="0"/>
          <a:ext cx="0" cy="0"/>
          <a:chOff x="0" y="0"/>
          <a:chExt cx="0" cy="0"/>
        </a:xfrm>
      </p:grpSpPr>
      <p:sp>
        <p:nvSpPr>
          <p:cNvPr id="46" name="Google Shape;4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9" name="Google Shape;49;p3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53" name="Google Shape;53;p38"/>
          <p:cNvSpPr/>
          <p:nvPr/>
        </p:nvSpPr>
        <p:spPr>
          <a:xfrm rot="10800000" flipH="1">
            <a:off x="838199" y="1614032"/>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8"/>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5"/>
        <p:cNvGrpSpPr/>
        <p:nvPr/>
      </p:nvGrpSpPr>
      <p:grpSpPr>
        <a:xfrm>
          <a:off x="0" y="0"/>
          <a:ext cx="0" cy="0"/>
          <a:chOff x="0" y="0"/>
          <a:chExt cx="0" cy="0"/>
        </a:xfrm>
      </p:grpSpPr>
      <p:sp>
        <p:nvSpPr>
          <p:cNvPr id="56" name="Google Shape;5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57" name="Google Shape;57;p3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39"/>
          <p:cNvPicPr preferRelativeResize="0"/>
          <p:nvPr/>
        </p:nvPicPr>
        <p:blipFill rotWithShape="1">
          <a:blip r:embed="rId2">
            <a:alphaModFix/>
          </a:blip>
          <a:srcRect/>
          <a:stretch/>
        </p:blipFill>
        <p:spPr>
          <a:xfrm rot="10800000">
            <a:off x="-63500" y="-58930"/>
            <a:ext cx="5207000" cy="6975859"/>
          </a:xfrm>
          <a:prstGeom prst="rect">
            <a:avLst/>
          </a:prstGeom>
          <a:noFill/>
          <a:ln>
            <a:noFill/>
          </a:ln>
        </p:spPr>
      </p:pic>
      <p:cxnSp>
        <p:nvCxnSpPr>
          <p:cNvPr id="59" name="Google Shape;59;p39"/>
          <p:cNvCxnSpPr/>
          <p:nvPr/>
        </p:nvCxnSpPr>
        <p:spPr>
          <a:xfrm rot="10800000">
            <a:off x="838200" y="6197600"/>
            <a:ext cx="4305300" cy="0"/>
          </a:xfrm>
          <a:prstGeom prst="straightConnector1">
            <a:avLst/>
          </a:prstGeom>
          <a:noFill/>
          <a:ln w="9525" cap="flat" cmpd="sng">
            <a:solidFill>
              <a:schemeClr val="lt1"/>
            </a:solidFill>
            <a:prstDash val="solid"/>
            <a:miter lim="800000"/>
            <a:headEnd type="none" w="sm" len="sm"/>
            <a:tailEnd type="none" w="sm" len="sm"/>
          </a:ln>
        </p:spPr>
      </p:cxnSp>
      <p:sp>
        <p:nvSpPr>
          <p:cNvPr id="60" name="Google Shape;60;p39"/>
          <p:cNvSpPr txBox="1"/>
          <p:nvPr/>
        </p:nvSpPr>
        <p:spPr>
          <a:xfrm>
            <a:off x="838200" y="6374703"/>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chemeClr val="lt1"/>
                </a:solidFill>
                <a:latin typeface="Calibri"/>
                <a:ea typeface="Calibri"/>
                <a:cs typeface="Calibri"/>
                <a:sym typeface="Calibri"/>
              </a:rPr>
              <a:t>FUSE</a:t>
            </a:r>
            <a:r>
              <a:rPr lang="en-IE" sz="900" b="0" i="0" u="none" strike="noStrike" cap="none">
                <a:solidFill>
                  <a:schemeClr val="lt1"/>
                </a:solidFill>
                <a:latin typeface="Calibri"/>
                <a:ea typeface="Calibri"/>
                <a:cs typeface="Calibri"/>
                <a:sym typeface="Calibri"/>
              </a:rPr>
              <a:t>  |  ANTI- BULLYING &amp; ONLINE SAFETY PROGRAMME</a:t>
            </a:r>
            <a:endParaRPr sz="1400" b="0" i="0" u="none" strike="noStrike" cap="none">
              <a:solidFill>
                <a:srgbClr val="000000"/>
              </a:solidFill>
              <a:latin typeface="Arial"/>
              <a:ea typeface="Arial"/>
              <a:cs typeface="Arial"/>
              <a:sym typeface="Arial"/>
            </a:endParaRPr>
          </a:p>
        </p:txBody>
      </p:sp>
      <p:sp>
        <p:nvSpPr>
          <p:cNvPr id="61" name="Google Shape;61;p39"/>
          <p:cNvSpPr txBox="1">
            <a:spLocks noGrp="1"/>
          </p:cNvSpPr>
          <p:nvPr>
            <p:ph type="body" idx="1"/>
          </p:nvPr>
        </p:nvSpPr>
        <p:spPr>
          <a:xfrm>
            <a:off x="838200" y="785814"/>
            <a:ext cx="3843338" cy="520820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9"/>
          <p:cNvSpPr>
            <a:spLocks noGrp="1"/>
          </p:cNvSpPr>
          <p:nvPr>
            <p:ph type="pic" idx="2"/>
          </p:nvPr>
        </p:nvSpPr>
        <p:spPr>
          <a:xfrm>
            <a:off x="5645150" y="785813"/>
            <a:ext cx="5708650" cy="4849812"/>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vice mockups">
  <p:cSld name="Device mockups">
    <p:spTree>
      <p:nvGrpSpPr>
        <p:cNvPr id="1" name="Shape 51"/>
        <p:cNvGrpSpPr/>
        <p:nvPr/>
      </p:nvGrpSpPr>
      <p:grpSpPr>
        <a:xfrm>
          <a:off x="0" y="0"/>
          <a:ext cx="0" cy="0"/>
          <a:chOff x="0" y="0"/>
          <a:chExt cx="0" cy="0"/>
        </a:xfrm>
      </p:grpSpPr>
      <p:sp>
        <p:nvSpPr>
          <p:cNvPr id="52" name="Google Shape;52;p30"/>
          <p:cNvSpPr/>
          <p:nvPr/>
        </p:nvSpPr>
        <p:spPr>
          <a:xfrm>
            <a:off x="11564828" y="6374395"/>
            <a:ext cx="37061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IE" sz="1100" b="1" i="0" u="none" strike="noStrike" cap="none">
                <a:solidFill>
                  <a:schemeClr val="dk1"/>
                </a:solidFill>
                <a:latin typeface="Arial Black"/>
                <a:ea typeface="Arial Black"/>
                <a:cs typeface="Arial Black"/>
                <a:sym typeface="Arial Black"/>
              </a:rPr>
              <a:t>‹#›</a:t>
            </a:fld>
            <a:endParaRPr sz="1100" b="1"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45354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4" name="Google Shape;14;p30"/>
          <p:cNvSpPr/>
          <p:nvPr/>
        </p:nvSpPr>
        <p:spPr>
          <a:xfrm rot="10800000" flipH="1">
            <a:off x="838199" y="6202361"/>
            <a:ext cx="10515600" cy="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antibullyingcentre.ie/fus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a:stretch/>
        </p:blipFill>
        <p:spPr>
          <a:xfrm>
            <a:off x="0" y="0"/>
            <a:ext cx="12192000" cy="6904813"/>
          </a:xfrm>
          <a:prstGeom prst="rect">
            <a:avLst/>
          </a:prstGeom>
          <a:noFill/>
          <a:ln>
            <a:noFill/>
          </a:ln>
        </p:spPr>
      </p:pic>
      <p:pic>
        <p:nvPicPr>
          <p:cNvPr id="68" name="Google Shape;68;p1" descr="A picture containing logo&#10;&#10;Description automatically generated"/>
          <p:cNvPicPr preferRelativeResize="0"/>
          <p:nvPr/>
        </p:nvPicPr>
        <p:blipFill rotWithShape="1">
          <a:blip r:embed="rId4">
            <a:alphaModFix/>
          </a:blip>
          <a:srcRect/>
          <a:stretch/>
        </p:blipFill>
        <p:spPr>
          <a:xfrm>
            <a:off x="0" y="-273050"/>
            <a:ext cx="5867400" cy="3821144"/>
          </a:xfrm>
          <a:prstGeom prst="rect">
            <a:avLst/>
          </a:prstGeom>
          <a:noFill/>
          <a:ln>
            <a:noFill/>
          </a:ln>
        </p:spPr>
      </p:pic>
      <p:sp>
        <p:nvSpPr>
          <p:cNvPr id="69" name="Google Shape;69;p1"/>
          <p:cNvSpPr/>
          <p:nvPr/>
        </p:nvSpPr>
        <p:spPr>
          <a:xfrm>
            <a:off x="580697" y="2773567"/>
            <a:ext cx="479140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Anti-Bullying and Online Safety</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IE" sz="1800">
                <a:solidFill>
                  <a:schemeClr val="lt1"/>
                </a:solidFill>
                <a:latin typeface="Calibri"/>
                <a:ea typeface="Calibri"/>
                <a:cs typeface="Calibri"/>
                <a:sym typeface="Calibri"/>
              </a:rPr>
              <a:t>Post-</a:t>
            </a:r>
            <a:r>
              <a:rPr lang="en-IE" sz="1800" b="0" i="0" u="none" strike="noStrike" cap="none">
                <a:solidFill>
                  <a:schemeClr val="lt1"/>
                </a:solidFill>
                <a:latin typeface="Calibri"/>
                <a:ea typeface="Calibri"/>
                <a:cs typeface="Calibri"/>
                <a:sym typeface="Calibri"/>
              </a:rPr>
              <a:t>Primary School Programme</a:t>
            </a:r>
            <a:endParaRPr sz="1000" b="0" i="0" u="none" strike="noStrike" cap="none">
              <a:solidFill>
                <a:schemeClr val="lt1"/>
              </a:solidFill>
              <a:latin typeface="Arial"/>
              <a:ea typeface="Arial"/>
              <a:cs typeface="Arial"/>
              <a:sym typeface="Arial"/>
            </a:endParaRPr>
          </a:p>
        </p:txBody>
      </p:sp>
      <p:sp>
        <p:nvSpPr>
          <p:cNvPr id="70" name="Google Shape;70;p1"/>
          <p:cNvSpPr/>
          <p:nvPr/>
        </p:nvSpPr>
        <p:spPr>
          <a:xfrm>
            <a:off x="0" y="4037575"/>
            <a:ext cx="4391100" cy="1379400"/>
          </a:xfrm>
          <a:prstGeom prst="rect">
            <a:avLst/>
          </a:prstGeom>
          <a:gradFill>
            <a:gsLst>
              <a:gs pos="0">
                <a:schemeClr val="accent1"/>
              </a:gs>
              <a:gs pos="33000">
                <a:schemeClr val="accent2"/>
              </a:gs>
              <a:gs pos="67000">
                <a:schemeClr val="accent3"/>
              </a:gs>
              <a:gs pos="100000">
                <a:schemeClr val="accent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
          <p:cNvSpPr/>
          <p:nvPr/>
        </p:nvSpPr>
        <p:spPr>
          <a:xfrm>
            <a:off x="394100" y="4100475"/>
            <a:ext cx="4391100" cy="19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chemeClr val="lt1"/>
                </a:solidFill>
                <a:latin typeface="Calibri"/>
                <a:ea typeface="Calibri"/>
                <a:cs typeface="Calibri"/>
                <a:sym typeface="Calibri"/>
              </a:rPr>
              <a:t>WORKSHOP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chemeClr val="lt1"/>
                </a:solidFill>
                <a:latin typeface="Calibri"/>
                <a:ea typeface="Calibri"/>
                <a:cs typeface="Calibri"/>
                <a:sym typeface="Calibri"/>
              </a:rPr>
              <a:t>Bystanders and Responsibility</a:t>
            </a:r>
            <a:endParaRPr sz="2400" b="0" i="0" u="none" strike="noStrike" cap="none">
              <a:solidFill>
                <a:schemeClr val="lt1"/>
              </a:solidFill>
              <a:latin typeface="Calibri"/>
              <a:ea typeface="Calibri"/>
              <a:cs typeface="Calibri"/>
              <a:sym typeface="Calibri"/>
            </a:endParaRPr>
          </a:p>
        </p:txBody>
      </p:sp>
      <p:sp>
        <p:nvSpPr>
          <p:cNvPr id="72" name="Google Shape;72;p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634" y="5162105"/>
            <a:ext cx="3835682" cy="16958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5" name="Google Shape;87;p5"/>
          <p:cNvSpPr/>
          <p:nvPr/>
        </p:nvSpPr>
        <p:spPr>
          <a:xfrm>
            <a:off x="1" y="0"/>
            <a:ext cx="12191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IE" dirty="0" smtClean="0">
                <a:solidFill>
                  <a:schemeClr val="bg1"/>
                </a:solidFill>
              </a:rPr>
              <a:t>Scenario 1</a:t>
            </a:r>
            <a:endParaRPr dirty="0">
              <a:solidFill>
                <a:schemeClr val="bg1"/>
              </a:solidFill>
            </a:endParaRPr>
          </a:p>
        </p:txBody>
      </p:sp>
      <p:sp>
        <p:nvSpPr>
          <p:cNvPr id="178" name="Google Shape;178;p16"/>
          <p:cNvSpPr txBox="1">
            <a:spLocks noGrp="1"/>
          </p:cNvSpPr>
          <p:nvPr>
            <p:ph type="body" idx="1"/>
          </p:nvPr>
        </p:nvSpPr>
        <p:spPr>
          <a:xfrm>
            <a:off x="838200" y="1388303"/>
            <a:ext cx="10515600" cy="4482410"/>
          </a:xfrm>
          <a:prstGeom prst="rect">
            <a:avLst/>
          </a:prstGeom>
          <a:noFill/>
          <a:ln>
            <a:noFill/>
          </a:ln>
        </p:spPr>
        <p:txBody>
          <a:bodyPr spcFirstLastPara="1" wrap="square" lIns="91425" tIns="45700" rIns="91425" bIns="45700" anchor="t" anchorCtr="0">
            <a:normAutofit fontScale="92500" lnSpcReduction="10000"/>
          </a:bodyPr>
          <a:lstStyle/>
          <a:p>
            <a:pPr marL="0" lvl="0" indent="-228600" algn="just" rtl="0">
              <a:lnSpc>
                <a:spcPct val="90000"/>
              </a:lnSpc>
              <a:spcBef>
                <a:spcPts val="1000"/>
              </a:spcBef>
              <a:spcAft>
                <a:spcPts val="0"/>
              </a:spcAft>
              <a:buClr>
                <a:schemeClr val="dk2"/>
              </a:buClr>
              <a:buSzPts val="1800"/>
              <a:buNone/>
            </a:pPr>
            <a:r>
              <a:rPr lang="en-IE" dirty="0">
                <a:solidFill>
                  <a:schemeClr val="bg1"/>
                </a:solidFill>
              </a:rPr>
              <a:t>Last Friday night, Mario came home after being at the cinema with his friends. They are all preparing for the leaving cert, and his friend Andrew did not show up. Perhaps he was studying...</a:t>
            </a:r>
            <a:endParaRPr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dirty="0">
                <a:solidFill>
                  <a:schemeClr val="bg1"/>
                </a:solidFill>
              </a:rPr>
              <a:t> After dinner, Mario goes to his room and is flicking through his Instagram stories. To his surprise he sees an Instagram poll on the schools’ confession page with the question who in St Patrick’s School will fail the leaving cert? It is a multiple choice poll. All answers have the name: Andrew.</a:t>
            </a:r>
            <a:endParaRPr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dirty="0">
                <a:solidFill>
                  <a:schemeClr val="bg1"/>
                </a:solidFill>
              </a:rPr>
              <a:t>This infuriates Mario.  Andrew is a friendly kid who just does his own thing. Mario decided to direct message the page to ask them to take it down and he also reported the story on Instagram.</a:t>
            </a:r>
            <a:endParaRPr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dirty="0">
                <a:solidFill>
                  <a:schemeClr val="bg1"/>
                </a:solidFill>
              </a:rPr>
              <a:t>Mario reaches out to Andrew to see that he is ok.</a:t>
            </a:r>
            <a:endParaRPr dirty="0">
              <a:solidFill>
                <a:schemeClr val="bg1"/>
              </a:solidFill>
            </a:endParaRPr>
          </a:p>
        </p:txBody>
      </p:sp>
      <p:sp>
        <p:nvSpPr>
          <p:cNvPr id="179" name="Google Shape;1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IE"/>
              <a:t>10</a:t>
            </a:fld>
            <a:endParaRPr/>
          </a:p>
        </p:txBody>
      </p:sp>
      <p:sp>
        <p:nvSpPr>
          <p:cNvPr id="6"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6" name="Google Shape;87;p5"/>
          <p:cNvSpPr/>
          <p:nvPr/>
        </p:nvSpPr>
        <p:spPr>
          <a:xfrm>
            <a:off x="1" y="0"/>
            <a:ext cx="12191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en-IE" dirty="0">
                <a:solidFill>
                  <a:schemeClr val="bg1"/>
                </a:solidFill>
              </a:rPr>
              <a:t>Scenario </a:t>
            </a:r>
            <a:r>
              <a:rPr lang="en-IE" dirty="0" smtClean="0">
                <a:solidFill>
                  <a:schemeClr val="bg1"/>
                </a:solidFill>
              </a:rPr>
              <a:t>2</a:t>
            </a:r>
            <a:endParaRPr dirty="0"/>
          </a:p>
        </p:txBody>
      </p:sp>
      <p:sp>
        <p:nvSpPr>
          <p:cNvPr id="185" name="Google Shape;185;p17"/>
          <p:cNvSpPr txBox="1">
            <a:spLocks noGrp="1"/>
          </p:cNvSpPr>
          <p:nvPr>
            <p:ph type="body" idx="1"/>
          </p:nvPr>
        </p:nvSpPr>
        <p:spPr>
          <a:xfrm>
            <a:off x="838200" y="1510748"/>
            <a:ext cx="10515600" cy="4547277"/>
          </a:xfrm>
          <a:prstGeom prst="rect">
            <a:avLst/>
          </a:prstGeom>
          <a:noFill/>
          <a:ln>
            <a:noFill/>
          </a:ln>
        </p:spPr>
        <p:txBody>
          <a:bodyPr spcFirstLastPara="1" wrap="square" lIns="91425" tIns="45700" rIns="91425" bIns="45700" anchor="t" anchorCtr="0">
            <a:normAutofit fontScale="92500"/>
          </a:bodyPr>
          <a:lstStyle/>
          <a:p>
            <a:pPr marL="0" lvl="0" indent="-228600" algn="just" rtl="0">
              <a:lnSpc>
                <a:spcPct val="90000"/>
              </a:lnSpc>
              <a:spcBef>
                <a:spcPts val="1000"/>
              </a:spcBef>
              <a:spcAft>
                <a:spcPts val="0"/>
              </a:spcAft>
              <a:buClr>
                <a:schemeClr val="dk2"/>
              </a:buClr>
              <a:buSzPct val="64285"/>
              <a:buNone/>
            </a:pPr>
            <a:r>
              <a:rPr lang="en-IE" dirty="0">
                <a:solidFill>
                  <a:schemeClr val="bg1"/>
                </a:solidFill>
              </a:rPr>
              <a:t>Last Friday night, John came home after the cinema with his classmates. They are all preparing for the leaving cert and there are tensions among the group. After dinner, John goes to his room and is flicking through his Instagram stories. He sees an Instagram poll on the schools’ confession page with the question who in St Patrick’s School will fail the leaving cert? It is a multiple choice poll. All answers have the name: Andrew.</a:t>
            </a:r>
            <a:endParaRPr dirty="0">
              <a:solidFill>
                <a:schemeClr val="bg1"/>
              </a:solidFill>
            </a:endParaRPr>
          </a:p>
          <a:p>
            <a:pPr marL="0" lvl="0" indent="-228600" algn="just" rtl="0">
              <a:lnSpc>
                <a:spcPct val="90000"/>
              </a:lnSpc>
              <a:spcBef>
                <a:spcPts val="1000"/>
              </a:spcBef>
              <a:spcAft>
                <a:spcPts val="0"/>
              </a:spcAft>
              <a:buClr>
                <a:schemeClr val="dk2"/>
              </a:buClr>
              <a:buSzPct val="64285"/>
              <a:buNone/>
            </a:pPr>
            <a:r>
              <a:rPr lang="en-IE" dirty="0">
                <a:solidFill>
                  <a:schemeClr val="bg1"/>
                </a:solidFill>
              </a:rPr>
              <a:t>Andrew is a friendly kid who just does his own thing. John knows him from school but they are not friends and rarely even talk. John thinks that the poll is a bit harsh, and thinks that his mate Robert is behind the school confessions page but isn't sure. </a:t>
            </a:r>
            <a:endParaRPr dirty="0">
              <a:solidFill>
                <a:schemeClr val="bg1"/>
              </a:solidFill>
            </a:endParaRPr>
          </a:p>
          <a:p>
            <a:pPr marL="0" lvl="0" indent="-228600" algn="just" rtl="0">
              <a:lnSpc>
                <a:spcPct val="90000"/>
              </a:lnSpc>
              <a:spcBef>
                <a:spcPts val="1000"/>
              </a:spcBef>
              <a:spcAft>
                <a:spcPts val="0"/>
              </a:spcAft>
              <a:buClr>
                <a:schemeClr val="dk2"/>
              </a:buClr>
              <a:buSzPct val="64285"/>
              <a:buNone/>
            </a:pPr>
            <a:r>
              <a:rPr lang="en-IE" dirty="0">
                <a:solidFill>
                  <a:schemeClr val="bg1"/>
                </a:solidFill>
              </a:rPr>
              <a:t>John puts his headphone on, opens Spotify and ignores it.</a:t>
            </a:r>
            <a:endParaRPr dirty="0">
              <a:solidFill>
                <a:schemeClr val="bg1"/>
              </a:solidFill>
            </a:endParaRPr>
          </a:p>
          <a:p>
            <a:pPr marL="0" lvl="0" indent="-228600" algn="just" rtl="0">
              <a:lnSpc>
                <a:spcPct val="90000"/>
              </a:lnSpc>
              <a:spcBef>
                <a:spcPts val="1000"/>
              </a:spcBef>
              <a:spcAft>
                <a:spcPts val="0"/>
              </a:spcAft>
              <a:buClr>
                <a:schemeClr val="dk2"/>
              </a:buClr>
              <a:buSzPct val="64285"/>
              <a:buNone/>
            </a:pPr>
            <a:endParaRPr dirty="0">
              <a:solidFill>
                <a:schemeClr val="bg1"/>
              </a:solidFill>
            </a:endParaRPr>
          </a:p>
        </p:txBody>
      </p:sp>
      <p:sp>
        <p:nvSpPr>
          <p:cNvPr id="186" name="Google Shape;18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IE"/>
              <a:t>11</a:t>
            </a:fld>
            <a:endParaRPr/>
          </a:p>
        </p:txBody>
      </p:sp>
      <p:sp>
        <p:nvSpPr>
          <p:cNvPr id="5"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8" name="Google Shape;87;p5"/>
          <p:cNvSpPr/>
          <p:nvPr/>
        </p:nvSpPr>
        <p:spPr>
          <a:xfrm>
            <a:off x="1" y="0"/>
            <a:ext cx="12191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12891d32bf8_0_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en-IE" dirty="0">
                <a:solidFill>
                  <a:schemeClr val="bg1"/>
                </a:solidFill>
              </a:rPr>
              <a:t>Scenario </a:t>
            </a:r>
            <a:r>
              <a:rPr lang="en-IE" dirty="0" smtClean="0">
                <a:solidFill>
                  <a:schemeClr val="bg1"/>
                </a:solidFill>
              </a:rPr>
              <a:t>3</a:t>
            </a:r>
            <a:endParaRPr dirty="0"/>
          </a:p>
        </p:txBody>
      </p:sp>
      <p:sp>
        <p:nvSpPr>
          <p:cNvPr id="192" name="Google Shape;192;g12891d32bf8_0_1"/>
          <p:cNvSpPr txBox="1">
            <a:spLocks noGrp="1"/>
          </p:cNvSpPr>
          <p:nvPr>
            <p:ph type="body" idx="1"/>
          </p:nvPr>
        </p:nvSpPr>
        <p:spPr>
          <a:xfrm>
            <a:off x="838200" y="1468699"/>
            <a:ext cx="10515600" cy="5038117"/>
          </a:xfrm>
          <a:prstGeom prst="rect">
            <a:avLst/>
          </a:prstGeom>
          <a:noFill/>
          <a:ln>
            <a:noFill/>
          </a:ln>
        </p:spPr>
        <p:txBody>
          <a:bodyPr spcFirstLastPara="1" wrap="square" lIns="91425" tIns="45700" rIns="91425" bIns="45700" anchor="t" anchorCtr="0">
            <a:normAutofit/>
          </a:bodyPr>
          <a:lstStyle/>
          <a:p>
            <a:pPr marL="0" lvl="0" indent="-228600" algn="just" rtl="0">
              <a:lnSpc>
                <a:spcPct val="90000"/>
              </a:lnSpc>
              <a:spcBef>
                <a:spcPts val="1000"/>
              </a:spcBef>
              <a:spcAft>
                <a:spcPts val="0"/>
              </a:spcAft>
              <a:buClr>
                <a:schemeClr val="dk2"/>
              </a:buClr>
              <a:buSzPts val="1800"/>
              <a:buNone/>
            </a:pPr>
            <a:r>
              <a:rPr lang="en-IE" sz="2600" dirty="0">
                <a:solidFill>
                  <a:schemeClr val="bg1"/>
                </a:solidFill>
              </a:rPr>
              <a:t>Last Friday night, James came home after the cinema with his classmates. They are all preparing for the leaving cert and there are tensions among the group. After dinner, James goes to his room and is flicking through his Instagram stories. To his surprise he sees an Instagram poll on the schools’ confession page with the question who in St Patrick’s School will fail the leaving cert? It is a multiple choice poll. All answers have the name: Andrew.</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sz="2600" dirty="0">
                <a:solidFill>
                  <a:schemeClr val="bg1"/>
                </a:solidFill>
              </a:rPr>
              <a:t>Andrew is a friendly  kid who just does his own thing. James knows him from school but they are not friends and rarely even talk. James decides to vote on the poll and sends it to some of his friends telling them to vote on it.</a:t>
            </a:r>
            <a:endParaRPr sz="2600" dirty="0">
              <a:solidFill>
                <a:schemeClr val="bg1"/>
              </a:solidFill>
            </a:endParaRPr>
          </a:p>
        </p:txBody>
      </p:sp>
      <p:sp>
        <p:nvSpPr>
          <p:cNvPr id="193" name="Google Shape;193;g12891d32bf8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IE"/>
              <a:t>12</a:t>
            </a:fld>
            <a:endParaRPr/>
          </a:p>
        </p:txBody>
      </p:sp>
      <p:sp>
        <p:nvSpPr>
          <p:cNvPr id="5"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6" name="Google Shape;87;p5"/>
          <p:cNvSpPr/>
          <p:nvPr/>
        </p:nvSpPr>
        <p:spPr>
          <a:xfrm>
            <a:off x="1" y="0"/>
            <a:ext cx="12191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g12891d32bf8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en-IE" dirty="0">
                <a:solidFill>
                  <a:schemeClr val="bg1"/>
                </a:solidFill>
              </a:rPr>
              <a:t>Scenario </a:t>
            </a:r>
            <a:r>
              <a:rPr lang="en-IE" dirty="0" smtClean="0">
                <a:solidFill>
                  <a:schemeClr val="bg1"/>
                </a:solidFill>
              </a:rPr>
              <a:t>4</a:t>
            </a:r>
            <a:endParaRPr dirty="0"/>
          </a:p>
        </p:txBody>
      </p:sp>
      <p:sp>
        <p:nvSpPr>
          <p:cNvPr id="199" name="Google Shape;199;g12891d32bf8_0_7"/>
          <p:cNvSpPr txBox="1">
            <a:spLocks noGrp="1"/>
          </p:cNvSpPr>
          <p:nvPr>
            <p:ph type="body" idx="1"/>
          </p:nvPr>
        </p:nvSpPr>
        <p:spPr>
          <a:xfrm>
            <a:off x="715617" y="1468700"/>
            <a:ext cx="10638183" cy="4589400"/>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Clr>
                <a:schemeClr val="dk2"/>
              </a:buClr>
              <a:buSzPts val="1800"/>
              <a:buNone/>
            </a:pPr>
            <a:r>
              <a:rPr lang="en-IE" sz="2600" dirty="0">
                <a:solidFill>
                  <a:schemeClr val="bg1"/>
                </a:solidFill>
              </a:rPr>
              <a:t>Last Friday night, Jane came home after the cinema with her classmates. They are all preparing for the leaving cert and there are tensions among the group. After dinner, Jane goes to her room and is flicking through her Instagram stories. To her surprise she sees an Instagram poll on the schools’ confession page with the question who in St </a:t>
            </a:r>
            <a:r>
              <a:rPr lang="en-IE" sz="2600" dirty="0" smtClean="0">
                <a:solidFill>
                  <a:schemeClr val="bg1"/>
                </a:solidFill>
              </a:rPr>
              <a:t>Patrick’s </a:t>
            </a:r>
            <a:r>
              <a:rPr lang="en-IE" sz="2600" dirty="0">
                <a:solidFill>
                  <a:schemeClr val="bg1"/>
                </a:solidFill>
              </a:rPr>
              <a:t>School will fail the leaving cert? It is a multiple choice poll. All answers have the name: Andrew.</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sz="2600" dirty="0">
                <a:solidFill>
                  <a:schemeClr val="bg1"/>
                </a:solidFill>
              </a:rPr>
              <a:t>Andrew is a friendly kid who just does his own thing. Jane knows him from school but they are not friends and rarely even talk. </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sz="2600" dirty="0">
                <a:solidFill>
                  <a:schemeClr val="bg1"/>
                </a:solidFill>
              </a:rPr>
              <a:t>Jane’s friend runs the confession page. She decides to vote on the poll and messages the page to put up another poll about Andrew and other classmates.</a:t>
            </a:r>
            <a:endParaRPr sz="2600" dirty="0">
              <a:solidFill>
                <a:schemeClr val="bg1"/>
              </a:solidFill>
            </a:endParaRPr>
          </a:p>
        </p:txBody>
      </p:sp>
      <p:sp>
        <p:nvSpPr>
          <p:cNvPr id="200" name="Google Shape;200;g12891d32bf8_0_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IE"/>
              <a:t>13</a:t>
            </a:fld>
            <a:endParaRPr/>
          </a:p>
        </p:txBody>
      </p:sp>
      <p:sp>
        <p:nvSpPr>
          <p:cNvPr id="5"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6" name="Google Shape;87;p5"/>
          <p:cNvSpPr/>
          <p:nvPr/>
        </p:nvSpPr>
        <p:spPr>
          <a:xfrm>
            <a:off x="1" y="0"/>
            <a:ext cx="12191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r>
              <a:rPr lang="en-IE" dirty="0">
                <a:solidFill>
                  <a:schemeClr val="bg1"/>
                </a:solidFill>
              </a:rPr>
              <a:t>Scenario </a:t>
            </a:r>
            <a:r>
              <a:rPr lang="en-IE" dirty="0" smtClean="0">
                <a:solidFill>
                  <a:schemeClr val="bg1"/>
                </a:solidFill>
              </a:rPr>
              <a:t>5</a:t>
            </a:r>
            <a:endParaRPr dirty="0"/>
          </a:p>
        </p:txBody>
      </p:sp>
      <p:sp>
        <p:nvSpPr>
          <p:cNvPr id="206" name="Google Shape;206;p18"/>
          <p:cNvSpPr txBox="1">
            <a:spLocks noGrp="1"/>
          </p:cNvSpPr>
          <p:nvPr>
            <p:ph type="body" idx="1"/>
          </p:nvPr>
        </p:nvSpPr>
        <p:spPr>
          <a:xfrm>
            <a:off x="838200" y="1825625"/>
            <a:ext cx="10515600" cy="4232400"/>
          </a:xfrm>
          <a:prstGeom prst="rect">
            <a:avLst/>
          </a:prstGeom>
          <a:noFill/>
          <a:ln>
            <a:noFill/>
          </a:ln>
        </p:spPr>
        <p:txBody>
          <a:bodyPr spcFirstLastPara="1" wrap="square" lIns="91425" tIns="45700" rIns="91425" bIns="45700" anchor="t" anchorCtr="0">
            <a:normAutofit/>
          </a:bodyPr>
          <a:lstStyle/>
          <a:p>
            <a:pPr marL="0" lvl="0" indent="-228600" algn="just" rtl="0">
              <a:lnSpc>
                <a:spcPct val="90000"/>
              </a:lnSpc>
              <a:spcBef>
                <a:spcPts val="1000"/>
              </a:spcBef>
              <a:spcAft>
                <a:spcPts val="0"/>
              </a:spcAft>
              <a:buClr>
                <a:schemeClr val="dk2"/>
              </a:buClr>
              <a:buSzPts val="1800"/>
              <a:buNone/>
            </a:pPr>
            <a:r>
              <a:rPr lang="en-IE" sz="2600" dirty="0">
                <a:solidFill>
                  <a:schemeClr val="bg1"/>
                </a:solidFill>
              </a:rPr>
              <a:t>Last Friday night, Clarissa was home after being at the cinema with her friends. They are all preparing for the leaving cert and it is a stressful time for everybody. </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sz="2600" dirty="0">
                <a:solidFill>
                  <a:schemeClr val="bg1"/>
                </a:solidFill>
              </a:rPr>
              <a:t>Clarissa takes her phone out and is flicking through Instagram. She comes across a page with a number of posts that are all incredibly misogynistic and demeaning towards women.</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r>
              <a:rPr lang="en-IE" sz="2600" dirty="0">
                <a:solidFill>
                  <a:schemeClr val="bg1"/>
                </a:solidFill>
              </a:rPr>
              <a:t>Clarissa sends this to her group of friends on WhatsApp. She encourages them to report the page and posts to Instagram.</a:t>
            </a:r>
            <a:endParaRPr sz="2600" dirty="0">
              <a:solidFill>
                <a:schemeClr val="bg1"/>
              </a:solidFill>
            </a:endParaRPr>
          </a:p>
          <a:p>
            <a:pPr marL="0" lvl="0" indent="-228600" algn="just" rtl="0">
              <a:lnSpc>
                <a:spcPct val="90000"/>
              </a:lnSpc>
              <a:spcBef>
                <a:spcPts val="1000"/>
              </a:spcBef>
              <a:spcAft>
                <a:spcPts val="0"/>
              </a:spcAft>
              <a:buClr>
                <a:schemeClr val="dk2"/>
              </a:buClr>
              <a:buSzPts val="1800"/>
              <a:buNone/>
            </a:pPr>
            <a:endParaRPr sz="2600" dirty="0">
              <a:solidFill>
                <a:schemeClr val="bg1"/>
              </a:solidFill>
            </a:endParaRPr>
          </a:p>
        </p:txBody>
      </p:sp>
      <p:sp>
        <p:nvSpPr>
          <p:cNvPr id="207" name="Google Shape;20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IE"/>
              <a:t>14</a:t>
            </a:fld>
            <a:endParaRPr/>
          </a:p>
        </p:txBody>
      </p:sp>
      <p:sp>
        <p:nvSpPr>
          <p:cNvPr id="5"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15</a:t>
            </a:fld>
            <a:endParaRPr/>
          </a:p>
        </p:txBody>
      </p:sp>
      <p:sp>
        <p:nvSpPr>
          <p:cNvPr id="214" name="Google Shape;214;p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15" name="Google Shape;215;p9"/>
          <p:cNvSpPr/>
          <p:nvPr/>
        </p:nvSpPr>
        <p:spPr>
          <a:xfrm>
            <a:off x="1" y="29911"/>
            <a:ext cx="5904410"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6" name="Google Shape;216;p9"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217" name="Google Shape;217;p9"/>
          <p:cNvSpPr/>
          <p:nvPr/>
        </p:nvSpPr>
        <p:spPr>
          <a:xfrm>
            <a:off x="470263" y="2031785"/>
            <a:ext cx="5172891" cy="374867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IE" sz="3600" b="0" i="0" u="none" strike="noStrike" cap="none">
                <a:solidFill>
                  <a:schemeClr val="lt1"/>
                </a:solidFill>
                <a:latin typeface="Calibri"/>
                <a:ea typeface="Calibri"/>
                <a:cs typeface="Calibri"/>
                <a:sym typeface="Calibri"/>
              </a:rPr>
              <a:t>Why we all must take responsibility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a:p>
            <a:pPr marL="228600" marR="0" lvl="0" indent="-228600" algn="l" rtl="0">
              <a:lnSpc>
                <a:spcPct val="90000"/>
              </a:lnSpc>
              <a:spcBef>
                <a:spcPts val="0"/>
              </a:spcBef>
              <a:spcAft>
                <a:spcPts val="0"/>
              </a:spcAft>
              <a:buClr>
                <a:schemeClr val="lt1"/>
              </a:buClr>
              <a:buSzPts val="2800"/>
              <a:buFont typeface="Calibri"/>
              <a:buChar char="•"/>
            </a:pPr>
            <a:r>
              <a:rPr lang="en-IE" sz="3600" b="0" i="0" u="none" strike="noStrike" cap="none">
                <a:solidFill>
                  <a:schemeClr val="lt1"/>
                </a:solidFill>
                <a:latin typeface="Calibri"/>
                <a:ea typeface="Calibri"/>
                <a:cs typeface="Calibri"/>
                <a:sym typeface="Calibri"/>
              </a:rPr>
              <a:t>Why do some bystanders </a:t>
            </a:r>
            <a:r>
              <a:rPr lang="en-IE" sz="3600">
                <a:solidFill>
                  <a:schemeClr val="lt1"/>
                </a:solidFill>
                <a:latin typeface="Calibri"/>
                <a:ea typeface="Calibri"/>
                <a:cs typeface="Calibri"/>
                <a:sym typeface="Calibri"/>
              </a:rPr>
              <a:t>not take action towards </a:t>
            </a:r>
            <a:r>
              <a:rPr lang="en-IE" sz="3600" b="0" i="0" u="none" strike="noStrike" cap="none">
                <a:solidFill>
                  <a:schemeClr val="lt1"/>
                </a:solidFill>
                <a:latin typeface="Calibri"/>
                <a:ea typeface="Calibri"/>
                <a:cs typeface="Calibri"/>
                <a:sym typeface="Calibri"/>
              </a:rPr>
              <a:t>online/offline bullying?</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4800"/>
              <a:buFont typeface="Arial"/>
              <a:buNone/>
            </a:pPr>
            <a:endParaRPr sz="4800" b="0" i="0" u="none" strike="noStrike" cap="none">
              <a:solidFill>
                <a:schemeClr val="lt1"/>
              </a:solidFill>
              <a:latin typeface="Calibri"/>
              <a:ea typeface="Calibri"/>
              <a:cs typeface="Calibri"/>
              <a:sym typeface="Calibri"/>
            </a:endParaRPr>
          </a:p>
        </p:txBody>
      </p:sp>
      <p:pic>
        <p:nvPicPr>
          <p:cNvPr id="218" name="Google Shape;218;p9" descr="A group of people standing on a sidewalk&#10;&#10;Description automatically generated"/>
          <p:cNvPicPr preferRelativeResize="0"/>
          <p:nvPr/>
        </p:nvPicPr>
        <p:blipFill rotWithShape="1">
          <a:blip r:embed="rId4">
            <a:alphaModFix/>
          </a:blip>
          <a:srcRect/>
          <a:stretch/>
        </p:blipFill>
        <p:spPr>
          <a:xfrm>
            <a:off x="6635931" y="2031785"/>
            <a:ext cx="4925656" cy="3446605"/>
          </a:xfrm>
          <a:prstGeom prst="rect">
            <a:avLst/>
          </a:prstGeom>
          <a:noFill/>
          <a:ln>
            <a:noFill/>
          </a:ln>
          <a:effectLst>
            <a:outerShdw blurRad="50800" dist="38100" dir="2700000" algn="tl" rotWithShape="0">
              <a:srgbClr val="000000">
                <a:alpha val="40000"/>
              </a:srgbClr>
            </a:outerShdw>
          </a:effectLst>
        </p:spPr>
      </p:pic>
      <p:sp>
        <p:nvSpPr>
          <p:cNvPr id="219" name="Google Shape;219;p9"/>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e0e72d969f_0_0" descr="A group of people standing in front of a building&#10;&#10;Description automatically generated"/>
          <p:cNvPicPr preferRelativeResize="0"/>
          <p:nvPr/>
        </p:nvPicPr>
        <p:blipFill rotWithShape="1">
          <a:blip r:embed="rId3">
            <a:alphaModFix/>
          </a:blip>
          <a:srcRect l="5359" t="975" r="2082" b="2452"/>
          <a:stretch/>
        </p:blipFill>
        <p:spPr>
          <a:xfrm>
            <a:off x="0" y="0"/>
            <a:ext cx="12192000" cy="6857999"/>
          </a:xfrm>
          <a:prstGeom prst="rect">
            <a:avLst/>
          </a:prstGeom>
          <a:noFill/>
          <a:ln>
            <a:noFill/>
          </a:ln>
        </p:spPr>
      </p:pic>
      <p:sp>
        <p:nvSpPr>
          <p:cNvPr id="226" name="Google Shape;226;ge0e72d969f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16</a:t>
            </a:fld>
            <a:endParaRPr/>
          </a:p>
        </p:txBody>
      </p:sp>
      <p:sp>
        <p:nvSpPr>
          <p:cNvPr id="227" name="Google Shape;227;ge0e72d969f_0_0"/>
          <p:cNvSpPr/>
          <p:nvPr/>
        </p:nvSpPr>
        <p:spPr>
          <a:xfrm>
            <a:off x="1" y="0"/>
            <a:ext cx="12192000" cy="6858000"/>
          </a:xfrm>
          <a:prstGeom prst="rect">
            <a:avLst/>
          </a:prstGeom>
          <a:gradFill>
            <a:gsLst>
              <a:gs pos="0">
                <a:srgbClr val="99459A">
                  <a:alpha val="88627"/>
                </a:srgbClr>
              </a:gs>
              <a:gs pos="32000">
                <a:srgbClr val="DB156F">
                  <a:alpha val="69803"/>
                </a:srgbClr>
              </a:gs>
              <a:gs pos="67000">
                <a:srgbClr val="ED1C27">
                  <a:alpha val="57647"/>
                </a:srgbClr>
              </a:gs>
              <a:gs pos="100000">
                <a:srgbClr val="FFC000">
                  <a:alpha val="70588"/>
                </a:srgbClr>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p:txBody>
      </p:sp>
      <p:sp>
        <p:nvSpPr>
          <p:cNvPr id="228" name="Google Shape;228;ge0e72d969f_0_0"/>
          <p:cNvSpPr txBox="1"/>
          <p:nvPr/>
        </p:nvSpPr>
        <p:spPr>
          <a:xfrm>
            <a:off x="2721768" y="2540000"/>
            <a:ext cx="6748500" cy="17781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5400"/>
              <a:buFont typeface="Calibri"/>
              <a:buNone/>
            </a:pPr>
            <a:r>
              <a:rPr lang="en-IE" sz="5400" b="1" i="0" u="none" strike="noStrike" cap="none">
                <a:solidFill>
                  <a:schemeClr val="lt1"/>
                </a:solidFill>
                <a:latin typeface="Calibri"/>
                <a:ea typeface="Calibri"/>
                <a:cs typeface="Calibri"/>
                <a:sym typeface="Calibri"/>
              </a:rPr>
              <a:t>DO WE EXPECT OTHERS TO STEP IN?</a:t>
            </a:r>
            <a:endParaRPr sz="5400" b="1" i="0" u="none" strike="noStrike" cap="none">
              <a:solidFill>
                <a:schemeClr val="lt1"/>
              </a:solidFill>
              <a:latin typeface="Calibri"/>
              <a:ea typeface="Calibri"/>
              <a:cs typeface="Calibri"/>
              <a:sym typeface="Calibri"/>
            </a:endParaRPr>
          </a:p>
        </p:txBody>
      </p:sp>
      <p:sp>
        <p:nvSpPr>
          <p:cNvPr id="229" name="Google Shape;229;ge0e72d969f_0_0"/>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17</a:t>
            </a:fld>
            <a:endParaRPr/>
          </a:p>
        </p:txBody>
      </p:sp>
      <p:sp>
        <p:nvSpPr>
          <p:cNvPr id="236" name="Google Shape;236;p11"/>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pic>
        <p:nvPicPr>
          <p:cNvPr id="2" name="FUSE Post-Primary Programme Part 2 Shane’s St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18</a:t>
            </a:fld>
            <a:endParaRPr/>
          </a:p>
        </p:txBody>
      </p:sp>
      <p:sp>
        <p:nvSpPr>
          <p:cNvPr id="244" name="Google Shape;244;p1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45" name="Google Shape;245;p13"/>
          <p:cNvSpPr/>
          <p:nvPr/>
        </p:nvSpPr>
        <p:spPr>
          <a:xfrm>
            <a:off x="1" y="0"/>
            <a:ext cx="6095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6" name="Google Shape;246;p13"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247" name="Google Shape;247;p13"/>
          <p:cNvSpPr/>
          <p:nvPr/>
        </p:nvSpPr>
        <p:spPr>
          <a:xfrm>
            <a:off x="949026" y="2031787"/>
            <a:ext cx="4994573" cy="313932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400"/>
              <a:buFont typeface="Arial"/>
              <a:buNone/>
            </a:pPr>
            <a:r>
              <a:rPr lang="en-IE" sz="4400" b="0" i="0" u="none" strike="noStrike" cap="none">
                <a:solidFill>
                  <a:schemeClr val="lt1"/>
                </a:solidFill>
                <a:latin typeface="Calibri"/>
                <a:ea typeface="Calibri"/>
                <a:cs typeface="Calibri"/>
                <a:sym typeface="Calibri"/>
              </a:rPr>
              <a:t>What can bystanders do to help?</a:t>
            </a:r>
            <a:br>
              <a:rPr lang="en-IE" sz="4400" b="0" i="0" u="none" strike="noStrike" cap="none">
                <a:solidFill>
                  <a:schemeClr val="lt1"/>
                </a:solidFill>
                <a:latin typeface="Calibri"/>
                <a:ea typeface="Calibri"/>
                <a:cs typeface="Calibri"/>
                <a:sym typeface="Calibri"/>
              </a:rPr>
            </a:br>
            <a:r>
              <a:rPr lang="en-IE" sz="4400" b="0" i="0" u="none" strike="noStrike" cap="none">
                <a:solidFill>
                  <a:schemeClr val="lt1"/>
                </a:solidFill>
                <a:latin typeface="Calibri"/>
                <a:ea typeface="Calibri"/>
                <a:cs typeface="Calibri"/>
                <a:sym typeface="Calibri"/>
              </a:rPr>
              <a:t/>
            </a:r>
            <a:br>
              <a:rPr lang="en-IE" sz="4400" b="0" i="0" u="none" strike="noStrike" cap="none">
                <a:solidFill>
                  <a:schemeClr val="lt1"/>
                </a:solidFill>
                <a:latin typeface="Calibri"/>
                <a:ea typeface="Calibri"/>
                <a:cs typeface="Calibri"/>
                <a:sym typeface="Calibri"/>
              </a:rPr>
            </a:br>
            <a:r>
              <a:rPr lang="en-IE" sz="4400" b="0" i="0" u="none" strike="noStrike" cap="none">
                <a:solidFill>
                  <a:schemeClr val="lt1"/>
                </a:solidFill>
                <a:latin typeface="Calibri"/>
                <a:ea typeface="Calibri"/>
                <a:cs typeface="Calibri"/>
                <a:sym typeface="Calibri"/>
              </a:rPr>
              <a:t>What can targets of bullying do?</a:t>
            </a:r>
            <a:endParaRPr sz="4400" b="0" i="0" u="none" strike="noStrike" cap="none">
              <a:solidFill>
                <a:schemeClr val="lt1"/>
              </a:solidFill>
              <a:latin typeface="Calibri"/>
              <a:ea typeface="Calibri"/>
              <a:cs typeface="Calibri"/>
              <a:sym typeface="Calibri"/>
            </a:endParaRPr>
          </a:p>
        </p:txBody>
      </p:sp>
      <p:pic>
        <p:nvPicPr>
          <p:cNvPr id="248" name="Google Shape;248;p13" descr="A group of people looking at a computer&#10;&#10;Description automatically generated"/>
          <p:cNvPicPr preferRelativeResize="0"/>
          <p:nvPr/>
        </p:nvPicPr>
        <p:blipFill rotWithShape="1">
          <a:blip r:embed="rId4">
            <a:alphaModFix/>
          </a:blip>
          <a:srcRect r="4803"/>
          <a:stretch/>
        </p:blipFill>
        <p:spPr>
          <a:xfrm>
            <a:off x="6260571" y="123441"/>
            <a:ext cx="5759977" cy="3239987"/>
          </a:xfrm>
          <a:prstGeom prst="rect">
            <a:avLst/>
          </a:prstGeom>
          <a:noFill/>
          <a:ln>
            <a:noFill/>
          </a:ln>
          <a:effectLst>
            <a:outerShdw blurRad="50800" dist="38100" dir="2700000" algn="tl" rotWithShape="0">
              <a:srgbClr val="000000">
                <a:alpha val="40000"/>
              </a:srgbClr>
            </a:outerShdw>
          </a:effectLst>
        </p:spPr>
      </p:pic>
      <p:pic>
        <p:nvPicPr>
          <p:cNvPr id="249" name="Google Shape;249;p13" descr="A person sitting on a table&#10;&#10;Description automatically generated"/>
          <p:cNvPicPr preferRelativeResize="0"/>
          <p:nvPr/>
        </p:nvPicPr>
        <p:blipFill rotWithShape="1">
          <a:blip r:embed="rId5">
            <a:alphaModFix/>
          </a:blip>
          <a:srcRect r="5124"/>
          <a:stretch/>
        </p:blipFill>
        <p:spPr>
          <a:xfrm>
            <a:off x="6260571" y="3429000"/>
            <a:ext cx="5759978" cy="3239987"/>
          </a:xfrm>
          <a:prstGeom prst="rect">
            <a:avLst/>
          </a:prstGeom>
          <a:noFill/>
          <a:ln>
            <a:noFill/>
          </a:ln>
          <a:effectLst>
            <a:outerShdw blurRad="50800" dist="38100" dir="2700000" algn="tl" rotWithShape="0">
              <a:srgbClr val="000000">
                <a:alpha val="40000"/>
              </a:srgbClr>
            </a:outerShdw>
          </a:effectLst>
        </p:spPr>
      </p:pic>
      <p:sp>
        <p:nvSpPr>
          <p:cNvPr id="250" name="Google Shape;250;p13"/>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57" name="Google Shape;257;p14"/>
          <p:cNvSpPr/>
          <p:nvPr/>
        </p:nvSpPr>
        <p:spPr>
          <a:xfrm>
            <a:off x="1" y="0"/>
            <a:ext cx="6095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8" name="Google Shape;258;p14"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259" name="Google Shape;259;p14"/>
          <p:cNvSpPr/>
          <p:nvPr/>
        </p:nvSpPr>
        <p:spPr>
          <a:xfrm>
            <a:off x="6096003" y="0"/>
            <a:ext cx="6095999" cy="6858000"/>
          </a:xfrm>
          <a:prstGeom prst="roundRect">
            <a:avLst>
              <a:gd name="adj" fmla="val 0"/>
            </a:avLst>
          </a:prstGeom>
          <a:solidFill>
            <a:srgbClr val="25212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14"/>
          <p:cNvSpPr/>
          <p:nvPr/>
        </p:nvSpPr>
        <p:spPr>
          <a:xfrm>
            <a:off x="949027" y="2031786"/>
            <a:ext cx="4003973" cy="266880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6000"/>
              <a:buFont typeface="Arial"/>
              <a:buNone/>
            </a:pPr>
            <a:r>
              <a:rPr lang="en-IE" sz="6000" b="0" i="0" u="none" strike="noStrike" cap="none" dirty="0">
                <a:solidFill>
                  <a:schemeClr val="lt1"/>
                </a:solidFill>
                <a:latin typeface="Calibri"/>
                <a:ea typeface="Calibri"/>
                <a:cs typeface="Calibri"/>
                <a:sym typeface="Calibri"/>
              </a:rPr>
              <a:t>What can Bystanders/Targets do?</a:t>
            </a:r>
            <a:endParaRPr sz="6000" b="0" i="0" u="none" strike="noStrike" cap="none" dirty="0">
              <a:solidFill>
                <a:schemeClr val="lt1"/>
              </a:solidFill>
              <a:latin typeface="Calibri"/>
              <a:ea typeface="Calibri"/>
              <a:cs typeface="Calibri"/>
              <a:sym typeface="Calibri"/>
            </a:endParaRPr>
          </a:p>
        </p:txBody>
      </p:sp>
      <p:sp>
        <p:nvSpPr>
          <p:cNvPr id="261" name="Google Shape;261;p14"/>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2488675" y="2235200"/>
            <a:ext cx="721465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Calibri"/>
              <a:buNone/>
            </a:pPr>
            <a:r>
              <a:rPr lang="en-IE" sz="8000" b="1"/>
              <a:t>WHAT HAVE WE LEARNED SO FAR?</a:t>
            </a:r>
            <a:endParaRPr/>
          </a:p>
        </p:txBody>
      </p:sp>
      <p:sp>
        <p:nvSpPr>
          <p:cNvPr id="80" name="Google Shape;80;p2"/>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20</a:t>
            </a:fld>
            <a:endParaRPr/>
          </a:p>
        </p:txBody>
      </p:sp>
      <p:sp>
        <p:nvSpPr>
          <p:cNvPr id="268" name="Google Shape;268;p1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69" name="Google Shape;269;p15"/>
          <p:cNvSpPr/>
          <p:nvPr/>
        </p:nvSpPr>
        <p:spPr>
          <a:xfrm>
            <a:off x="1" y="0"/>
            <a:ext cx="6095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0" name="Google Shape;270;p15"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271" name="Google Shape;271;p15"/>
          <p:cNvSpPr/>
          <p:nvPr/>
        </p:nvSpPr>
        <p:spPr>
          <a:xfrm>
            <a:off x="6096003" y="0"/>
            <a:ext cx="6095999" cy="6858000"/>
          </a:xfrm>
          <a:prstGeom prst="roundRect">
            <a:avLst>
              <a:gd name="adj" fmla="val 0"/>
            </a:avLst>
          </a:prstGeom>
          <a:solidFill>
            <a:srgbClr val="25212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15"/>
          <p:cNvSpPr/>
          <p:nvPr/>
        </p:nvSpPr>
        <p:spPr>
          <a:xfrm>
            <a:off x="6919782" y="2031787"/>
            <a:ext cx="4667381" cy="286232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IE" sz="4000" b="1" i="0" u="none" strike="noStrike" cap="none">
                <a:solidFill>
                  <a:schemeClr val="lt1"/>
                </a:solidFill>
                <a:latin typeface="Calibri"/>
                <a:ea typeface="Calibri"/>
                <a:cs typeface="Calibri"/>
                <a:sym typeface="Calibri"/>
              </a:rPr>
              <a:t>REPORT IT!!!</a:t>
            </a:r>
            <a:endParaRPr sz="1400" b="0" i="0" u="none" strike="noStrike" cap="none">
              <a:solidFill>
                <a:srgbClr val="000000"/>
              </a:solidFill>
              <a:latin typeface="Arial"/>
              <a:ea typeface="Arial"/>
              <a:cs typeface="Arial"/>
              <a:sym typeface="Arial"/>
            </a:endParaRPr>
          </a:p>
          <a:p>
            <a:pPr marL="114300" marR="0" lvl="0" indent="0" algn="l" rtl="0">
              <a:lnSpc>
                <a:spcPct val="90000"/>
              </a:lnSpc>
              <a:spcBef>
                <a:spcPts val="0"/>
              </a:spcBef>
              <a:spcAft>
                <a:spcPts val="0"/>
              </a:spcAft>
              <a:buClr>
                <a:srgbClr val="000000"/>
              </a:buClr>
              <a:buSzPts val="4000"/>
              <a:buFont typeface="Arial"/>
              <a:buNone/>
            </a:pPr>
            <a:endParaRPr sz="4000" b="0"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4000"/>
              <a:buFont typeface="Arial"/>
              <a:buNone/>
            </a:pPr>
            <a:r>
              <a:rPr lang="en-IE" sz="4000" b="0" i="0" u="none" strike="noStrike" cap="none">
                <a:solidFill>
                  <a:schemeClr val="lt1"/>
                </a:solidFill>
                <a:latin typeface="Calibri"/>
                <a:ea typeface="Calibri"/>
                <a:cs typeface="Calibri"/>
                <a:sym typeface="Calibri"/>
              </a:rPr>
              <a:t>Reporting is when you seek out an adult you trust for help.</a:t>
            </a:r>
            <a:endParaRPr sz="1400" b="0" i="0" u="none" strike="noStrike" cap="none">
              <a:solidFill>
                <a:srgbClr val="000000"/>
              </a:solidFill>
              <a:latin typeface="Arial"/>
              <a:ea typeface="Arial"/>
              <a:cs typeface="Arial"/>
              <a:sym typeface="Arial"/>
            </a:endParaRPr>
          </a:p>
        </p:txBody>
      </p:sp>
      <p:grpSp>
        <p:nvGrpSpPr>
          <p:cNvPr id="273" name="Google Shape;273;p15"/>
          <p:cNvGrpSpPr/>
          <p:nvPr/>
        </p:nvGrpSpPr>
        <p:grpSpPr>
          <a:xfrm>
            <a:off x="6599928" y="128777"/>
            <a:ext cx="1177200" cy="1446550"/>
            <a:chOff x="6599928" y="128777"/>
            <a:chExt cx="1177200" cy="1446550"/>
          </a:xfrm>
        </p:grpSpPr>
        <p:sp>
          <p:nvSpPr>
            <p:cNvPr id="274" name="Google Shape;274;p15"/>
            <p:cNvSpPr/>
            <p:nvPr/>
          </p:nvSpPr>
          <p:spPr>
            <a:xfrm>
              <a:off x="6599928" y="343420"/>
              <a:ext cx="1177200" cy="1177200"/>
            </a:xfrm>
            <a:prstGeom prst="ellipse">
              <a:avLst/>
            </a:prstGeom>
            <a:solidFill>
              <a:schemeClr val="accent1"/>
            </a:solidFill>
            <a:ln w="12700" cap="flat" cmpd="sng">
              <a:solidFill>
                <a:srgbClr val="6F327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 name="Google Shape;275;p15"/>
            <p:cNvSpPr/>
            <p:nvPr/>
          </p:nvSpPr>
          <p:spPr>
            <a:xfrm>
              <a:off x="6794697" y="128777"/>
              <a:ext cx="837089" cy="144655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IE" sz="8800" b="0" i="0" u="none" strike="noStrike" cap="none">
                  <a:solidFill>
                    <a:schemeClr val="dk1"/>
                  </a:solidFill>
                  <a:latin typeface="Calibri"/>
                  <a:ea typeface="Calibri"/>
                  <a:cs typeface="Calibri"/>
                  <a:sym typeface="Calibri"/>
                </a:rPr>
                <a:t>A</a:t>
              </a:r>
              <a:endParaRPr sz="8800" b="0" i="0" u="none" strike="noStrike" cap="none">
                <a:solidFill>
                  <a:schemeClr val="dk1"/>
                </a:solidFill>
                <a:latin typeface="Calibri"/>
                <a:ea typeface="Calibri"/>
                <a:cs typeface="Calibri"/>
                <a:sym typeface="Calibri"/>
              </a:endParaRPr>
            </a:p>
          </p:txBody>
        </p:sp>
      </p:grpSp>
      <p:sp>
        <p:nvSpPr>
          <p:cNvPr id="276" name="Google Shape;276;p15"/>
          <p:cNvSpPr/>
          <p:nvPr/>
        </p:nvSpPr>
        <p:spPr>
          <a:xfrm>
            <a:off x="949027" y="2031786"/>
            <a:ext cx="4003973" cy="266880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6000"/>
              <a:buFont typeface="Arial"/>
              <a:buNone/>
            </a:pPr>
            <a:r>
              <a:rPr lang="en-IE" sz="6000" b="0" i="0" u="none" strike="noStrike" cap="none">
                <a:solidFill>
                  <a:schemeClr val="lt1"/>
                </a:solidFill>
                <a:latin typeface="Calibri"/>
                <a:ea typeface="Calibri"/>
                <a:cs typeface="Calibri"/>
                <a:sym typeface="Calibri"/>
              </a:rPr>
              <a:t>What can Bystanders/Targets do?</a:t>
            </a:r>
            <a:endParaRPr sz="6000" b="0" i="0" u="none" strike="noStrike" cap="none">
              <a:solidFill>
                <a:schemeClr val="lt1"/>
              </a:solidFill>
              <a:latin typeface="Calibri"/>
              <a:ea typeface="Calibri"/>
              <a:cs typeface="Calibri"/>
              <a:sym typeface="Calibri"/>
            </a:endParaRPr>
          </a:p>
        </p:txBody>
      </p:sp>
      <p:sp>
        <p:nvSpPr>
          <p:cNvPr id="277" name="Google Shape;277;p15"/>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p:nvPr/>
        </p:nvSpPr>
        <p:spPr>
          <a:xfrm>
            <a:off x="6845695" y="2914259"/>
            <a:ext cx="1127285" cy="1027412"/>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4" name="Google Shape;284;p26" descr="Idea"/>
          <p:cNvPicPr preferRelativeResize="0"/>
          <p:nvPr/>
        </p:nvPicPr>
        <p:blipFill rotWithShape="1">
          <a:blip r:embed="rId3">
            <a:alphaModFix/>
          </a:blip>
          <a:srcRect/>
          <a:stretch/>
        </p:blipFill>
        <p:spPr>
          <a:xfrm>
            <a:off x="1467381" y="-257463"/>
            <a:ext cx="7738600" cy="7738600"/>
          </a:xfrm>
          <a:prstGeom prst="rect">
            <a:avLst/>
          </a:prstGeom>
          <a:noFill/>
          <a:ln>
            <a:noFill/>
          </a:ln>
        </p:spPr>
      </p:pic>
      <p:sp>
        <p:nvSpPr>
          <p:cNvPr id="285" name="Google Shape;285;p26"/>
          <p:cNvSpPr txBox="1">
            <a:spLocks noGrp="1"/>
          </p:cNvSpPr>
          <p:nvPr>
            <p:ph type="ctrTitle"/>
          </p:nvPr>
        </p:nvSpPr>
        <p:spPr>
          <a:xfrm>
            <a:off x="764681" y="940454"/>
            <a:ext cx="9144000" cy="1038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IE" b="1"/>
              <a:t>Things to consider…</a:t>
            </a:r>
            <a:endParaRPr b="1"/>
          </a:p>
        </p:txBody>
      </p:sp>
      <p:grpSp>
        <p:nvGrpSpPr>
          <p:cNvPr id="286" name="Google Shape;286;p26"/>
          <p:cNvGrpSpPr/>
          <p:nvPr/>
        </p:nvGrpSpPr>
        <p:grpSpPr>
          <a:xfrm>
            <a:off x="2829189" y="2969746"/>
            <a:ext cx="1885075" cy="1027412"/>
            <a:chOff x="2049463" y="2364846"/>
            <a:chExt cx="1866226" cy="1036638"/>
          </a:xfrm>
        </p:grpSpPr>
        <p:sp>
          <p:nvSpPr>
            <p:cNvPr id="287" name="Google Shape;287;p26"/>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26"/>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26"/>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0" name="Google Shape;290;p26"/>
          <p:cNvSpPr txBox="1"/>
          <p:nvPr/>
        </p:nvSpPr>
        <p:spPr>
          <a:xfrm>
            <a:off x="2645665" y="4245884"/>
            <a:ext cx="1656687" cy="97890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a:solidFill>
                  <a:schemeClr val="lt1"/>
                </a:solidFill>
                <a:latin typeface="Calibri"/>
                <a:ea typeface="Calibri"/>
                <a:cs typeface="Calibri"/>
                <a:sym typeface="Calibri"/>
              </a:rPr>
              <a:t>All the kids represent a different type of </a:t>
            </a:r>
            <a:r>
              <a:rPr lang="en-IE" sz="1600" b="1" i="0" u="none" strike="noStrike" cap="none" dirty="0" smtClean="0">
                <a:solidFill>
                  <a:schemeClr val="lt1"/>
                </a:solidFill>
                <a:latin typeface="Calibri"/>
                <a:ea typeface="Calibri"/>
                <a:cs typeface="Calibri"/>
                <a:sym typeface="Calibri"/>
              </a:rPr>
              <a:t>Bystander</a:t>
            </a:r>
            <a:endParaRPr sz="1400" b="0" i="0" u="none" strike="noStrike" cap="none" dirty="0">
              <a:solidFill>
                <a:srgbClr val="000000"/>
              </a:solidFill>
              <a:latin typeface="Arial"/>
              <a:ea typeface="Arial"/>
              <a:cs typeface="Arial"/>
              <a:sym typeface="Arial"/>
            </a:endParaRPr>
          </a:p>
        </p:txBody>
      </p:sp>
      <p:sp>
        <p:nvSpPr>
          <p:cNvPr id="291" name="Google Shape;291;p26"/>
          <p:cNvSpPr txBox="1"/>
          <p:nvPr/>
        </p:nvSpPr>
        <p:spPr>
          <a:xfrm>
            <a:off x="4560387" y="4240098"/>
            <a:ext cx="1743760" cy="120060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a:solidFill>
                  <a:schemeClr val="lt1"/>
                </a:solidFill>
                <a:latin typeface="Calibri"/>
                <a:ea typeface="Calibri"/>
                <a:cs typeface="Calibri"/>
                <a:sym typeface="Calibri"/>
              </a:rPr>
              <a:t>We must take responsibility ourselves when we </a:t>
            </a:r>
            <a:r>
              <a:rPr lang="en-IE" sz="1600" b="1" i="0" u="none" strike="noStrike" cap="none" dirty="0" smtClean="0">
                <a:solidFill>
                  <a:schemeClr val="lt1"/>
                </a:solidFill>
                <a:latin typeface="Calibri"/>
                <a:ea typeface="Calibri"/>
                <a:cs typeface="Calibri"/>
                <a:sym typeface="Calibri"/>
              </a:rPr>
              <a:t>witness bullying.</a:t>
            </a:r>
            <a:endParaRPr sz="1400" b="0" i="0" u="none" strike="noStrike" cap="none" dirty="0">
              <a:solidFill>
                <a:srgbClr val="000000"/>
              </a:solidFill>
              <a:latin typeface="Arial"/>
              <a:ea typeface="Arial"/>
              <a:cs typeface="Arial"/>
              <a:sym typeface="Arial"/>
            </a:endParaRPr>
          </a:p>
        </p:txBody>
      </p:sp>
      <p:grpSp>
        <p:nvGrpSpPr>
          <p:cNvPr id="292" name="Google Shape;292;p26"/>
          <p:cNvGrpSpPr/>
          <p:nvPr/>
        </p:nvGrpSpPr>
        <p:grpSpPr>
          <a:xfrm>
            <a:off x="4830983" y="2969746"/>
            <a:ext cx="1885075" cy="1027412"/>
            <a:chOff x="2049463" y="2364846"/>
            <a:chExt cx="1866226" cy="1036638"/>
          </a:xfrm>
        </p:grpSpPr>
        <p:sp>
          <p:nvSpPr>
            <p:cNvPr id="293" name="Google Shape;293;p26"/>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26"/>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26"/>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6" name="Google Shape;296;p26"/>
          <p:cNvSpPr txBox="1"/>
          <p:nvPr/>
        </p:nvSpPr>
        <p:spPr>
          <a:xfrm>
            <a:off x="6359503" y="4272949"/>
            <a:ext cx="2091600" cy="67410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400"/>
              <a:buFont typeface="Arial"/>
              <a:buNone/>
            </a:pPr>
            <a:r>
              <a:rPr lang="en-IE" sz="1400" b="1" i="0" u="none" strike="noStrike" cap="none">
                <a:solidFill>
                  <a:schemeClr val="lt1"/>
                </a:solidFill>
                <a:latin typeface="Arial"/>
                <a:ea typeface="Arial"/>
                <a:cs typeface="Arial"/>
                <a:sym typeface="Arial"/>
              </a:rPr>
              <a:t>Reporting bullying </a:t>
            </a:r>
            <a:endParaRPr sz="14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en-IE" sz="1400" b="1" i="0" u="none" strike="noStrike" cap="none">
                <a:solidFill>
                  <a:schemeClr val="lt1"/>
                </a:solidFill>
                <a:latin typeface="Arial"/>
                <a:ea typeface="Arial"/>
                <a:cs typeface="Arial"/>
                <a:sym typeface="Arial"/>
              </a:rPr>
              <a:t>Is very important</a:t>
            </a:r>
            <a:endParaRPr sz="14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pic>
        <p:nvPicPr>
          <p:cNvPr id="297" name="Google Shape;297;p26" descr="Lights On"/>
          <p:cNvPicPr preferRelativeResize="0"/>
          <p:nvPr/>
        </p:nvPicPr>
        <p:blipFill rotWithShape="1">
          <a:blip r:embed="rId4">
            <a:alphaModFix/>
          </a:blip>
          <a:srcRect/>
          <a:stretch/>
        </p:blipFill>
        <p:spPr>
          <a:xfrm>
            <a:off x="5059965" y="3105092"/>
            <a:ext cx="645723" cy="645723"/>
          </a:xfrm>
          <a:prstGeom prst="rect">
            <a:avLst/>
          </a:prstGeom>
          <a:noFill/>
          <a:ln>
            <a:noFill/>
          </a:ln>
        </p:spPr>
      </p:pic>
      <p:pic>
        <p:nvPicPr>
          <p:cNvPr id="298" name="Google Shape;298;p26" descr="Lights On"/>
          <p:cNvPicPr preferRelativeResize="0"/>
          <p:nvPr/>
        </p:nvPicPr>
        <p:blipFill rotWithShape="1">
          <a:blip r:embed="rId4">
            <a:alphaModFix/>
          </a:blip>
          <a:srcRect/>
          <a:stretch/>
        </p:blipFill>
        <p:spPr>
          <a:xfrm>
            <a:off x="7086473" y="3105092"/>
            <a:ext cx="645723" cy="645723"/>
          </a:xfrm>
          <a:prstGeom prst="rect">
            <a:avLst/>
          </a:prstGeom>
          <a:noFill/>
          <a:ln>
            <a:noFill/>
          </a:ln>
        </p:spPr>
      </p:pic>
      <p:pic>
        <p:nvPicPr>
          <p:cNvPr id="299" name="Google Shape;299;p26" descr="Lights On"/>
          <p:cNvPicPr preferRelativeResize="0"/>
          <p:nvPr/>
        </p:nvPicPr>
        <p:blipFill rotWithShape="1">
          <a:blip r:embed="rId4">
            <a:alphaModFix/>
          </a:blip>
          <a:srcRect/>
          <a:stretch/>
        </p:blipFill>
        <p:spPr>
          <a:xfrm>
            <a:off x="3045427" y="3105092"/>
            <a:ext cx="645723" cy="645723"/>
          </a:xfrm>
          <a:prstGeom prst="rect">
            <a:avLst/>
          </a:prstGeom>
          <a:noFill/>
          <a:ln>
            <a:noFill/>
          </a:ln>
        </p:spPr>
      </p:pic>
      <p:sp>
        <p:nvSpPr>
          <p:cNvPr id="300" name="Google Shape;300;p26"/>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grpSp>
        <p:nvGrpSpPr>
          <p:cNvPr id="28" name="Google Shape;286;p26"/>
          <p:cNvGrpSpPr/>
          <p:nvPr/>
        </p:nvGrpSpPr>
        <p:grpSpPr>
          <a:xfrm>
            <a:off x="888032" y="2969633"/>
            <a:ext cx="1885075" cy="1027412"/>
            <a:chOff x="2049463" y="2364846"/>
            <a:chExt cx="1866226" cy="1036638"/>
          </a:xfrm>
        </p:grpSpPr>
        <p:sp>
          <p:nvSpPr>
            <p:cNvPr id="29" name="Google Shape;287;p26"/>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0" name="Google Shape;288;p26"/>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1" name="Google Shape;289;p26"/>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grpSp>
      <p:pic>
        <p:nvPicPr>
          <p:cNvPr id="27" name="Google Shape;299;p26" descr="Lights On"/>
          <p:cNvPicPr preferRelativeResize="0"/>
          <p:nvPr/>
        </p:nvPicPr>
        <p:blipFill rotWithShape="1">
          <a:blip r:embed="rId4">
            <a:alphaModFix/>
          </a:blip>
          <a:srcRect/>
          <a:stretch/>
        </p:blipFill>
        <p:spPr>
          <a:xfrm>
            <a:off x="1111551" y="3155332"/>
            <a:ext cx="645723" cy="645723"/>
          </a:xfrm>
          <a:prstGeom prst="rect">
            <a:avLst/>
          </a:prstGeom>
          <a:noFill/>
          <a:ln>
            <a:noFill/>
          </a:ln>
        </p:spPr>
      </p:pic>
      <p:sp>
        <p:nvSpPr>
          <p:cNvPr id="32" name="Google Shape;290;p26"/>
          <p:cNvSpPr txBox="1"/>
          <p:nvPr/>
        </p:nvSpPr>
        <p:spPr>
          <a:xfrm>
            <a:off x="316524" y="4273057"/>
            <a:ext cx="2329142" cy="978689"/>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smtClean="0">
                <a:solidFill>
                  <a:schemeClr val="lt1"/>
                </a:solidFill>
                <a:latin typeface="Calibri"/>
                <a:ea typeface="Calibri"/>
                <a:cs typeface="Calibri"/>
                <a:sym typeface="Calibri"/>
              </a:rPr>
              <a:t>We all play a role in bullying. </a:t>
            </a:r>
            <a:endParaRPr lang="en-IE" sz="1600" b="1" i="0" u="none" strike="noStrike" cap="none" dirty="0" smtClean="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600"/>
              <a:buFont typeface="Arial"/>
              <a:buNone/>
            </a:pPr>
            <a:r>
              <a:rPr lang="en-IE" sz="1600" b="1" i="0" u="none" strike="noStrike" cap="none" dirty="0" smtClean="0">
                <a:solidFill>
                  <a:schemeClr val="lt1"/>
                </a:solidFill>
                <a:latin typeface="Calibri"/>
                <a:ea typeface="Calibri"/>
                <a:cs typeface="Calibri"/>
                <a:sym typeface="Calibri"/>
              </a:rPr>
              <a:t>Be </a:t>
            </a:r>
            <a:r>
              <a:rPr lang="en-IE" sz="1600" b="1" i="0" u="none" strike="noStrike" cap="none" dirty="0" smtClean="0">
                <a:solidFill>
                  <a:schemeClr val="lt1"/>
                </a:solidFill>
                <a:latin typeface="Calibri"/>
                <a:ea typeface="Calibri"/>
                <a:cs typeface="Calibri"/>
                <a:sym typeface="Calibri"/>
              </a:rPr>
              <a:t>part of the solution and not the problem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IE">
                <a:solidFill>
                  <a:schemeClr val="accent1"/>
                </a:solidFill>
              </a:rPr>
              <a:t>Reflection activity </a:t>
            </a:r>
            <a:endParaRPr>
              <a:solidFill>
                <a:schemeClr val="accent1"/>
              </a:solidFill>
            </a:endParaRPr>
          </a:p>
        </p:txBody>
      </p:sp>
      <p:sp>
        <p:nvSpPr>
          <p:cNvPr id="315" name="Google Shape;31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22</a:t>
            </a:fld>
            <a:endParaRPr/>
          </a:p>
        </p:txBody>
      </p:sp>
      <p:sp>
        <p:nvSpPr>
          <p:cNvPr id="316" name="Google Shape;316;p2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317" name="Google Shape;317;p27"/>
          <p:cNvSpPr txBox="1"/>
          <p:nvPr/>
        </p:nvSpPr>
        <p:spPr>
          <a:xfrm>
            <a:off x="728663" y="1829595"/>
            <a:ext cx="5157787" cy="999330"/>
          </a:xfrm>
          <a:prstGeom prst="rect">
            <a:avLst/>
          </a:prstGeom>
          <a:noFill/>
          <a:ln>
            <a:noFill/>
          </a:ln>
        </p:spPr>
        <p:txBody>
          <a:bodyPr spcFirstLastPara="1" wrap="square" lIns="91425" tIns="45700" rIns="91425" bIns="45700" anchor="t" anchorCtr="0">
            <a:normAutofit/>
          </a:bodyPr>
          <a:lstStyle/>
          <a:p>
            <a:pPr marL="114300" marR="0" lvl="0" indent="0" algn="l" rtl="0">
              <a:lnSpc>
                <a:spcPct val="70000"/>
              </a:lnSpc>
              <a:spcBef>
                <a:spcPts val="0"/>
              </a:spcBef>
              <a:spcAft>
                <a:spcPts val="0"/>
              </a:spcAft>
              <a:buClr>
                <a:schemeClr val="dk1"/>
              </a:buClr>
              <a:buSzPts val="1800"/>
              <a:buFont typeface="Arial"/>
              <a:buNone/>
            </a:pPr>
            <a:r>
              <a:rPr lang="en-IE" sz="3200" b="0" i="0" u="none" strike="noStrike" cap="none">
                <a:solidFill>
                  <a:schemeClr val="dk2"/>
                </a:solidFill>
                <a:latin typeface="Calibri"/>
                <a:ea typeface="Calibri"/>
                <a:cs typeface="Calibri"/>
                <a:sym typeface="Calibri"/>
              </a:rPr>
              <a:t>In this lesson I learned</a:t>
            </a:r>
            <a:endParaRPr sz="1400" b="0" i="0" u="none" strike="noStrike" cap="none">
              <a:solidFill>
                <a:srgbClr val="000000"/>
              </a:solidFill>
              <a:latin typeface="Arial"/>
              <a:ea typeface="Arial"/>
              <a:cs typeface="Arial"/>
              <a:sym typeface="Arial"/>
            </a:endParaRPr>
          </a:p>
        </p:txBody>
      </p:sp>
      <p:graphicFrame>
        <p:nvGraphicFramePr>
          <p:cNvPr id="318" name="Google Shape;318;p27"/>
          <p:cNvGraphicFramePr/>
          <p:nvPr/>
        </p:nvGraphicFramePr>
        <p:xfrm>
          <a:off x="889000" y="2329260"/>
          <a:ext cx="10307950" cy="1981250"/>
        </p:xfrm>
        <a:graphic>
          <a:graphicData uri="http://schemas.openxmlformats.org/drawingml/2006/table">
            <a:tbl>
              <a:tblPr firstRow="1" bandRow="1">
                <a:solidFill>
                  <a:srgbClr val="EEE9EF"/>
                </a:solidFill>
                <a:tableStyleId>{12A247C1-3B0B-4389-A458-B7E115A9BE14}</a:tableStyleId>
              </a:tblPr>
              <a:tblGrid>
                <a:gridCol w="625475">
                  <a:extLst>
                    <a:ext uri="{9D8B030D-6E8A-4147-A177-3AD203B41FA5}">
                      <a16:colId xmlns:a16="http://schemas.microsoft.com/office/drawing/2014/main" val="20000"/>
                    </a:ext>
                  </a:extLst>
                </a:gridCol>
                <a:gridCol w="96824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1</a:t>
                      </a:r>
                      <a:endParaRPr sz="1400" u="none" strike="noStrike" cap="none"/>
                    </a:p>
                  </a:txBody>
                  <a:tcPr marL="91450" marR="91450" marT="45725" marB="45725">
                    <a:solidFill>
                      <a:srgbClr val="EDE9E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EDE9E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2"/>
          <p:cNvPicPr preferRelativeResize="0"/>
          <p:nvPr/>
        </p:nvPicPr>
        <p:blipFill rotWithShape="1">
          <a:blip r:embed="rId3">
            <a:alphaModFix/>
          </a:blip>
          <a:srcRect/>
          <a:stretch/>
        </p:blipFill>
        <p:spPr>
          <a:xfrm>
            <a:off x="945473" y="197950"/>
            <a:ext cx="10301054" cy="6462099"/>
          </a:xfrm>
          <a:prstGeom prst="rect">
            <a:avLst/>
          </a:prstGeom>
          <a:noFill/>
          <a:ln>
            <a:noFill/>
          </a:ln>
        </p:spPr>
      </p:pic>
      <p:sp>
        <p:nvSpPr>
          <p:cNvPr id="306" name="Google Shape;306;p22"/>
          <p:cNvSpPr txBox="1"/>
          <p:nvPr/>
        </p:nvSpPr>
        <p:spPr>
          <a:xfrm>
            <a:off x="2199503" y="593124"/>
            <a:ext cx="7784756" cy="93631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IE" sz="4400" b="0" i="0" u="none" strike="noStrike" cap="none">
                <a:solidFill>
                  <a:schemeClr val="accent1"/>
                </a:solidFill>
                <a:latin typeface="Calibri"/>
                <a:ea typeface="Calibri"/>
                <a:cs typeface="Calibri"/>
                <a:sym typeface="Calibri"/>
              </a:rPr>
              <a:t>Help &amp; Support</a:t>
            </a:r>
            <a:endParaRPr sz="1400" b="0" i="0" u="none" strike="noStrike" cap="none">
              <a:solidFill>
                <a:srgbClr val="000000"/>
              </a:solidFill>
              <a:latin typeface="Arial"/>
              <a:ea typeface="Arial"/>
              <a:cs typeface="Arial"/>
              <a:sym typeface="Arial"/>
            </a:endParaRPr>
          </a:p>
        </p:txBody>
      </p:sp>
      <p:pic>
        <p:nvPicPr>
          <p:cNvPr id="307" name="Google Shape;307;p22"/>
          <p:cNvPicPr preferRelativeResize="0"/>
          <p:nvPr/>
        </p:nvPicPr>
        <p:blipFill rotWithShape="1">
          <a:blip r:embed="rId4">
            <a:alphaModFix/>
          </a:blip>
          <a:srcRect t="18745" b="18743"/>
          <a:stretch/>
        </p:blipFill>
        <p:spPr>
          <a:xfrm>
            <a:off x="4838968" y="3162696"/>
            <a:ext cx="1654531" cy="1034235"/>
          </a:xfrm>
          <a:prstGeom prst="rect">
            <a:avLst/>
          </a:prstGeom>
          <a:noFill/>
          <a:ln>
            <a:noFill/>
          </a:ln>
        </p:spPr>
      </p:pic>
      <p:pic>
        <p:nvPicPr>
          <p:cNvPr id="308" name="Google Shape;308;p22"/>
          <p:cNvPicPr preferRelativeResize="0"/>
          <p:nvPr/>
        </p:nvPicPr>
        <p:blipFill rotWithShape="1">
          <a:blip r:embed="rId5">
            <a:alphaModFix/>
          </a:blip>
          <a:srcRect/>
          <a:stretch/>
        </p:blipFill>
        <p:spPr>
          <a:xfrm rot="-502850">
            <a:off x="2962047" y="3257703"/>
            <a:ext cx="1365528" cy="844221"/>
          </a:xfrm>
          <a:prstGeom prst="rect">
            <a:avLst/>
          </a:prstGeom>
          <a:noFill/>
          <a:ln>
            <a:noFill/>
          </a:ln>
        </p:spPr>
      </p:pic>
      <p:pic>
        <p:nvPicPr>
          <p:cNvPr id="309" name="Google Shape;309;p22"/>
          <p:cNvPicPr preferRelativeResize="0"/>
          <p:nvPr/>
        </p:nvPicPr>
        <p:blipFill rotWithShape="1">
          <a:blip r:embed="rId6">
            <a:alphaModFix/>
          </a:blip>
          <a:srcRect/>
          <a:stretch/>
        </p:blipFill>
        <p:spPr>
          <a:xfrm>
            <a:off x="6934444" y="3436303"/>
            <a:ext cx="2491257" cy="519605"/>
          </a:xfrm>
          <a:prstGeom prst="rect">
            <a:avLst/>
          </a:prstGeom>
          <a:noFill/>
          <a:ln>
            <a:noFill/>
          </a:ln>
        </p:spPr>
      </p:pic>
      <p:pic>
        <p:nvPicPr>
          <p:cNvPr id="310" name="Google Shape;310;p22"/>
          <p:cNvPicPr preferRelativeResize="0"/>
          <p:nvPr/>
        </p:nvPicPr>
        <p:blipFill rotWithShape="1">
          <a:blip r:embed="rId7">
            <a:alphaModFix/>
          </a:blip>
          <a:srcRect/>
          <a:stretch/>
        </p:blipFill>
        <p:spPr>
          <a:xfrm>
            <a:off x="8196288" y="4417764"/>
            <a:ext cx="1322285" cy="765785"/>
          </a:xfrm>
          <a:prstGeom prst="rect">
            <a:avLst/>
          </a:prstGeom>
          <a:noFill/>
          <a:ln>
            <a:noFill/>
          </a:ln>
        </p:spPr>
      </p:pic>
      <p:pic>
        <p:nvPicPr>
          <p:cNvPr id="311" name="Google Shape;311;p22"/>
          <p:cNvPicPr preferRelativeResize="0"/>
          <p:nvPr/>
        </p:nvPicPr>
        <p:blipFill rotWithShape="1">
          <a:blip r:embed="rId8">
            <a:alphaModFix/>
          </a:blip>
          <a:srcRect/>
          <a:stretch/>
        </p:blipFill>
        <p:spPr>
          <a:xfrm>
            <a:off x="2548187" y="4517546"/>
            <a:ext cx="2636671" cy="733066"/>
          </a:xfrm>
          <a:prstGeom prst="rect">
            <a:avLst/>
          </a:prstGeom>
          <a:noFill/>
          <a:ln>
            <a:noFill/>
          </a:ln>
        </p:spPr>
      </p:pic>
      <p:cxnSp>
        <p:nvCxnSpPr>
          <p:cNvPr id="313" name="Google Shape;313;p22"/>
          <p:cNvCxnSpPr/>
          <p:nvPr/>
        </p:nvCxnSpPr>
        <p:spPr>
          <a:xfrm>
            <a:off x="4381808" y="1561670"/>
            <a:ext cx="3427662" cy="0"/>
          </a:xfrm>
          <a:prstGeom prst="straightConnector1">
            <a:avLst/>
          </a:prstGeom>
          <a:noFill/>
          <a:ln w="19050" cap="flat" cmpd="sng">
            <a:solidFill>
              <a:schemeClr val="accent2"/>
            </a:solidFill>
            <a:prstDash val="solid"/>
            <a:miter lim="800000"/>
            <a:headEnd type="none" w="sm" len="sm"/>
            <a:tailEnd type="none" w="sm" len="sm"/>
          </a:ln>
        </p:spPr>
      </p:cxnSp>
      <p:sp>
        <p:nvSpPr>
          <p:cNvPr id="314" name="Google Shape;314;p22"/>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2756" y="4301168"/>
            <a:ext cx="1951364" cy="89084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4390" y="1395148"/>
            <a:ext cx="3835682" cy="1695895"/>
          </a:xfrm>
          <a:prstGeom prst="rect">
            <a:avLst/>
          </a:prstGeom>
        </p:spPr>
      </p:pic>
    </p:spTree>
    <p:extLst>
      <p:ext uri="{BB962C8B-B14F-4D97-AF65-F5344CB8AC3E}">
        <p14:creationId xmlns:p14="http://schemas.microsoft.com/office/powerpoint/2010/main" val="161786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338"/>
        <p:cNvGrpSpPr/>
        <p:nvPr/>
      </p:nvGrpSpPr>
      <p:grpSpPr>
        <a:xfrm>
          <a:off x="0" y="0"/>
          <a:ext cx="0" cy="0"/>
          <a:chOff x="0" y="0"/>
          <a:chExt cx="0" cy="0"/>
        </a:xfrm>
      </p:grpSpPr>
      <p:sp>
        <p:nvSpPr>
          <p:cNvPr id="339" name="Google Shape;33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7200"/>
              <a:buFont typeface="Calibri"/>
              <a:buNone/>
            </a:pPr>
            <a:r>
              <a:rPr lang="en-IE" sz="7200">
                <a:solidFill>
                  <a:schemeClr val="accent1"/>
                </a:solidFill>
              </a:rPr>
              <a:t>TH</a:t>
            </a:r>
            <a:r>
              <a:rPr lang="en-IE" sz="7200">
                <a:solidFill>
                  <a:schemeClr val="accent2"/>
                </a:solidFill>
              </a:rPr>
              <a:t>AN</a:t>
            </a:r>
            <a:r>
              <a:rPr lang="en-IE" sz="7200">
                <a:solidFill>
                  <a:schemeClr val="accent3"/>
                </a:solidFill>
              </a:rPr>
              <a:t>K</a:t>
            </a:r>
            <a:r>
              <a:rPr lang="en-IE" sz="7200">
                <a:solidFill>
                  <a:schemeClr val="accent4"/>
                </a:solidFill>
              </a:rPr>
              <a:t> </a:t>
            </a:r>
            <a:r>
              <a:rPr lang="en-IE" sz="7200">
                <a:solidFill>
                  <a:schemeClr val="accent3"/>
                </a:solidFill>
              </a:rPr>
              <a:t>Y</a:t>
            </a:r>
            <a:r>
              <a:rPr lang="en-IE" sz="7200">
                <a:solidFill>
                  <a:schemeClr val="accent4"/>
                </a:solidFill>
              </a:rPr>
              <a:t>OU</a:t>
            </a:r>
            <a:endParaRPr/>
          </a:p>
        </p:txBody>
      </p:sp>
      <p:sp>
        <p:nvSpPr>
          <p:cNvPr id="340" name="Google Shape;34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IE">
                <a:solidFill>
                  <a:schemeClr val="lt1"/>
                </a:solidFill>
                <a:latin typeface="Calibri"/>
                <a:ea typeface="Calibri"/>
                <a:cs typeface="Calibri"/>
                <a:sym typeface="Calibri"/>
              </a:rPr>
              <a:t>For more information please go to </a:t>
            </a:r>
            <a:r>
              <a:rPr lang="en-IE" b="1" u="sng">
                <a:solidFill>
                  <a:schemeClr val="lt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www.fuse.ie</a:t>
            </a:r>
            <a:endParaRPr b="1">
              <a:solidFill>
                <a:schemeClr val="lt1"/>
              </a:solidFill>
              <a:latin typeface="Calibri"/>
              <a:ea typeface="Calibri"/>
              <a:cs typeface="Calibri"/>
              <a:sym typeface="Calibri"/>
            </a:endParaRPr>
          </a:p>
        </p:txBody>
      </p:sp>
      <p:cxnSp>
        <p:nvCxnSpPr>
          <p:cNvPr id="341" name="Google Shape;341;p29"/>
          <p:cNvCxnSpPr/>
          <p:nvPr/>
        </p:nvCxnSpPr>
        <p:spPr>
          <a:xfrm>
            <a:off x="4065814" y="3429000"/>
            <a:ext cx="4147457" cy="0"/>
          </a:xfrm>
          <a:prstGeom prst="straightConnector1">
            <a:avLst/>
          </a:prstGeom>
          <a:noFill/>
          <a:ln w="9525" cap="flat" cmpd="sng">
            <a:solidFill>
              <a:schemeClr val="lt1"/>
            </a:solidFill>
            <a:prstDash val="solid"/>
            <a:miter lim="800000"/>
            <a:headEnd type="none" w="sm" len="sm"/>
            <a:tailEnd type="none" w="sm" len="sm"/>
          </a:ln>
        </p:spPr>
      </p:cxnSp>
      <p:pic>
        <p:nvPicPr>
          <p:cNvPr id="342" name="Google Shape;342;p29"/>
          <p:cNvPicPr preferRelativeResize="0"/>
          <p:nvPr/>
        </p:nvPicPr>
        <p:blipFill rotWithShape="1">
          <a:blip r:embed="rId4">
            <a:alphaModFix/>
          </a:blip>
          <a:srcRect/>
          <a:stretch/>
        </p:blipFill>
        <p:spPr>
          <a:xfrm>
            <a:off x="4322909" y="4198884"/>
            <a:ext cx="3633266" cy="2567450"/>
          </a:xfrm>
          <a:prstGeom prst="rect">
            <a:avLst/>
          </a:prstGeom>
          <a:noFill/>
          <a:ln>
            <a:noFill/>
          </a:ln>
        </p:spPr>
      </p:pic>
      <p:sp>
        <p:nvSpPr>
          <p:cNvPr id="343" name="Google Shape;343;p2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344" name="Google Shape;3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87" name="Google Shape;87;p5"/>
          <p:cNvSpPr/>
          <p:nvPr/>
        </p:nvSpPr>
        <p:spPr>
          <a:xfrm>
            <a:off x="1" y="0"/>
            <a:ext cx="6095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 name="Google Shape;88;p5"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89" name="Google Shape;89;p5"/>
          <p:cNvSpPr/>
          <p:nvPr/>
        </p:nvSpPr>
        <p:spPr>
          <a:xfrm>
            <a:off x="6096003" y="0"/>
            <a:ext cx="6095999" cy="6858000"/>
          </a:xfrm>
          <a:prstGeom prst="roundRect">
            <a:avLst>
              <a:gd name="adj" fmla="val 0"/>
            </a:avLst>
          </a:prstGeom>
          <a:solidFill>
            <a:srgbClr val="25212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
          <p:cNvSpPr/>
          <p:nvPr/>
        </p:nvSpPr>
        <p:spPr>
          <a:xfrm>
            <a:off x="949027" y="2031787"/>
            <a:ext cx="4500303" cy="14219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800"/>
              <a:buFont typeface="Arial"/>
              <a:buNone/>
            </a:pPr>
            <a:r>
              <a:rPr lang="en-IE" sz="4800" b="0" i="0" u="none" strike="noStrike" cap="none">
                <a:solidFill>
                  <a:schemeClr val="lt1"/>
                </a:solidFill>
                <a:latin typeface="Calibri"/>
                <a:ea typeface="Calibri"/>
                <a:cs typeface="Calibri"/>
                <a:sym typeface="Calibri"/>
              </a:rPr>
              <a:t>WHAT IS A BYSTANDER?</a:t>
            </a:r>
            <a:endParaRPr sz="4800" b="0" i="0" u="none" strike="noStrike" cap="none">
              <a:solidFill>
                <a:schemeClr val="lt1"/>
              </a:solidFill>
              <a:latin typeface="Calibri"/>
              <a:ea typeface="Calibri"/>
              <a:cs typeface="Calibri"/>
              <a:sym typeface="Calibri"/>
            </a:endParaRPr>
          </a:p>
        </p:txBody>
      </p:sp>
      <p:sp>
        <p:nvSpPr>
          <p:cNvPr id="91" name="Google Shape;91;p5"/>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4</a:t>
            </a:fld>
            <a:endParaRPr/>
          </a:p>
        </p:txBody>
      </p:sp>
      <p:sp>
        <p:nvSpPr>
          <p:cNvPr id="98" name="Google Shape;98;p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99" name="Google Shape;99;p6"/>
          <p:cNvSpPr/>
          <p:nvPr/>
        </p:nvSpPr>
        <p:spPr>
          <a:xfrm>
            <a:off x="1" y="0"/>
            <a:ext cx="6095999" cy="6858000"/>
          </a:xfrm>
          <a:prstGeom prst="roundRect">
            <a:avLst>
              <a:gd name="adj" fmla="val 0"/>
            </a:avLst>
          </a:prstGeom>
          <a:gradFill>
            <a:gsLst>
              <a:gs pos="0">
                <a:schemeClr val="accent1"/>
              </a:gs>
              <a:gs pos="33000">
                <a:schemeClr val="accent2"/>
              </a:gs>
              <a:gs pos="67000">
                <a:schemeClr val="accent3"/>
              </a:gs>
              <a:gs pos="100000">
                <a:schemeClr val="accent4"/>
              </a:gs>
            </a:gsLst>
            <a:lin ang="189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6" descr="Badge Question Mark"/>
          <p:cNvPicPr preferRelativeResize="0"/>
          <p:nvPr/>
        </p:nvPicPr>
        <p:blipFill rotWithShape="1">
          <a:blip r:embed="rId3">
            <a:alphaModFix/>
          </a:blip>
          <a:srcRect/>
          <a:stretch/>
        </p:blipFill>
        <p:spPr>
          <a:xfrm>
            <a:off x="249019" y="343420"/>
            <a:ext cx="1400015" cy="1400015"/>
          </a:xfrm>
          <a:prstGeom prst="rect">
            <a:avLst/>
          </a:prstGeom>
          <a:noFill/>
          <a:ln>
            <a:noFill/>
          </a:ln>
          <a:effectLst>
            <a:outerShdw blurRad="50800" dist="38100" dir="2700000" algn="tl" rotWithShape="0">
              <a:srgbClr val="000000">
                <a:alpha val="40000"/>
              </a:srgbClr>
            </a:outerShdw>
          </a:effectLst>
        </p:spPr>
      </p:pic>
      <p:sp>
        <p:nvSpPr>
          <p:cNvPr id="101" name="Google Shape;101;p6"/>
          <p:cNvSpPr/>
          <p:nvPr/>
        </p:nvSpPr>
        <p:spPr>
          <a:xfrm>
            <a:off x="6096003" y="0"/>
            <a:ext cx="6095999" cy="6858000"/>
          </a:xfrm>
          <a:prstGeom prst="roundRect">
            <a:avLst>
              <a:gd name="adj" fmla="val 0"/>
            </a:avLst>
          </a:prstGeom>
          <a:solidFill>
            <a:srgbClr val="25212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6"/>
          <p:cNvSpPr/>
          <p:nvPr/>
        </p:nvSpPr>
        <p:spPr>
          <a:xfrm>
            <a:off x="949027" y="2031787"/>
            <a:ext cx="4500303" cy="14219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800"/>
              <a:buFont typeface="Arial"/>
              <a:buNone/>
            </a:pPr>
            <a:r>
              <a:rPr lang="en-IE" sz="4800" b="0" i="0" u="none" strike="noStrike" cap="none">
                <a:solidFill>
                  <a:schemeClr val="lt1"/>
                </a:solidFill>
                <a:latin typeface="Calibri"/>
                <a:ea typeface="Calibri"/>
                <a:cs typeface="Calibri"/>
                <a:sym typeface="Calibri"/>
              </a:rPr>
              <a:t>WHAT IS A BYSTANDER?</a:t>
            </a:r>
            <a:endParaRPr sz="4800" b="0" i="0" u="none" strike="noStrike" cap="none">
              <a:solidFill>
                <a:schemeClr val="lt1"/>
              </a:solidFill>
              <a:latin typeface="Calibri"/>
              <a:ea typeface="Calibri"/>
              <a:cs typeface="Calibri"/>
              <a:sym typeface="Calibri"/>
            </a:endParaRPr>
          </a:p>
        </p:txBody>
      </p:sp>
      <p:sp>
        <p:nvSpPr>
          <p:cNvPr id="103" name="Google Shape;103;p6"/>
          <p:cNvSpPr/>
          <p:nvPr/>
        </p:nvSpPr>
        <p:spPr>
          <a:xfrm>
            <a:off x="6919782" y="2031787"/>
            <a:ext cx="4667381" cy="3416320"/>
          </a:xfrm>
          <a:prstGeom prst="rect">
            <a:avLst/>
          </a:prstGeom>
          <a:noFill/>
          <a:ln>
            <a:noFill/>
          </a:ln>
        </p:spPr>
        <p:txBody>
          <a:bodyPr spcFirstLastPara="1" wrap="square" lIns="91425" tIns="45700" rIns="91425" bIns="45700" anchor="t" anchorCtr="0">
            <a:spAutoFit/>
          </a:bodyPr>
          <a:lstStyle/>
          <a:p>
            <a:pPr marL="114300" marR="0" lvl="0" indent="0" algn="l" rtl="0">
              <a:lnSpc>
                <a:spcPct val="90000"/>
              </a:lnSpc>
              <a:spcBef>
                <a:spcPts val="0"/>
              </a:spcBef>
              <a:spcAft>
                <a:spcPts val="0"/>
              </a:spcAft>
              <a:buClr>
                <a:srgbClr val="000000"/>
              </a:buClr>
              <a:buSzPts val="4000"/>
              <a:buFont typeface="Arial"/>
              <a:buNone/>
            </a:pPr>
            <a:r>
              <a:rPr lang="en-IE" sz="4000" b="0" i="0" u="none" strike="noStrike" cap="none">
                <a:solidFill>
                  <a:schemeClr val="lt1"/>
                </a:solidFill>
                <a:latin typeface="Calibri"/>
                <a:ea typeface="Calibri"/>
                <a:cs typeface="Calibri"/>
                <a:sym typeface="Calibri"/>
              </a:rPr>
              <a:t>A bystander is the person or persons that witness bullying when it happens or that notice bullying behaviour</a:t>
            </a:r>
            <a:endParaRPr sz="1400" b="0" i="0" u="none" strike="noStrike" cap="none">
              <a:solidFill>
                <a:srgbClr val="000000"/>
              </a:solidFill>
              <a:latin typeface="Arial"/>
              <a:ea typeface="Arial"/>
              <a:cs typeface="Arial"/>
              <a:sym typeface="Arial"/>
            </a:endParaRPr>
          </a:p>
        </p:txBody>
      </p:sp>
      <p:grpSp>
        <p:nvGrpSpPr>
          <p:cNvPr id="104" name="Google Shape;104;p6"/>
          <p:cNvGrpSpPr/>
          <p:nvPr/>
        </p:nvGrpSpPr>
        <p:grpSpPr>
          <a:xfrm>
            <a:off x="6599928" y="128777"/>
            <a:ext cx="1177200" cy="1446550"/>
            <a:chOff x="6599928" y="128777"/>
            <a:chExt cx="1177200" cy="1446550"/>
          </a:xfrm>
        </p:grpSpPr>
        <p:sp>
          <p:nvSpPr>
            <p:cNvPr id="105" name="Google Shape;105;p6"/>
            <p:cNvSpPr/>
            <p:nvPr/>
          </p:nvSpPr>
          <p:spPr>
            <a:xfrm>
              <a:off x="6599928" y="343420"/>
              <a:ext cx="1177200" cy="1177200"/>
            </a:xfrm>
            <a:prstGeom prst="ellipse">
              <a:avLst/>
            </a:prstGeom>
            <a:solidFill>
              <a:schemeClr val="accent1"/>
            </a:solidFill>
            <a:ln w="12700" cap="flat" cmpd="sng">
              <a:solidFill>
                <a:srgbClr val="6F327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6"/>
            <p:cNvSpPr/>
            <p:nvPr/>
          </p:nvSpPr>
          <p:spPr>
            <a:xfrm>
              <a:off x="6794697" y="128777"/>
              <a:ext cx="837089" cy="144655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IE" sz="8800" b="0" i="0" u="none" strike="noStrike" cap="none">
                  <a:solidFill>
                    <a:schemeClr val="dk1"/>
                  </a:solidFill>
                  <a:latin typeface="Calibri"/>
                  <a:ea typeface="Calibri"/>
                  <a:cs typeface="Calibri"/>
                  <a:sym typeface="Calibri"/>
                </a:rPr>
                <a:t>A</a:t>
              </a:r>
              <a:endParaRPr sz="8800" b="0" i="0" u="none" strike="noStrike" cap="none">
                <a:solidFill>
                  <a:schemeClr val="dk1"/>
                </a:solidFill>
                <a:latin typeface="Calibri"/>
                <a:ea typeface="Calibri"/>
                <a:cs typeface="Calibri"/>
                <a:sym typeface="Calibri"/>
              </a:endParaRPr>
            </a:p>
          </p:txBody>
        </p:sp>
      </p:grpSp>
      <p:sp>
        <p:nvSpPr>
          <p:cNvPr id="107" name="Google Shape;107;p6"/>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5</a:t>
            </a:fld>
            <a:endParaRPr/>
          </a:p>
        </p:txBody>
      </p:sp>
      <p:sp>
        <p:nvSpPr>
          <p:cNvPr id="114" name="Google Shape;114;p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  ANTI- BULLYING &amp; ONLINE SAFETY PROGRAMME</a:t>
            </a:r>
            <a:endParaRPr sz="900"/>
          </a:p>
        </p:txBody>
      </p:sp>
      <p:pic>
        <p:nvPicPr>
          <p:cNvPr id="2" name="FUSE Programme - Workshop 1 - Shane’s Story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IE"/>
              <a:t>Bystanders Offline</a:t>
            </a:r>
            <a:br>
              <a:rPr lang="en-IE"/>
            </a:br>
            <a:r>
              <a:rPr lang="en-IE" sz="3200"/>
              <a:t>What is each person doing in this video?</a:t>
            </a:r>
            <a:endParaRPr sz="3200"/>
          </a:p>
        </p:txBody>
      </p:sp>
      <p:sp>
        <p:nvSpPr>
          <p:cNvPr id="121" name="Google Shape;12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6</a:t>
            </a:fld>
            <a:endParaRPr/>
          </a:p>
        </p:txBody>
      </p:sp>
      <p:sp>
        <p:nvSpPr>
          <p:cNvPr id="122" name="Google Shape;122;p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23" name="Google Shape;123;p4" descr="A group of people standing on a sidewalk&#10;&#10;Description automatically generated"/>
          <p:cNvPicPr preferRelativeResize="0"/>
          <p:nvPr/>
        </p:nvPicPr>
        <p:blipFill rotWithShape="1">
          <a:blip r:embed="rId3">
            <a:alphaModFix/>
          </a:blip>
          <a:srcRect/>
          <a:stretch/>
        </p:blipFill>
        <p:spPr>
          <a:xfrm>
            <a:off x="2209800" y="1799624"/>
            <a:ext cx="7797800" cy="4207159"/>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p:nvPr/>
        </p:nvSpPr>
        <p:spPr>
          <a:xfrm>
            <a:off x="838200" y="1814513"/>
            <a:ext cx="2705100" cy="3929062"/>
          </a:xfrm>
          <a:prstGeom prst="rect">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7"/>
          <p:cNvSpPr/>
          <p:nvPr/>
        </p:nvSpPr>
        <p:spPr>
          <a:xfrm>
            <a:off x="3581400" y="1814513"/>
            <a:ext cx="2705100" cy="3929062"/>
          </a:xfrm>
          <a:prstGeom prst="rect">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7"/>
          <p:cNvSpPr/>
          <p:nvPr/>
        </p:nvSpPr>
        <p:spPr>
          <a:xfrm>
            <a:off x="6338887" y="1814513"/>
            <a:ext cx="2705100" cy="3929062"/>
          </a:xfrm>
          <a:prstGeom prst="rect">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7"/>
          <p:cNvSpPr/>
          <p:nvPr/>
        </p:nvSpPr>
        <p:spPr>
          <a:xfrm>
            <a:off x="9096375" y="1814513"/>
            <a:ext cx="2705100" cy="3929062"/>
          </a:xfrm>
          <a:prstGeom prst="rect">
            <a:avLst/>
          </a:prstGeom>
          <a:solidFill>
            <a:schemeClr val="accent1"/>
          </a:solidFill>
          <a:ln w="12700" cap="flat" cmpd="sng">
            <a:solidFill>
              <a:srgbClr val="6F327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IE" dirty="0"/>
              <a:t>Types of </a:t>
            </a:r>
            <a:r>
              <a:rPr lang="en-IE" dirty="0" smtClean="0"/>
              <a:t>Bystander </a:t>
            </a:r>
            <a:r>
              <a:rPr lang="en-IE" dirty="0"/>
              <a:t>Offline</a:t>
            </a:r>
            <a:endParaRPr dirty="0"/>
          </a:p>
        </p:txBody>
      </p:sp>
      <p:sp>
        <p:nvSpPr>
          <p:cNvPr id="134" name="Google Shape;134;p7"/>
          <p:cNvSpPr txBox="1">
            <a:spLocks noGrp="1"/>
          </p:cNvSpPr>
          <p:nvPr>
            <p:ph type="body" idx="1"/>
          </p:nvPr>
        </p:nvSpPr>
        <p:spPr>
          <a:xfrm>
            <a:off x="838200" y="1990846"/>
            <a:ext cx="2728910" cy="375273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0"/>
              </a:spcBef>
              <a:spcAft>
                <a:spcPts val="0"/>
              </a:spcAft>
              <a:buClr>
                <a:schemeClr val="dk1"/>
              </a:buClr>
              <a:buSzPts val="1800"/>
              <a:buNone/>
            </a:pPr>
            <a:r>
              <a:rPr lang="en-IE" sz="2400" b="1" dirty="0">
                <a:solidFill>
                  <a:schemeClr val="lt1"/>
                </a:solidFill>
              </a:rPr>
              <a:t>Defenders</a:t>
            </a:r>
            <a:endParaRPr dirty="0"/>
          </a:p>
          <a:p>
            <a:pPr marL="114300" lvl="0" indent="0" algn="l" rtl="0">
              <a:lnSpc>
                <a:spcPct val="90000"/>
              </a:lnSpc>
              <a:spcBef>
                <a:spcPts val="1000"/>
              </a:spcBef>
              <a:spcAft>
                <a:spcPts val="0"/>
              </a:spcAft>
              <a:buClr>
                <a:schemeClr val="lt1"/>
              </a:buClr>
              <a:buSzPts val="1800"/>
              <a:buNone/>
            </a:pPr>
            <a:r>
              <a:rPr lang="en-IE" sz="2000" dirty="0">
                <a:solidFill>
                  <a:schemeClr val="lt1"/>
                </a:solidFill>
              </a:rPr>
              <a:t>Someone who comforts the </a:t>
            </a:r>
            <a:r>
              <a:rPr lang="en-IE" sz="2000" dirty="0" smtClean="0">
                <a:solidFill>
                  <a:schemeClr val="lt1"/>
                </a:solidFill>
              </a:rPr>
              <a:t>target</a:t>
            </a:r>
          </a:p>
          <a:p>
            <a:pPr marL="114300" lvl="0" indent="0" algn="l" rtl="0">
              <a:lnSpc>
                <a:spcPct val="90000"/>
              </a:lnSpc>
              <a:spcBef>
                <a:spcPts val="1000"/>
              </a:spcBef>
              <a:spcAft>
                <a:spcPts val="0"/>
              </a:spcAft>
              <a:buClr>
                <a:schemeClr val="lt1"/>
              </a:buClr>
              <a:buSzPts val="1800"/>
              <a:buNone/>
            </a:pPr>
            <a:r>
              <a:rPr lang="en-IE" sz="2000" dirty="0" smtClean="0">
                <a:solidFill>
                  <a:schemeClr val="lt1"/>
                </a:solidFill>
              </a:rPr>
              <a:t>Encourages </a:t>
            </a:r>
            <a:r>
              <a:rPr lang="en-IE" sz="2000" dirty="0">
                <a:solidFill>
                  <a:schemeClr val="lt1"/>
                </a:solidFill>
              </a:rPr>
              <a:t>him/her to tell the </a:t>
            </a:r>
            <a:r>
              <a:rPr lang="en-IE" sz="2000" dirty="0" smtClean="0">
                <a:solidFill>
                  <a:schemeClr val="lt1"/>
                </a:solidFill>
              </a:rPr>
              <a:t>teacher</a:t>
            </a:r>
          </a:p>
          <a:p>
            <a:pPr marL="114300" lvl="0" indent="0" algn="l" rtl="0">
              <a:lnSpc>
                <a:spcPct val="90000"/>
              </a:lnSpc>
              <a:spcBef>
                <a:spcPts val="1000"/>
              </a:spcBef>
              <a:spcAft>
                <a:spcPts val="0"/>
              </a:spcAft>
              <a:buClr>
                <a:schemeClr val="lt1"/>
              </a:buClr>
              <a:buSzPts val="1800"/>
              <a:buNone/>
            </a:pPr>
            <a:r>
              <a:rPr lang="en-IE" sz="2000" dirty="0" smtClean="0">
                <a:solidFill>
                  <a:schemeClr val="lt1"/>
                </a:solidFill>
              </a:rPr>
              <a:t>Tells the others </a:t>
            </a:r>
            <a:r>
              <a:rPr lang="en-IE" sz="2000" dirty="0">
                <a:solidFill>
                  <a:schemeClr val="lt1"/>
                </a:solidFill>
              </a:rPr>
              <a:t>to stop </a:t>
            </a:r>
            <a:r>
              <a:rPr lang="en-IE" sz="2000" dirty="0" smtClean="0">
                <a:solidFill>
                  <a:schemeClr val="lt1"/>
                </a:solidFill>
              </a:rPr>
              <a:t>bullying</a:t>
            </a:r>
          </a:p>
          <a:p>
            <a:pPr marL="114300" lvl="0" indent="0" algn="l" rtl="0">
              <a:lnSpc>
                <a:spcPct val="90000"/>
              </a:lnSpc>
              <a:spcBef>
                <a:spcPts val="1000"/>
              </a:spcBef>
              <a:spcAft>
                <a:spcPts val="0"/>
              </a:spcAft>
              <a:buClr>
                <a:schemeClr val="lt1"/>
              </a:buClr>
              <a:buSzPts val="1800"/>
              <a:buNone/>
            </a:pPr>
            <a:r>
              <a:rPr lang="en-IE" sz="2000" dirty="0" smtClean="0">
                <a:solidFill>
                  <a:schemeClr val="lt1"/>
                </a:solidFill>
              </a:rPr>
              <a:t>Tries to stop the bullying</a:t>
            </a:r>
          </a:p>
          <a:p>
            <a:pPr marL="114300" lvl="0" indent="0" algn="l" rtl="0">
              <a:lnSpc>
                <a:spcPct val="90000"/>
              </a:lnSpc>
              <a:spcBef>
                <a:spcPts val="1000"/>
              </a:spcBef>
              <a:spcAft>
                <a:spcPts val="0"/>
              </a:spcAft>
              <a:buClr>
                <a:schemeClr val="lt1"/>
              </a:buClr>
              <a:buSzPts val="1800"/>
              <a:buNone/>
            </a:pPr>
            <a:endParaRPr dirty="0"/>
          </a:p>
        </p:txBody>
      </p:sp>
      <p:sp>
        <p:nvSpPr>
          <p:cNvPr id="135" name="Google Shape;1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7</a:t>
            </a:fld>
            <a:endParaRPr/>
          </a:p>
        </p:txBody>
      </p:sp>
      <p:sp>
        <p:nvSpPr>
          <p:cNvPr id="136" name="Google Shape;136;p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137" name="Google Shape;137;p7"/>
          <p:cNvSpPr txBox="1"/>
          <p:nvPr/>
        </p:nvSpPr>
        <p:spPr>
          <a:xfrm>
            <a:off x="3571877" y="1990845"/>
            <a:ext cx="2728910" cy="2981205"/>
          </a:xfrm>
          <a:prstGeom prst="rect">
            <a:avLst/>
          </a:prstGeom>
          <a:noFill/>
          <a:ln>
            <a:noFill/>
          </a:ln>
        </p:spPr>
        <p:txBody>
          <a:bodyPr spcFirstLastPara="1" wrap="square" lIns="91425" tIns="45700" rIns="91425" bIns="45700" anchor="t" anchorCtr="0">
            <a:normAutofit fontScale="92500" lnSpcReduction="20000"/>
          </a:bodyPr>
          <a:lstStyle/>
          <a:p>
            <a:pPr marL="114300" marR="0" lvl="0" indent="0" algn="ctr" rtl="0">
              <a:lnSpc>
                <a:spcPct val="90000"/>
              </a:lnSpc>
              <a:spcBef>
                <a:spcPts val="0"/>
              </a:spcBef>
              <a:spcAft>
                <a:spcPts val="0"/>
              </a:spcAft>
              <a:buClr>
                <a:schemeClr val="dk1"/>
              </a:buClr>
              <a:buSzPts val="1800"/>
              <a:buFont typeface="Arial"/>
              <a:buNone/>
            </a:pPr>
            <a:r>
              <a:rPr lang="en-IE" sz="2400" b="1" i="0" u="none" strike="noStrike" cap="none" dirty="0">
                <a:solidFill>
                  <a:schemeClr val="lt1"/>
                </a:solidFill>
                <a:latin typeface="Calibri"/>
                <a:ea typeface="Calibri"/>
                <a:cs typeface="Calibri"/>
                <a:sym typeface="Calibri"/>
              </a:rPr>
              <a:t>Outsiders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a:solidFill>
                  <a:schemeClr val="lt1"/>
                </a:solidFill>
                <a:latin typeface="Calibri"/>
                <a:ea typeface="Calibri"/>
                <a:cs typeface="Calibri"/>
                <a:sym typeface="Calibri"/>
              </a:rPr>
              <a:t>Someone who is not usually present in </a:t>
            </a:r>
            <a:r>
              <a:rPr lang="en-IE" sz="2000" b="0" i="0" u="none" strike="noStrike" cap="none" dirty="0" smtClean="0">
                <a:solidFill>
                  <a:schemeClr val="lt1"/>
                </a:solidFill>
                <a:latin typeface="Calibri"/>
                <a:ea typeface="Calibri"/>
                <a:cs typeface="Calibri"/>
                <a:sym typeface="Calibri"/>
              </a:rPr>
              <a:t>the bullying situation</a:t>
            </a:r>
          </a:p>
          <a:p>
            <a:pPr marL="114300" marR="0" lvl="0" indent="0" algn="l" rtl="0">
              <a:lnSpc>
                <a:spcPct val="90000"/>
              </a:lnSpc>
              <a:spcBef>
                <a:spcPts val="1000"/>
              </a:spcBef>
              <a:spcAft>
                <a:spcPts val="0"/>
              </a:spcAft>
              <a:buClr>
                <a:schemeClr val="lt1"/>
              </a:buClr>
              <a:buSzPts val="1800"/>
              <a:buFont typeface="Arial"/>
              <a:buNone/>
            </a:pPr>
            <a:endParaRPr lang="en-IE" sz="2000" b="0" i="0" u="none" strike="noStrike" cap="none" dirty="0" smtClean="0">
              <a:solidFill>
                <a:schemeClr val="lt1"/>
              </a:solidFill>
              <a:latin typeface="Calibri"/>
              <a:ea typeface="Calibri"/>
              <a:cs typeface="Calibri"/>
              <a:sym typeface="Calibri"/>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smtClean="0">
                <a:solidFill>
                  <a:schemeClr val="lt1"/>
                </a:solidFill>
                <a:latin typeface="Calibri"/>
                <a:ea typeface="Calibri"/>
                <a:cs typeface="Calibri"/>
                <a:sym typeface="Calibri"/>
              </a:rPr>
              <a:t> Stays </a:t>
            </a:r>
            <a:r>
              <a:rPr lang="en-IE" sz="2000" b="0" i="0" u="none" strike="noStrike" cap="none" dirty="0">
                <a:solidFill>
                  <a:schemeClr val="lt1"/>
                </a:solidFill>
                <a:latin typeface="Calibri"/>
                <a:ea typeface="Calibri"/>
                <a:cs typeface="Calibri"/>
                <a:sym typeface="Calibri"/>
              </a:rPr>
              <a:t>outside the </a:t>
            </a:r>
            <a:r>
              <a:rPr lang="en-IE" sz="2000" b="0" i="0" u="none" strike="noStrike" cap="none" dirty="0" smtClean="0">
                <a:solidFill>
                  <a:schemeClr val="lt1"/>
                </a:solidFill>
                <a:latin typeface="Calibri"/>
                <a:ea typeface="Calibri"/>
                <a:cs typeface="Calibri"/>
                <a:sym typeface="Calibri"/>
              </a:rPr>
              <a:t>   situation</a:t>
            </a:r>
          </a:p>
          <a:p>
            <a:pPr marL="114300" marR="0" lvl="0" indent="0" algn="l" rtl="0">
              <a:lnSpc>
                <a:spcPct val="90000"/>
              </a:lnSpc>
              <a:spcBef>
                <a:spcPts val="1000"/>
              </a:spcBef>
              <a:spcAft>
                <a:spcPts val="0"/>
              </a:spcAft>
              <a:buClr>
                <a:schemeClr val="lt1"/>
              </a:buClr>
              <a:buSzPts val="1800"/>
              <a:buFont typeface="Arial"/>
              <a:buNone/>
            </a:pPr>
            <a:endParaRPr lang="en-IE" sz="2000" dirty="0">
              <a:solidFill>
                <a:schemeClr val="lt1"/>
              </a:solidFill>
              <a:latin typeface="Calibri"/>
              <a:ea typeface="Calibri"/>
              <a:cs typeface="Calibri"/>
              <a:sym typeface="Calibri"/>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smtClean="0">
                <a:solidFill>
                  <a:schemeClr val="lt1"/>
                </a:solidFill>
                <a:latin typeface="Calibri"/>
                <a:ea typeface="Calibri"/>
                <a:cs typeface="Calibri"/>
                <a:sym typeface="Calibri"/>
              </a:rPr>
              <a:t>Does </a:t>
            </a:r>
            <a:r>
              <a:rPr lang="en-IE" sz="2000" b="0" i="0" u="none" strike="noStrike" cap="none" dirty="0">
                <a:solidFill>
                  <a:schemeClr val="lt1"/>
                </a:solidFill>
                <a:latin typeface="Calibri"/>
                <a:ea typeface="Calibri"/>
                <a:cs typeface="Calibri"/>
                <a:sym typeface="Calibri"/>
              </a:rPr>
              <a:t>not take sides with anyone</a:t>
            </a:r>
            <a:endParaRPr sz="1400" b="0" i="0" u="none" strike="noStrike" cap="none" dirty="0">
              <a:solidFill>
                <a:srgbClr val="000000"/>
              </a:solidFill>
              <a:latin typeface="Arial"/>
              <a:ea typeface="Arial"/>
              <a:cs typeface="Arial"/>
              <a:sym typeface="Arial"/>
            </a:endParaRPr>
          </a:p>
        </p:txBody>
      </p:sp>
      <p:sp>
        <p:nvSpPr>
          <p:cNvPr id="138" name="Google Shape;138;p7"/>
          <p:cNvSpPr txBox="1"/>
          <p:nvPr/>
        </p:nvSpPr>
        <p:spPr>
          <a:xfrm>
            <a:off x="6324600" y="1990845"/>
            <a:ext cx="2676525" cy="3909893"/>
          </a:xfrm>
          <a:prstGeom prst="rect">
            <a:avLst/>
          </a:prstGeom>
          <a:noFill/>
          <a:ln>
            <a:noFill/>
          </a:ln>
        </p:spPr>
        <p:txBody>
          <a:bodyPr spcFirstLastPara="1" wrap="square" lIns="91425" tIns="45700" rIns="91425" bIns="45700" anchor="t" anchorCtr="0">
            <a:normAutofit/>
          </a:bodyPr>
          <a:lstStyle/>
          <a:p>
            <a:pPr marL="114300" marR="0" lvl="0" indent="0" algn="ctr" rtl="0">
              <a:lnSpc>
                <a:spcPct val="90000"/>
              </a:lnSpc>
              <a:spcBef>
                <a:spcPts val="0"/>
              </a:spcBef>
              <a:spcAft>
                <a:spcPts val="0"/>
              </a:spcAft>
              <a:buClr>
                <a:schemeClr val="lt1"/>
              </a:buClr>
              <a:buSzPts val="1800"/>
              <a:buFont typeface="Arial"/>
              <a:buNone/>
            </a:pPr>
            <a:r>
              <a:rPr lang="en-IE" sz="2400" b="1" i="0" u="none" strike="noStrike" cap="none" dirty="0">
                <a:solidFill>
                  <a:schemeClr val="lt1"/>
                </a:solidFill>
                <a:latin typeface="Calibri"/>
                <a:ea typeface="Calibri"/>
                <a:cs typeface="Calibri"/>
                <a:sym typeface="Calibri"/>
              </a:rPr>
              <a:t>Assistants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smtClean="0">
                <a:solidFill>
                  <a:schemeClr val="lt1"/>
                </a:solidFill>
                <a:latin typeface="Calibri"/>
                <a:ea typeface="Calibri"/>
                <a:cs typeface="Calibri"/>
                <a:sym typeface="Calibri"/>
              </a:rPr>
              <a:t>Joins </a:t>
            </a:r>
            <a:r>
              <a:rPr lang="en-IE" sz="2000" b="0" i="0" u="none" strike="noStrike" cap="none" dirty="0">
                <a:solidFill>
                  <a:schemeClr val="lt1"/>
                </a:solidFill>
                <a:latin typeface="Calibri"/>
                <a:ea typeface="Calibri"/>
                <a:cs typeface="Calibri"/>
                <a:sym typeface="Calibri"/>
              </a:rPr>
              <a:t>in the bullying when someone else has started it </a:t>
            </a:r>
            <a:endParaRPr lang="en-IE" sz="2000" b="0" i="0" u="none" strike="noStrike" cap="none" dirty="0" smtClean="0">
              <a:solidFill>
                <a:schemeClr val="lt1"/>
              </a:solidFill>
              <a:latin typeface="Calibri"/>
              <a:ea typeface="Calibri"/>
              <a:cs typeface="Calibri"/>
              <a:sym typeface="Calibri"/>
            </a:endParaRPr>
          </a:p>
          <a:p>
            <a:pPr marL="114300" marR="0" lvl="0" indent="0" algn="l" rtl="0">
              <a:lnSpc>
                <a:spcPct val="90000"/>
              </a:lnSpc>
              <a:spcBef>
                <a:spcPts val="1000"/>
              </a:spcBef>
              <a:spcAft>
                <a:spcPts val="0"/>
              </a:spcAft>
              <a:buClr>
                <a:schemeClr val="lt1"/>
              </a:buClr>
              <a:buSzPts val="1800"/>
              <a:buFont typeface="Arial"/>
              <a:buNone/>
            </a:pPr>
            <a:endParaRPr lang="en-IE" sz="2000" dirty="0">
              <a:solidFill>
                <a:schemeClr val="lt1"/>
              </a:solidFill>
              <a:latin typeface="Calibri"/>
              <a:ea typeface="Calibri"/>
              <a:cs typeface="Calibri"/>
              <a:sym typeface="Calibri"/>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smtClean="0">
                <a:solidFill>
                  <a:schemeClr val="lt1"/>
                </a:solidFill>
                <a:latin typeface="Calibri"/>
                <a:ea typeface="Calibri"/>
                <a:cs typeface="Calibri"/>
                <a:sym typeface="Calibri"/>
              </a:rPr>
              <a:t>Supports / helps </a:t>
            </a:r>
            <a:r>
              <a:rPr lang="en-IE" sz="2000" b="0" i="0" u="none" strike="noStrike" cap="none" dirty="0">
                <a:solidFill>
                  <a:schemeClr val="lt1"/>
                </a:solidFill>
                <a:latin typeface="Calibri"/>
                <a:ea typeface="Calibri"/>
                <a:cs typeface="Calibri"/>
                <a:sym typeface="Calibri"/>
              </a:rPr>
              <a:t>the bully</a:t>
            </a:r>
            <a:endParaRPr sz="1400" b="0" i="0" u="none" strike="noStrike" cap="none" dirty="0">
              <a:solidFill>
                <a:srgbClr val="000000"/>
              </a:solidFill>
              <a:latin typeface="Arial"/>
              <a:ea typeface="Arial"/>
              <a:cs typeface="Arial"/>
              <a:sym typeface="Arial"/>
            </a:endParaRPr>
          </a:p>
        </p:txBody>
      </p:sp>
      <p:sp>
        <p:nvSpPr>
          <p:cNvPr id="139" name="Google Shape;139;p7"/>
          <p:cNvSpPr txBox="1"/>
          <p:nvPr/>
        </p:nvSpPr>
        <p:spPr>
          <a:xfrm>
            <a:off x="9124951" y="1990846"/>
            <a:ext cx="2676524" cy="3752730"/>
          </a:xfrm>
          <a:prstGeom prst="rect">
            <a:avLst/>
          </a:prstGeom>
          <a:noFill/>
          <a:ln>
            <a:noFill/>
          </a:ln>
        </p:spPr>
        <p:txBody>
          <a:bodyPr spcFirstLastPara="1" wrap="square" lIns="91425" tIns="45700" rIns="91425" bIns="45700" anchor="t" anchorCtr="0">
            <a:normAutofit/>
          </a:bodyPr>
          <a:lstStyle/>
          <a:p>
            <a:pPr marL="114300" marR="0" lvl="0" indent="0" algn="ctr" rtl="0">
              <a:lnSpc>
                <a:spcPct val="90000"/>
              </a:lnSpc>
              <a:spcBef>
                <a:spcPts val="0"/>
              </a:spcBef>
              <a:spcAft>
                <a:spcPts val="0"/>
              </a:spcAft>
              <a:buClr>
                <a:schemeClr val="lt1"/>
              </a:buClr>
              <a:buSzPts val="1800"/>
              <a:buFont typeface="Arial"/>
              <a:buNone/>
            </a:pPr>
            <a:r>
              <a:rPr lang="en-IE" sz="2400" b="1" i="0" u="none" strike="noStrike" cap="none" dirty="0" err="1">
                <a:solidFill>
                  <a:schemeClr val="lt1"/>
                </a:solidFill>
                <a:latin typeface="Calibri"/>
                <a:ea typeface="Calibri"/>
                <a:cs typeface="Calibri"/>
                <a:sym typeface="Calibri"/>
              </a:rPr>
              <a:t>Reinforcers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Clr>
                <a:schemeClr val="lt1"/>
              </a:buClr>
              <a:buSzPts val="1800"/>
              <a:buFont typeface="Arial"/>
              <a:buNone/>
            </a:pPr>
            <a:r>
              <a:rPr lang="en-IE" sz="2000" b="0" i="0" u="none" strike="noStrike" cap="none" dirty="0">
                <a:solidFill>
                  <a:schemeClr val="lt1"/>
                </a:solidFill>
                <a:latin typeface="Calibri"/>
                <a:ea typeface="Calibri"/>
                <a:cs typeface="Calibri"/>
                <a:sym typeface="Calibri"/>
              </a:rPr>
              <a:t>Someone </a:t>
            </a:r>
            <a:r>
              <a:rPr lang="en-IE" sz="2000" b="0" i="0" u="none" strike="noStrike" cap="none" dirty="0" smtClean="0">
                <a:solidFill>
                  <a:schemeClr val="lt1"/>
                </a:solidFill>
                <a:latin typeface="Calibri"/>
                <a:ea typeface="Calibri"/>
                <a:cs typeface="Calibri"/>
                <a:sym typeface="Calibri"/>
              </a:rPr>
              <a:t> </a:t>
            </a:r>
            <a:r>
              <a:rPr lang="en-IE" sz="2000" b="0" i="0" u="none" strike="noStrike" cap="none" dirty="0">
                <a:solidFill>
                  <a:schemeClr val="lt1"/>
                </a:solidFill>
                <a:latin typeface="Calibri"/>
                <a:ea typeface="Calibri"/>
                <a:cs typeface="Calibri"/>
                <a:sym typeface="Calibri"/>
              </a:rPr>
              <a:t>laughing, and inciting the bully by shouting or saying, “Show him/her!”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114300" lvl="0" indent="0" algn="l" rtl="0">
              <a:lnSpc>
                <a:spcPct val="90000"/>
              </a:lnSpc>
              <a:spcBef>
                <a:spcPts val="0"/>
              </a:spcBef>
              <a:spcAft>
                <a:spcPts val="0"/>
              </a:spcAft>
              <a:buClr>
                <a:schemeClr val="dk1"/>
              </a:buClr>
              <a:buSzPts val="1800"/>
              <a:buFont typeface="Calibri"/>
              <a:buNone/>
            </a:pPr>
            <a:r>
              <a:rPr lang="en-IE"/>
              <a:t>Can you identify the bystanders Offline?</a:t>
            </a:r>
            <a:endParaRPr/>
          </a:p>
        </p:txBody>
      </p:sp>
      <p:sp>
        <p:nvSpPr>
          <p:cNvPr id="146" name="Google Shape;14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8</a:t>
            </a:fld>
            <a:endParaRPr/>
          </a:p>
        </p:txBody>
      </p:sp>
      <p:sp>
        <p:nvSpPr>
          <p:cNvPr id="147" name="Google Shape;147;p8"/>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graphicFrame>
        <p:nvGraphicFramePr>
          <p:cNvPr id="148" name="Google Shape;148;p8"/>
          <p:cNvGraphicFramePr/>
          <p:nvPr>
            <p:extLst>
              <p:ext uri="{D42A27DB-BD31-4B8C-83A1-F6EECF244321}">
                <p14:modId xmlns:p14="http://schemas.microsoft.com/office/powerpoint/2010/main" val="2967658054"/>
              </p:ext>
            </p:extLst>
          </p:nvPr>
        </p:nvGraphicFramePr>
        <p:xfrm>
          <a:off x="6942536" y="2064584"/>
          <a:ext cx="4257675" cy="2476500"/>
        </p:xfrm>
        <a:graphic>
          <a:graphicData uri="http://schemas.openxmlformats.org/drawingml/2006/table">
            <a:tbl>
              <a:tblPr>
                <a:noFill/>
                <a:tableStyleId>{42029BE1-BB08-4DB7-A299-B1D7C5E1392D}</a:tableStyleId>
              </a:tblPr>
              <a:tblGrid>
                <a:gridCol w="2343150">
                  <a:extLst>
                    <a:ext uri="{9D8B030D-6E8A-4147-A177-3AD203B41FA5}">
                      <a16:colId xmlns:a16="http://schemas.microsoft.com/office/drawing/2014/main" val="20000"/>
                    </a:ext>
                  </a:extLst>
                </a:gridCol>
                <a:gridCol w="1914525">
                  <a:extLst>
                    <a:ext uri="{9D8B030D-6E8A-4147-A177-3AD203B41FA5}">
                      <a16:colId xmlns:a16="http://schemas.microsoft.com/office/drawing/2014/main" val="20001"/>
                    </a:ext>
                  </a:extLst>
                </a:gridCol>
              </a:tblGrid>
              <a:tr h="619125">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Assistants</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Picture 1</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19125">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Reinforcers</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dirty="0">
                          <a:solidFill>
                            <a:srgbClr val="000000"/>
                          </a:solidFill>
                          <a:latin typeface="Calibri"/>
                          <a:ea typeface="Calibri"/>
                          <a:cs typeface="Calibri"/>
                          <a:sym typeface="Calibri"/>
                        </a:rPr>
                        <a:t>Picture </a:t>
                      </a:r>
                      <a:r>
                        <a:rPr lang="en-IE" sz="1800" b="0" i="0" u="none" strike="noStrike" cap="none" dirty="0" smtClean="0">
                          <a:solidFill>
                            <a:srgbClr val="000000"/>
                          </a:solidFill>
                          <a:latin typeface="Calibri"/>
                          <a:ea typeface="Calibri"/>
                          <a:cs typeface="Calibri"/>
                          <a:sym typeface="Calibri"/>
                        </a:rPr>
                        <a:t>2</a:t>
                      </a:r>
                      <a:endParaRPr sz="1800" u="none" strike="noStrike" cap="none" dirty="0"/>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19125">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Outsiders</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Picture 3</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19125">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a:solidFill>
                            <a:srgbClr val="000000"/>
                          </a:solidFill>
                          <a:latin typeface="Calibri"/>
                          <a:ea typeface="Calibri"/>
                          <a:cs typeface="Calibri"/>
                          <a:sym typeface="Calibri"/>
                        </a:rPr>
                        <a:t>Defenders</a:t>
                      </a:r>
                      <a:endParaRPr sz="1800" u="none" strike="noStrike" cap="none"/>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r>
                        <a:rPr lang="en-IE" sz="1800" b="0" i="0" u="none" strike="noStrike" cap="none" dirty="0">
                          <a:solidFill>
                            <a:srgbClr val="000000"/>
                          </a:solidFill>
                          <a:latin typeface="Calibri"/>
                          <a:ea typeface="Calibri"/>
                          <a:cs typeface="Calibri"/>
                          <a:sym typeface="Calibri"/>
                        </a:rPr>
                        <a:t>Picture 4</a:t>
                      </a:r>
                      <a:endParaRPr sz="1800" u="none" strike="noStrike" cap="none" dirty="0"/>
                    </a:p>
                  </a:txBody>
                  <a:tcPr marL="68575" marR="685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49" name="Google Shape;149;p8" descr="https://lh4.googleusercontent.com/r_7TOs8DVBzV5TCjbCqKI7JAddrVQy5JYTQQj-_nm2jOPaPaPg3B6M3PHYUra6WkCFN8FNAcZIq1IrESXMS60PYhyztJRZoP7Sn7OzjpMuDsEr7lB5LMUTlBuPOIOl0R-yqc4HY"/>
          <p:cNvPicPr preferRelativeResize="0"/>
          <p:nvPr/>
        </p:nvPicPr>
        <p:blipFill rotWithShape="1">
          <a:blip r:embed="rId3">
            <a:alphaModFix/>
          </a:blip>
          <a:srcRect/>
          <a:stretch/>
        </p:blipFill>
        <p:spPr>
          <a:xfrm>
            <a:off x="864104" y="1801123"/>
            <a:ext cx="1175758" cy="3003423"/>
          </a:xfrm>
          <a:prstGeom prst="rect">
            <a:avLst/>
          </a:prstGeom>
          <a:noFill/>
          <a:ln>
            <a:noFill/>
          </a:ln>
          <a:effectLst>
            <a:outerShdw blurRad="50800" dist="38100" dir="2700000" algn="tl" rotWithShape="0">
              <a:srgbClr val="000000">
                <a:alpha val="40000"/>
              </a:srgbClr>
            </a:outerShdw>
          </a:effectLst>
        </p:spPr>
      </p:pic>
      <p:pic>
        <p:nvPicPr>
          <p:cNvPr id="150" name="Google Shape;150;p8" descr="https://lh5.googleusercontent.com/3PX-YyzbFEn29jA3MgmKrK4XQcCMELkbMvmoET7AKxpWModGKhXyd52MHwYu7VDbnGH_KsMVcYv8dt5nR4B9g3zULhd-zVVVKRpWEzuabhhTvqjD0JNpvKvN_K37tFZd0Mt-whE"/>
          <p:cNvPicPr preferRelativeResize="0"/>
          <p:nvPr/>
        </p:nvPicPr>
        <p:blipFill rotWithShape="1">
          <a:blip r:embed="rId4">
            <a:alphaModFix/>
          </a:blip>
          <a:srcRect/>
          <a:stretch/>
        </p:blipFill>
        <p:spPr>
          <a:xfrm>
            <a:off x="2356217" y="1828036"/>
            <a:ext cx="1164117" cy="3026705"/>
          </a:xfrm>
          <a:prstGeom prst="rect">
            <a:avLst/>
          </a:prstGeom>
          <a:noFill/>
          <a:ln>
            <a:noFill/>
          </a:ln>
          <a:effectLst>
            <a:outerShdw blurRad="50800" dist="38100" dir="2700000" algn="tl" rotWithShape="0">
              <a:srgbClr val="000000">
                <a:alpha val="40000"/>
              </a:srgbClr>
            </a:outerShdw>
          </a:effectLst>
        </p:spPr>
      </p:pic>
      <p:pic>
        <p:nvPicPr>
          <p:cNvPr id="151" name="Google Shape;151;p8" descr="https://lh6.googleusercontent.com/j17fdsoK7tedOgnsRDZZyxJIMUGhuolylhjh-skH4K20JwzUaAB87ZnnuFQstWiNwCY_7N4A6ObPLbVT9A4ucZYFBRdOAzi7jHYPJq-yHaFUyjTDbmAAO1KXrq7Y6BU--BAD-mE"/>
          <p:cNvPicPr preferRelativeResize="0"/>
          <p:nvPr/>
        </p:nvPicPr>
        <p:blipFill rotWithShape="1">
          <a:blip r:embed="rId5">
            <a:alphaModFix/>
          </a:blip>
          <a:srcRect l="10761" r="7985"/>
          <a:stretch/>
        </p:blipFill>
        <p:spPr>
          <a:xfrm>
            <a:off x="3836689" y="1821674"/>
            <a:ext cx="1362017" cy="3033067"/>
          </a:xfrm>
          <a:prstGeom prst="rect">
            <a:avLst/>
          </a:prstGeom>
          <a:noFill/>
          <a:ln>
            <a:noFill/>
          </a:ln>
          <a:effectLst>
            <a:outerShdw blurRad="50800" dist="38100" dir="2700000" algn="tl" rotWithShape="0">
              <a:srgbClr val="000000">
                <a:alpha val="40000"/>
              </a:srgbClr>
            </a:outerShdw>
          </a:effectLst>
        </p:spPr>
      </p:pic>
      <p:pic>
        <p:nvPicPr>
          <p:cNvPr id="152" name="Google Shape;152;p8" descr="https://lh6.googleusercontent.com/JDYtRER3CC5wjC-AWT55Ev5-HUT05JGj7mP7-37QjykNDd9cSe8DYA9IzablrEtmq4f4RkcIrZx0qMAIr-9q8lQ0HpVoRvXb-yBxLnDgbYWhlne3SdtFEeKmS1zJ4_1b3dT58bk"/>
          <p:cNvPicPr preferRelativeResize="0"/>
          <p:nvPr/>
        </p:nvPicPr>
        <p:blipFill rotWithShape="1">
          <a:blip r:embed="rId6">
            <a:alphaModFix/>
          </a:blip>
          <a:srcRect/>
          <a:stretch/>
        </p:blipFill>
        <p:spPr>
          <a:xfrm>
            <a:off x="5465280" y="1801123"/>
            <a:ext cx="1210682" cy="3026706"/>
          </a:xfrm>
          <a:prstGeom prst="rect">
            <a:avLst/>
          </a:prstGeom>
          <a:noFill/>
          <a:ln>
            <a:noFill/>
          </a:ln>
          <a:effectLst>
            <a:outerShdw blurRad="50800" dist="38100" dir="2700000" algn="tl" rotWithShape="0">
              <a:srgbClr val="000000">
                <a:alpha val="40000"/>
              </a:srgbClr>
            </a:outerShdw>
          </a:effectLst>
        </p:spPr>
      </p:pic>
      <p:sp>
        <p:nvSpPr>
          <p:cNvPr id="153" name="Google Shape;153;p8"/>
          <p:cNvSpPr txBox="1"/>
          <p:nvPr/>
        </p:nvSpPr>
        <p:spPr>
          <a:xfrm>
            <a:off x="1251896" y="4908841"/>
            <a:ext cx="4197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IE" sz="4000" b="1" i="0" u="none" strike="noStrike" cap="none">
                <a:solidFill>
                  <a:schemeClr val="accent4"/>
                </a:solidFill>
                <a:latin typeface="Calibri"/>
                <a:ea typeface="Calibri"/>
                <a:cs typeface="Calibri"/>
                <a:sym typeface="Calibri"/>
              </a:rPr>
              <a:t>1</a:t>
            </a:r>
            <a:endParaRPr sz="4000" b="0" i="0" u="none" strike="noStrike" cap="none">
              <a:solidFill>
                <a:schemeClr val="dk1"/>
              </a:solidFill>
              <a:latin typeface="Calibri"/>
              <a:ea typeface="Calibri"/>
              <a:cs typeface="Calibri"/>
              <a:sym typeface="Calibri"/>
            </a:endParaRPr>
          </a:p>
        </p:txBody>
      </p:sp>
      <p:sp>
        <p:nvSpPr>
          <p:cNvPr id="154" name="Google Shape;154;p8"/>
          <p:cNvSpPr txBox="1"/>
          <p:nvPr/>
        </p:nvSpPr>
        <p:spPr>
          <a:xfrm>
            <a:off x="2723508" y="4908841"/>
            <a:ext cx="4197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IE" sz="4000" b="1" i="0" u="none" strike="noStrike" cap="none">
                <a:solidFill>
                  <a:schemeClr val="accent3"/>
                </a:solidFill>
                <a:latin typeface="Calibri"/>
                <a:ea typeface="Calibri"/>
                <a:cs typeface="Calibri"/>
                <a:sym typeface="Calibri"/>
              </a:rPr>
              <a:t>2</a:t>
            </a:r>
            <a:endParaRPr sz="4000" b="0" i="0" u="none" strike="noStrike" cap="none">
              <a:solidFill>
                <a:schemeClr val="accent3"/>
              </a:solidFill>
              <a:latin typeface="Calibri"/>
              <a:ea typeface="Calibri"/>
              <a:cs typeface="Calibri"/>
              <a:sym typeface="Calibri"/>
            </a:endParaRPr>
          </a:p>
        </p:txBody>
      </p:sp>
      <p:sp>
        <p:nvSpPr>
          <p:cNvPr id="155" name="Google Shape;155;p8"/>
          <p:cNvSpPr txBox="1"/>
          <p:nvPr/>
        </p:nvSpPr>
        <p:spPr>
          <a:xfrm>
            <a:off x="4280846" y="4908841"/>
            <a:ext cx="4197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IE" sz="4000" b="1" i="0" u="none" strike="noStrike" cap="none">
                <a:solidFill>
                  <a:schemeClr val="accent2"/>
                </a:solidFill>
                <a:latin typeface="Calibri"/>
                <a:ea typeface="Calibri"/>
                <a:cs typeface="Calibri"/>
                <a:sym typeface="Calibri"/>
              </a:rPr>
              <a:t>3</a:t>
            </a:r>
            <a:endParaRPr sz="4000" b="0" i="0" u="none" strike="noStrike" cap="none">
              <a:solidFill>
                <a:schemeClr val="accent2"/>
              </a:solidFill>
              <a:latin typeface="Calibri"/>
              <a:ea typeface="Calibri"/>
              <a:cs typeface="Calibri"/>
              <a:sym typeface="Calibri"/>
            </a:endParaRPr>
          </a:p>
        </p:txBody>
      </p:sp>
      <p:sp>
        <p:nvSpPr>
          <p:cNvPr id="156" name="Google Shape;156;p8"/>
          <p:cNvSpPr txBox="1"/>
          <p:nvPr/>
        </p:nvSpPr>
        <p:spPr>
          <a:xfrm>
            <a:off x="5823896" y="4908841"/>
            <a:ext cx="4197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IE" sz="4000" b="1" i="0" u="none" strike="noStrike" cap="none">
                <a:solidFill>
                  <a:schemeClr val="accent1"/>
                </a:solidFill>
                <a:latin typeface="Calibri"/>
                <a:ea typeface="Calibri"/>
                <a:cs typeface="Calibri"/>
                <a:sym typeface="Calibri"/>
              </a:rPr>
              <a:t>4</a:t>
            </a:r>
            <a:endParaRPr sz="40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p:nvPr/>
        </p:nvSpPr>
        <p:spPr>
          <a:xfrm>
            <a:off x="838200" y="1814513"/>
            <a:ext cx="2705100" cy="3929062"/>
          </a:xfrm>
          <a:prstGeom prst="rect">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3" name="Google Shape;163;p10"/>
          <p:cNvSpPr/>
          <p:nvPr/>
        </p:nvSpPr>
        <p:spPr>
          <a:xfrm>
            <a:off x="3581400" y="1814513"/>
            <a:ext cx="2705100" cy="3929062"/>
          </a:xfrm>
          <a:prstGeom prst="rect">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4" name="Google Shape;164;p10"/>
          <p:cNvSpPr/>
          <p:nvPr/>
        </p:nvSpPr>
        <p:spPr>
          <a:xfrm>
            <a:off x="6338887" y="1814513"/>
            <a:ext cx="2705100" cy="3929062"/>
          </a:xfrm>
          <a:prstGeom prst="rect">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 name="Google Shape;165;p10"/>
          <p:cNvSpPr/>
          <p:nvPr/>
        </p:nvSpPr>
        <p:spPr>
          <a:xfrm>
            <a:off x="9096375" y="1814513"/>
            <a:ext cx="2705100" cy="3929062"/>
          </a:xfrm>
          <a:prstGeom prst="rect">
            <a:avLst/>
          </a:prstGeom>
          <a:solidFill>
            <a:schemeClr val="accent1"/>
          </a:solidFill>
          <a:ln w="12700" cap="flat" cmpd="sng">
            <a:solidFill>
              <a:srgbClr val="6F327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 name="Google Shape;16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IE" dirty="0"/>
              <a:t>Types of B</a:t>
            </a:r>
            <a:r>
              <a:rPr lang="en-IE" dirty="0" smtClean="0"/>
              <a:t>ystander </a:t>
            </a:r>
            <a:r>
              <a:rPr lang="en-IE" dirty="0"/>
              <a:t>O</a:t>
            </a:r>
            <a:r>
              <a:rPr lang="en-IE" dirty="0" smtClean="0"/>
              <a:t>nline</a:t>
            </a:r>
            <a:endParaRPr dirty="0"/>
          </a:p>
        </p:txBody>
      </p:sp>
      <p:sp>
        <p:nvSpPr>
          <p:cNvPr id="167" name="Google Shape;167;p10"/>
          <p:cNvSpPr txBox="1">
            <a:spLocks noGrp="1"/>
          </p:cNvSpPr>
          <p:nvPr>
            <p:ph type="body" idx="1"/>
          </p:nvPr>
        </p:nvSpPr>
        <p:spPr>
          <a:xfrm>
            <a:off x="838200" y="1990846"/>
            <a:ext cx="2728910" cy="375273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0"/>
              </a:spcBef>
              <a:spcAft>
                <a:spcPts val="0"/>
              </a:spcAft>
              <a:buClr>
                <a:schemeClr val="dk1"/>
              </a:buClr>
              <a:buSzPts val="1800"/>
              <a:buNone/>
            </a:pPr>
            <a:r>
              <a:rPr lang="en-IE" sz="2400" b="1" dirty="0">
                <a:solidFill>
                  <a:schemeClr val="lt1"/>
                </a:solidFill>
              </a:rPr>
              <a:t>Defenders</a:t>
            </a:r>
            <a:endParaRPr dirty="0"/>
          </a:p>
          <a:p>
            <a:pPr marL="114300" lvl="0" indent="0" algn="l" rtl="0">
              <a:lnSpc>
                <a:spcPct val="90000"/>
              </a:lnSpc>
              <a:spcBef>
                <a:spcPts val="1000"/>
              </a:spcBef>
              <a:spcAft>
                <a:spcPts val="0"/>
              </a:spcAft>
              <a:buClr>
                <a:schemeClr val="lt1"/>
              </a:buClr>
              <a:buSzPts val="1800"/>
              <a:buNone/>
            </a:pPr>
            <a:r>
              <a:rPr lang="en-IE" sz="2000" dirty="0">
                <a:solidFill>
                  <a:schemeClr val="lt1"/>
                </a:solidFill>
              </a:rPr>
              <a:t> They try to stop/ intervene in bullying behaviour in an active way and support the </a:t>
            </a:r>
            <a:r>
              <a:rPr lang="en-IE" sz="2000" dirty="0" smtClean="0">
                <a:solidFill>
                  <a:schemeClr val="lt1"/>
                </a:solidFill>
              </a:rPr>
              <a:t>victim</a:t>
            </a:r>
            <a:endParaRPr dirty="0"/>
          </a:p>
          <a:p>
            <a:pPr marL="114300" lvl="0" indent="0" algn="l" rtl="0">
              <a:lnSpc>
                <a:spcPct val="90000"/>
              </a:lnSpc>
              <a:spcBef>
                <a:spcPts val="1000"/>
              </a:spcBef>
              <a:spcAft>
                <a:spcPts val="0"/>
              </a:spcAft>
              <a:buClr>
                <a:schemeClr val="lt1"/>
              </a:buClr>
              <a:buSzPts val="1800"/>
              <a:buNone/>
            </a:pPr>
            <a:r>
              <a:rPr lang="en-IE" sz="2000" dirty="0">
                <a:solidFill>
                  <a:schemeClr val="lt1"/>
                </a:solidFill>
              </a:rPr>
              <a:t>E.g. They report the content they come across online</a:t>
            </a:r>
            <a:endParaRPr dirty="0"/>
          </a:p>
        </p:txBody>
      </p:sp>
      <p:sp>
        <p:nvSpPr>
          <p:cNvPr id="168" name="Google Shape;1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1" i="0" u="none" strike="noStrike" cap="none">
                <a:solidFill>
                  <a:srgbClr val="99459A"/>
                </a:solidFill>
                <a:latin typeface="Calibri"/>
                <a:ea typeface="Calibri"/>
                <a:cs typeface="Calibri"/>
                <a:sym typeface="Calibri"/>
              </a:rPr>
              <a:t>9</a:t>
            </a:fld>
            <a:endParaRPr sz="1200" b="1" i="0" u="none" strike="noStrike" cap="none">
              <a:solidFill>
                <a:srgbClr val="99459A"/>
              </a:solidFill>
              <a:latin typeface="Calibri"/>
              <a:ea typeface="Calibri"/>
              <a:cs typeface="Calibri"/>
              <a:sym typeface="Calibri"/>
            </a:endParaRPr>
          </a:p>
        </p:txBody>
      </p:sp>
      <p:sp>
        <p:nvSpPr>
          <p:cNvPr id="169" name="Google Shape;169;p10"/>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IE" sz="900" b="1" i="0" u="none" strike="noStrike" cap="none" dirty="0">
                <a:solidFill>
                  <a:srgbClr val="99459A"/>
                </a:solidFill>
                <a:latin typeface="Calibri"/>
                <a:ea typeface="Calibri"/>
                <a:cs typeface="Calibri"/>
                <a:sym typeface="Calibri"/>
              </a:rPr>
              <a:t>F</a:t>
            </a:r>
            <a:r>
              <a:rPr lang="en-IE" sz="900" b="1" i="0" u="none" strike="noStrike" cap="none" dirty="0">
                <a:solidFill>
                  <a:srgbClr val="DB156F"/>
                </a:solidFill>
                <a:latin typeface="Calibri"/>
                <a:ea typeface="Calibri"/>
                <a:cs typeface="Calibri"/>
                <a:sym typeface="Calibri"/>
              </a:rPr>
              <a:t>U</a:t>
            </a:r>
            <a:r>
              <a:rPr lang="en-IE" sz="900" b="1" i="0" u="none" strike="noStrike" cap="none" dirty="0">
                <a:solidFill>
                  <a:srgbClr val="ED1C27"/>
                </a:solidFill>
                <a:latin typeface="Calibri"/>
                <a:ea typeface="Calibri"/>
                <a:cs typeface="Calibri"/>
                <a:sym typeface="Calibri"/>
              </a:rPr>
              <a:t>S</a:t>
            </a:r>
            <a:r>
              <a:rPr lang="en-IE" sz="900" b="1" i="0" u="none" strike="noStrike" cap="none" dirty="0">
                <a:solidFill>
                  <a:srgbClr val="FFC000"/>
                </a:solidFill>
                <a:latin typeface="Calibri"/>
                <a:ea typeface="Calibri"/>
                <a:cs typeface="Calibri"/>
                <a:sym typeface="Calibri"/>
              </a:rPr>
              <a:t>E</a:t>
            </a:r>
            <a:r>
              <a:rPr lang="en-IE" sz="900" b="0" i="0" u="none" strike="noStrike" cap="none" dirty="0">
                <a:solidFill>
                  <a:srgbClr val="898989"/>
                </a:solidFill>
                <a:latin typeface="Calibri"/>
                <a:ea typeface="Calibri"/>
                <a:cs typeface="Calibri"/>
                <a:sym typeface="Calibri"/>
              </a:rPr>
              <a:t>  </a:t>
            </a:r>
            <a:r>
              <a:rPr lang="en-IE" sz="900" b="0" i="0" u="none" strike="noStrike" cap="none" dirty="0">
                <a:solidFill>
                  <a:srgbClr val="4C4D4C"/>
                </a:solidFill>
                <a:latin typeface="Calibri"/>
                <a:ea typeface="Calibri"/>
                <a:cs typeface="Calibri"/>
                <a:sym typeface="Calibri"/>
              </a:rPr>
              <a:t>|  ANTI- BULLYING &amp; ONLINE SAFETY PROGRAMME</a:t>
            </a:r>
            <a:endParaRPr sz="900" b="0" i="0" u="none" strike="noStrike" cap="none" dirty="0">
              <a:solidFill>
                <a:srgbClr val="4C4D4C"/>
              </a:solidFill>
              <a:latin typeface="Calibri"/>
              <a:ea typeface="Calibri"/>
              <a:cs typeface="Calibri"/>
              <a:sym typeface="Calibri"/>
            </a:endParaRPr>
          </a:p>
        </p:txBody>
      </p:sp>
      <p:sp>
        <p:nvSpPr>
          <p:cNvPr id="170" name="Google Shape;170;p10"/>
          <p:cNvSpPr txBox="1"/>
          <p:nvPr/>
        </p:nvSpPr>
        <p:spPr>
          <a:xfrm>
            <a:off x="3571877" y="1990845"/>
            <a:ext cx="2728910" cy="2981205"/>
          </a:xfrm>
          <a:prstGeom prst="rect">
            <a:avLst/>
          </a:prstGeom>
          <a:noFill/>
          <a:ln>
            <a:noFill/>
          </a:ln>
        </p:spPr>
        <p:txBody>
          <a:bodyPr spcFirstLastPara="1" wrap="square" lIns="91425" tIns="45700" rIns="91425" bIns="45700" anchor="t" anchorCtr="0">
            <a:normAutofit/>
          </a:bodyPr>
          <a:lstStyle/>
          <a:p>
            <a:pPr marL="114300" marR="0" lvl="0" indent="0" algn="ctr" rtl="0">
              <a:lnSpc>
                <a:spcPct val="90000"/>
              </a:lnSpc>
              <a:spcBef>
                <a:spcPts val="0"/>
              </a:spcBef>
              <a:spcAft>
                <a:spcPts val="0"/>
              </a:spcAft>
              <a:buClr>
                <a:srgbClr val="1A1918"/>
              </a:buClr>
              <a:buSzPct val="81081"/>
              <a:buFont typeface="Arial"/>
              <a:buNone/>
            </a:pPr>
            <a:r>
              <a:rPr lang="en-IE" sz="2400" b="1" i="0" u="none" strike="noStrike" cap="none" dirty="0">
                <a:solidFill>
                  <a:srgbClr val="FFFFFF"/>
                </a:solidFill>
                <a:latin typeface="Calibri"/>
                <a:ea typeface="Calibri"/>
                <a:cs typeface="Calibri"/>
                <a:sym typeface="Calibri"/>
              </a:rPr>
              <a:t>Outsiders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They do not take </a:t>
            </a:r>
            <a:r>
              <a:rPr lang="en-IE" sz="2000" b="0" i="0" u="none" strike="noStrike" cap="none" dirty="0" smtClean="0">
                <a:solidFill>
                  <a:srgbClr val="FFFFFF"/>
                </a:solidFill>
                <a:latin typeface="Calibri"/>
                <a:ea typeface="Calibri"/>
                <a:cs typeface="Calibri"/>
                <a:sym typeface="Calibri"/>
              </a:rPr>
              <a:t> sides</a:t>
            </a:r>
          </a:p>
          <a:p>
            <a:pPr marL="114300" marR="0" lvl="0" indent="0" algn="l" rtl="0">
              <a:lnSpc>
                <a:spcPct val="90000"/>
              </a:lnSpc>
              <a:spcBef>
                <a:spcPts val="1000"/>
              </a:spcBef>
              <a:spcAft>
                <a:spcPts val="0"/>
              </a:spcAft>
              <a:buNone/>
            </a:pPr>
            <a:r>
              <a:rPr lang="en-IE" sz="2000" b="0" i="0" u="none" strike="noStrike" cap="none" dirty="0" smtClean="0">
                <a:solidFill>
                  <a:srgbClr val="FFFFFF"/>
                </a:solidFill>
                <a:latin typeface="Calibri"/>
                <a:ea typeface="Calibri"/>
                <a:cs typeface="Calibri"/>
                <a:sym typeface="Calibri"/>
              </a:rPr>
              <a:t>They </a:t>
            </a:r>
            <a:r>
              <a:rPr lang="en-IE" sz="2000" b="0" i="0" u="none" strike="noStrike" cap="none" dirty="0">
                <a:solidFill>
                  <a:srgbClr val="FFFFFF"/>
                </a:solidFill>
                <a:latin typeface="Calibri"/>
                <a:ea typeface="Calibri"/>
                <a:cs typeface="Calibri"/>
                <a:sym typeface="Calibri"/>
              </a:rPr>
              <a:t>sit on the </a:t>
            </a:r>
            <a:r>
              <a:rPr lang="en-IE" sz="2000" b="0" i="0" u="none" strike="noStrike" cap="none" dirty="0" smtClean="0">
                <a:solidFill>
                  <a:srgbClr val="FFFFFF"/>
                </a:solidFill>
                <a:latin typeface="Calibri"/>
                <a:ea typeface="Calibri"/>
                <a:cs typeface="Calibri"/>
                <a:sym typeface="Calibri"/>
              </a:rPr>
              <a:t>fence</a:t>
            </a:r>
          </a:p>
          <a:p>
            <a:pPr marL="114300" marR="0" lvl="0" indent="0" algn="l" rtl="0">
              <a:lnSpc>
                <a:spcPct val="90000"/>
              </a:lnSpc>
              <a:spcBef>
                <a:spcPts val="1000"/>
              </a:spcBef>
              <a:spcAft>
                <a:spcPts val="0"/>
              </a:spcAft>
              <a:buNone/>
            </a:pPr>
            <a:r>
              <a:rPr lang="en-IE" sz="2000" b="0" i="0" u="none" strike="noStrike" cap="none" dirty="0" smtClean="0">
                <a:solidFill>
                  <a:srgbClr val="FFFFFF"/>
                </a:solidFill>
                <a:latin typeface="Calibri"/>
                <a:ea typeface="Calibri"/>
                <a:cs typeface="Calibri"/>
                <a:sym typeface="Calibri"/>
              </a:rPr>
              <a:t>They may support or condemn silently  </a:t>
            </a:r>
            <a:r>
              <a:rPr lang="en-IE" sz="2000" b="0" i="0" u="none" strike="noStrike" cap="none" dirty="0">
                <a:solidFill>
                  <a:srgbClr val="FFFFFF"/>
                </a:solidFill>
                <a:latin typeface="Calibri"/>
                <a:ea typeface="Calibri"/>
                <a:cs typeface="Calibri"/>
                <a:sym typeface="Calibri"/>
              </a:rPr>
              <a:t>but do not </a:t>
            </a:r>
            <a:r>
              <a:rPr lang="en-IE" sz="2000" b="0" i="0" u="none" strike="noStrike" cap="none" dirty="0" smtClean="0">
                <a:solidFill>
                  <a:srgbClr val="FFFFFF"/>
                </a:solidFill>
                <a:latin typeface="Calibri"/>
                <a:ea typeface="Calibri"/>
                <a:cs typeface="Calibri"/>
                <a:sym typeface="Calibri"/>
              </a:rPr>
              <a:t>intervene</a:t>
            </a:r>
            <a:endParaRPr dirty="0"/>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E.g. They see bullying online but scroll on</a:t>
            </a:r>
            <a:endParaRPr dirty="0"/>
          </a:p>
        </p:txBody>
      </p:sp>
      <p:sp>
        <p:nvSpPr>
          <p:cNvPr id="171" name="Google Shape;171;p10"/>
          <p:cNvSpPr txBox="1"/>
          <p:nvPr/>
        </p:nvSpPr>
        <p:spPr>
          <a:xfrm>
            <a:off x="6324600" y="1990845"/>
            <a:ext cx="2676525" cy="3909893"/>
          </a:xfrm>
          <a:prstGeom prst="rect">
            <a:avLst/>
          </a:prstGeom>
          <a:noFill/>
          <a:ln>
            <a:noFill/>
          </a:ln>
        </p:spPr>
        <p:txBody>
          <a:bodyPr spcFirstLastPara="1" wrap="square" lIns="91425" tIns="45700" rIns="91425" bIns="45700" anchor="t" anchorCtr="0">
            <a:normAutofit/>
          </a:bodyPr>
          <a:lstStyle/>
          <a:p>
            <a:pPr marL="114300" marR="0" lvl="0" indent="0" algn="ctr" rtl="0">
              <a:lnSpc>
                <a:spcPct val="90000"/>
              </a:lnSpc>
              <a:spcBef>
                <a:spcPts val="0"/>
              </a:spcBef>
              <a:spcAft>
                <a:spcPts val="0"/>
              </a:spcAft>
              <a:buClr>
                <a:srgbClr val="FFFFFF"/>
              </a:buClr>
              <a:buSzPts val="1800"/>
              <a:buFont typeface="Arial"/>
              <a:buNone/>
            </a:pPr>
            <a:r>
              <a:rPr lang="en-IE" sz="2400" b="1" i="0" u="none" strike="noStrike" cap="none" dirty="0">
                <a:solidFill>
                  <a:srgbClr val="FFFFFF"/>
                </a:solidFill>
                <a:latin typeface="Calibri"/>
                <a:ea typeface="Calibri"/>
                <a:cs typeface="Calibri"/>
                <a:sym typeface="Calibri"/>
              </a:rPr>
              <a:t>Assistants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They join in the bullying behaviour and support the </a:t>
            </a:r>
            <a:r>
              <a:rPr lang="en-IE" sz="2000" b="0" i="0" u="none" strike="noStrike" cap="none" dirty="0" smtClean="0">
                <a:solidFill>
                  <a:srgbClr val="FFFFFF"/>
                </a:solidFill>
                <a:latin typeface="Calibri"/>
                <a:ea typeface="Calibri"/>
                <a:cs typeface="Calibri"/>
                <a:sym typeface="Calibri"/>
              </a:rPr>
              <a:t>bully</a:t>
            </a:r>
            <a:endParaRPr dirty="0"/>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E.g. They </a:t>
            </a:r>
            <a:r>
              <a:rPr lang="en-IE" sz="2000" b="0" i="0" u="none" strike="noStrike" cap="none" dirty="0" smtClean="0">
                <a:solidFill>
                  <a:srgbClr val="FFFFFF"/>
                </a:solidFill>
                <a:latin typeface="Calibri"/>
                <a:ea typeface="Calibri"/>
                <a:cs typeface="Calibri"/>
                <a:sym typeface="Calibri"/>
              </a:rPr>
              <a:t>“like” </a:t>
            </a:r>
            <a:r>
              <a:rPr lang="en-IE" sz="2000" b="0" i="0" u="none" strike="noStrike" cap="none" dirty="0">
                <a:solidFill>
                  <a:srgbClr val="FFFFFF"/>
                </a:solidFill>
                <a:latin typeface="Calibri"/>
                <a:ea typeface="Calibri"/>
                <a:cs typeface="Calibri"/>
                <a:sym typeface="Calibri"/>
              </a:rPr>
              <a:t>comments/pictures/</a:t>
            </a:r>
            <a:endParaRPr dirty="0"/>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videos online</a:t>
            </a:r>
            <a:endParaRPr sz="2000" b="0" i="0" u="none" strike="noStrike" cap="none" dirty="0">
              <a:solidFill>
                <a:srgbClr val="FFFFFF"/>
              </a:solidFill>
              <a:latin typeface="Calibri"/>
              <a:ea typeface="Calibri"/>
              <a:cs typeface="Calibri"/>
              <a:sym typeface="Calibri"/>
            </a:endParaRPr>
          </a:p>
        </p:txBody>
      </p:sp>
      <p:sp>
        <p:nvSpPr>
          <p:cNvPr id="172" name="Google Shape;172;p10"/>
          <p:cNvSpPr txBox="1"/>
          <p:nvPr/>
        </p:nvSpPr>
        <p:spPr>
          <a:xfrm>
            <a:off x="9124951" y="1990846"/>
            <a:ext cx="2676524" cy="3752730"/>
          </a:xfrm>
          <a:prstGeom prst="rect">
            <a:avLst/>
          </a:prstGeom>
          <a:noFill/>
          <a:ln>
            <a:noFill/>
          </a:ln>
        </p:spPr>
        <p:txBody>
          <a:bodyPr spcFirstLastPara="1" wrap="square" lIns="91425" tIns="45700" rIns="91425" bIns="45700" anchor="t" anchorCtr="0">
            <a:normAutofit/>
          </a:bodyPr>
          <a:lstStyle/>
          <a:p>
            <a:pPr marL="114300" marR="0" lvl="0" indent="0" algn="ctr" rtl="0">
              <a:lnSpc>
                <a:spcPct val="90000"/>
              </a:lnSpc>
              <a:spcBef>
                <a:spcPts val="0"/>
              </a:spcBef>
              <a:spcAft>
                <a:spcPts val="0"/>
              </a:spcAft>
              <a:buClr>
                <a:srgbClr val="FFFFFF"/>
              </a:buClr>
              <a:buSzPts val="1800"/>
              <a:buFont typeface="Arial"/>
              <a:buNone/>
            </a:pPr>
            <a:r>
              <a:rPr lang="en-IE" sz="2400" b="1" i="0" u="none" strike="noStrike" cap="none" dirty="0" err="1">
                <a:solidFill>
                  <a:srgbClr val="FFFFFF"/>
                </a:solidFill>
                <a:latin typeface="Calibri"/>
                <a:ea typeface="Calibri"/>
                <a:cs typeface="Calibri"/>
                <a:sym typeface="Calibri"/>
              </a:rPr>
              <a:t>Reinforcers</a:t>
            </a:r>
            <a:endParaRPr sz="1400" b="0" i="0" u="none" strike="noStrike" cap="none" dirty="0">
              <a:solidFill>
                <a:srgbClr val="000000"/>
              </a:solidFill>
              <a:latin typeface="Arial"/>
              <a:ea typeface="Arial"/>
              <a:cs typeface="Arial"/>
              <a:sym typeface="Arial"/>
            </a:endParaRPr>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They do not attack </a:t>
            </a:r>
            <a:r>
              <a:rPr lang="en-IE" sz="2000" b="0" i="0" u="none" strike="noStrike" cap="none" dirty="0" smtClean="0">
                <a:solidFill>
                  <a:srgbClr val="FFFFFF"/>
                </a:solidFill>
                <a:latin typeface="Calibri"/>
                <a:ea typeface="Calibri"/>
                <a:cs typeface="Calibri"/>
                <a:sym typeface="Calibri"/>
              </a:rPr>
              <a:t> the target directly </a:t>
            </a:r>
            <a:r>
              <a:rPr lang="en-IE" sz="2000" b="0" i="0" u="none" strike="noStrike" cap="none" dirty="0">
                <a:solidFill>
                  <a:srgbClr val="FFFFFF"/>
                </a:solidFill>
                <a:latin typeface="Calibri"/>
                <a:ea typeface="Calibri"/>
                <a:cs typeface="Calibri"/>
                <a:sym typeface="Calibri"/>
              </a:rPr>
              <a:t>but they support the </a:t>
            </a:r>
            <a:r>
              <a:rPr lang="en-IE" sz="2000" b="0" i="0" u="none" strike="noStrike" cap="none" dirty="0" smtClean="0">
                <a:solidFill>
                  <a:srgbClr val="FFFFFF"/>
                </a:solidFill>
                <a:latin typeface="Calibri"/>
                <a:ea typeface="Calibri"/>
                <a:cs typeface="Calibri"/>
                <a:sym typeface="Calibri"/>
              </a:rPr>
              <a:t>bully</a:t>
            </a:r>
            <a:endParaRPr dirty="0"/>
          </a:p>
          <a:p>
            <a:pPr marL="114300" marR="0" lvl="0" indent="0" algn="l" rtl="0">
              <a:lnSpc>
                <a:spcPct val="90000"/>
              </a:lnSpc>
              <a:spcBef>
                <a:spcPts val="1000"/>
              </a:spcBef>
              <a:spcAft>
                <a:spcPts val="0"/>
              </a:spcAft>
              <a:buNone/>
            </a:pPr>
            <a:r>
              <a:rPr lang="en-IE" sz="2000" b="0" i="0" u="none" strike="noStrike" cap="none" dirty="0">
                <a:solidFill>
                  <a:srgbClr val="FFFFFF"/>
                </a:solidFill>
                <a:latin typeface="Calibri"/>
                <a:ea typeface="Calibri"/>
                <a:cs typeface="Calibri"/>
                <a:sym typeface="Calibri"/>
              </a:rPr>
              <a:t>E.g. They add more comments online and share the content</a:t>
            </a:r>
            <a:endParaRPr sz="2000" b="0" i="0" u="none" strike="noStrike" cap="none" dirty="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Light Background">
  <a:themeElements>
    <a:clrScheme name="FUSE">
      <a:dk1>
        <a:srgbClr val="1A1918"/>
      </a:dk1>
      <a:lt1>
        <a:srgbClr val="FFFFFF"/>
      </a:lt1>
      <a:dk2>
        <a:srgbClr val="4C4D4C"/>
      </a:dk2>
      <a:lt2>
        <a:srgbClr val="CACBCA"/>
      </a:lt2>
      <a:accent1>
        <a:srgbClr val="99459A"/>
      </a:accent1>
      <a:accent2>
        <a:srgbClr val="DB156F"/>
      </a:accent2>
      <a:accent3>
        <a:srgbClr val="ED1C27"/>
      </a:accent3>
      <a:accent4>
        <a:srgbClr val="FFC000"/>
      </a:accent4>
      <a:accent5>
        <a:srgbClr val="813483"/>
      </a:accent5>
      <a:accent6>
        <a:srgbClr val="B11F61"/>
      </a:accent6>
      <a:hlink>
        <a:srgbClr val="A71C28"/>
      </a:hlink>
      <a:folHlink>
        <a:srgbClr val="D88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3064</Words>
  <Application>Microsoft Office PowerPoint</Application>
  <PresentationFormat>Widescreen</PresentationFormat>
  <Paragraphs>351</Paragraphs>
  <Slides>24</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Arial</vt:lpstr>
      <vt:lpstr>Times New Roman</vt:lpstr>
      <vt:lpstr>Arial Black</vt:lpstr>
      <vt:lpstr>Light Background</vt:lpstr>
      <vt:lpstr>PowerPoint Presentation</vt:lpstr>
      <vt:lpstr>WHAT HAVE WE LEARNED SO FAR?</vt:lpstr>
      <vt:lpstr>PowerPoint Presentation</vt:lpstr>
      <vt:lpstr>PowerPoint Presentation</vt:lpstr>
      <vt:lpstr>PowerPoint Presentation</vt:lpstr>
      <vt:lpstr>Bystanders Offline What is each person doing in this video?</vt:lpstr>
      <vt:lpstr>Types of Bystander Offline</vt:lpstr>
      <vt:lpstr>Can you identify the bystanders Offline?</vt:lpstr>
      <vt:lpstr>Types of Bystander Online</vt:lpstr>
      <vt:lpstr>Scenario 1</vt:lpstr>
      <vt:lpstr>Scenario 2</vt:lpstr>
      <vt:lpstr>Scenario 3</vt:lpstr>
      <vt:lpstr>Scenario 4</vt:lpstr>
      <vt:lpstr>Scenario 5</vt:lpstr>
      <vt:lpstr>PowerPoint Presentation</vt:lpstr>
      <vt:lpstr>PowerPoint Presentation</vt:lpstr>
      <vt:lpstr>PowerPoint Presentation</vt:lpstr>
      <vt:lpstr>PowerPoint Presentation</vt:lpstr>
      <vt:lpstr>PowerPoint Presentation</vt:lpstr>
      <vt:lpstr>PowerPoint Presentation</vt:lpstr>
      <vt:lpstr>Things to consider…</vt:lpstr>
      <vt:lpstr>Reflection activity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Aoife Flynn</dc:creator>
  <cp:lastModifiedBy>Angela Kinahan</cp:lastModifiedBy>
  <cp:revision>13</cp:revision>
  <dcterms:created xsi:type="dcterms:W3CDTF">2020-10-14T14:49:18Z</dcterms:created>
  <dcterms:modified xsi:type="dcterms:W3CDTF">2022-07-20T15:42:54Z</dcterms:modified>
</cp:coreProperties>
</file>