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19"/>
  </p:notesMasterIdLst>
  <p:sldIdLst>
    <p:sldId id="329" r:id="rId2"/>
    <p:sldId id="357" r:id="rId3"/>
    <p:sldId id="340" r:id="rId4"/>
    <p:sldId id="333" r:id="rId5"/>
    <p:sldId id="359" r:id="rId6"/>
    <p:sldId id="337" r:id="rId7"/>
    <p:sldId id="334" r:id="rId8"/>
    <p:sldId id="339" r:id="rId9"/>
    <p:sldId id="360" r:id="rId10"/>
    <p:sldId id="361" r:id="rId11"/>
    <p:sldId id="362" r:id="rId12"/>
    <p:sldId id="365" r:id="rId13"/>
    <p:sldId id="366" r:id="rId14"/>
    <p:sldId id="363" r:id="rId15"/>
    <p:sldId id="338" r:id="rId16"/>
    <p:sldId id="331" r:id="rId17"/>
    <p:sldId id="26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5" autoAdjust="0"/>
    <p:restoredTop sz="94694"/>
  </p:normalViewPr>
  <p:slideViewPr>
    <p:cSldViewPr snapToGrid="0" snapToObjects="1">
      <p:cViewPr varScale="1">
        <p:scale>
          <a:sx n="47" d="100"/>
          <a:sy n="47" d="100"/>
        </p:scale>
        <p:origin x="42" y="8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F7487-5E57-4C47-BFAF-EE72B85CCD99}" type="datetimeFigureOut">
              <a:rPr lang="en-US" smtClean="0"/>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0CA-F3BD-AD4A-9271-0638FC02B5A4}" type="slidenum">
              <a:rPr lang="en-US" smtClean="0"/>
              <a:t>‹#›</a:t>
            </a:fld>
            <a:endParaRPr lang="en-US"/>
          </a:p>
        </p:txBody>
      </p:sp>
    </p:spTree>
    <p:extLst>
      <p:ext uri="{BB962C8B-B14F-4D97-AF65-F5344CB8AC3E}">
        <p14:creationId xmlns:p14="http://schemas.microsoft.com/office/powerpoint/2010/main" val="292484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6F0F0-FB26-DC6D-F162-00A971187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47771-0A29-59A9-ADB2-D7463802A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539A8-2A3B-7543-F72B-1ACD15470D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F8DCE2-08FE-C196-B840-4934F2EC57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950CA-F3BD-AD4A-9271-0638FC02B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676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1DA7E-FB03-5346-8A37-BFE26F7A5562}"/>
              </a:ext>
            </a:extLst>
          </p:cNvPr>
          <p:cNvPicPr>
            <a:picLocks noChangeAspect="1"/>
          </p:cNvPicPr>
          <p:nvPr userDrawn="1"/>
        </p:nvPicPr>
        <p:blipFill>
          <a:blip r:embed="rId2"/>
          <a:stretch>
            <a:fillRect/>
          </a:stretch>
        </p:blipFill>
        <p:spPr>
          <a:xfrm rot="5400000">
            <a:off x="2363566" y="-3027192"/>
            <a:ext cx="7464870" cy="12475031"/>
          </a:xfrm>
          <a:prstGeom prst="rect">
            <a:avLst/>
          </a:prstGeom>
        </p:spPr>
      </p:pic>
      <p:sp>
        <p:nvSpPr>
          <p:cNvPr id="2" name="Title 1">
            <a:extLst>
              <a:ext uri="{FF2B5EF4-FFF2-40B4-BE49-F238E27FC236}">
                <a16:creationId xmlns:a16="http://schemas.microsoft.com/office/drawing/2014/main" id="{D2F94896-9D6C-0046-A450-6D23EAA4510F}"/>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A968375-1036-344B-BD63-ADF58F97410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7C4813C-C014-1740-88A7-85AB2990878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dirty="0"/>
          </a:p>
        </p:txBody>
      </p:sp>
      <p:sp>
        <p:nvSpPr>
          <p:cNvPr id="7" name="Footer Placeholder 4">
            <a:extLst>
              <a:ext uri="{FF2B5EF4-FFF2-40B4-BE49-F238E27FC236}">
                <a16:creationId xmlns:a16="http://schemas.microsoft.com/office/drawing/2014/main" id="{50B9AAEC-9118-424A-AD8D-47E660DCEB4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b="1" dirty="0"/>
              <a:t>FUSE</a:t>
            </a:r>
            <a:r>
              <a:rPr lang="en-US" dirty="0"/>
              <a:t>  |  ANTI- BULLYING &amp; ONLINE SAFETY PROGRAMME</a:t>
            </a:r>
            <a:endParaRPr lang="en-US" sz="900" dirty="0"/>
          </a:p>
        </p:txBody>
      </p:sp>
    </p:spTree>
    <p:extLst>
      <p:ext uri="{BB962C8B-B14F-4D97-AF65-F5344CB8AC3E}">
        <p14:creationId xmlns:p14="http://schemas.microsoft.com/office/powerpoint/2010/main" val="138809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CDDB4CC9-04E9-EC4F-9C23-34D43A67082A}"/>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403577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C8B99044-000F-A0DB-C714-8D172958C211}"/>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295728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E0383B12-6496-EBE9-2FA3-D5C0BB05151E}"/>
              </a:ext>
            </a:extLst>
          </p:cNvPr>
          <p:cNvSpPr>
            <a:spLocks noGrp="1"/>
          </p:cNvSpPr>
          <p:nvPr>
            <p:ph sz="quarter" idx="15"/>
          </p:nvPr>
        </p:nvSpPr>
        <p:spPr>
          <a:xfrm>
            <a:off x="838200" y="2239878"/>
            <a:ext cx="10515600" cy="3702050"/>
          </a:xfrm>
        </p:spPr>
        <p:txBody>
          <a:bodyPr/>
          <a:lstStyle/>
          <a:p>
            <a:pPr lvl="0"/>
            <a:r>
              <a:rPr lang="en-GB" dirty="0"/>
              <a:t>Click to edit</a:t>
            </a:r>
            <a:endParaRPr lang="en-US" dirty="0"/>
          </a:p>
        </p:txBody>
      </p:sp>
    </p:spTree>
    <p:extLst>
      <p:ext uri="{BB962C8B-B14F-4D97-AF65-F5344CB8AC3E}">
        <p14:creationId xmlns:p14="http://schemas.microsoft.com/office/powerpoint/2010/main" val="273525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3" name="Picture Placeholder 2">
            <a:extLst>
              <a:ext uri="{FF2B5EF4-FFF2-40B4-BE49-F238E27FC236}">
                <a16:creationId xmlns:a16="http://schemas.microsoft.com/office/drawing/2014/main" id="{9FFC7F49-FBE0-FAC9-FBE9-D29562D1E234}"/>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196174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lank">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CE301A0E-2930-213D-18E8-7B443227900F}"/>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948166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Blank">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12E5892F-7736-A0EC-E631-00B15397A64F}"/>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772793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DA1212C0-24A3-C40E-61DF-CDC07F4B516E}"/>
              </a:ext>
            </a:extLst>
          </p:cNvPr>
          <p:cNvSpPr>
            <a:spLocks noGrp="1"/>
          </p:cNvSpPr>
          <p:nvPr>
            <p:ph type="pic" sz="quarter" idx="15"/>
          </p:nvPr>
        </p:nvSpPr>
        <p:spPr>
          <a:xfrm>
            <a:off x="838200" y="2163763"/>
            <a:ext cx="10515600" cy="3838575"/>
          </a:xfrm>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11869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2047874"/>
            <a:ext cx="3843338" cy="39461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2047873"/>
            <a:ext cx="5708650" cy="3946141"/>
          </a:xfrm>
        </p:spPr>
        <p:txBody>
          <a:bodyPr/>
          <a:lstStyle/>
          <a:p>
            <a:endParaRPr lang="en-US"/>
          </a:p>
        </p:txBody>
      </p:sp>
      <p:sp>
        <p:nvSpPr>
          <p:cNvPr id="5" name="Text Placeholder 9">
            <a:extLst>
              <a:ext uri="{FF2B5EF4-FFF2-40B4-BE49-F238E27FC236}">
                <a16:creationId xmlns:a16="http://schemas.microsoft.com/office/drawing/2014/main" id="{F1319505-6DB2-4B8D-99B0-7676C07F8E2D}"/>
              </a:ext>
            </a:extLst>
          </p:cNvPr>
          <p:cNvSpPr>
            <a:spLocks noGrp="1"/>
          </p:cNvSpPr>
          <p:nvPr>
            <p:ph type="body" sz="quarter" idx="15"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396977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5" name="Footer Placeholder 4">
            <a:extLst>
              <a:ext uri="{FF2B5EF4-FFF2-40B4-BE49-F238E27FC236}">
                <a16:creationId xmlns:a16="http://schemas.microsoft.com/office/drawing/2014/main" id="{C959D9A8-5EA3-F64A-B6B0-65FB4BA504E0}"/>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b="1" dirty="0">
                <a:solidFill>
                  <a:schemeClr val="accent1"/>
                </a:solidFill>
              </a:rPr>
              <a:t>F</a:t>
            </a:r>
            <a:r>
              <a:rPr lang="en-US" b="1" dirty="0">
                <a:solidFill>
                  <a:schemeClr val="accent2"/>
                </a:solidFill>
              </a:rPr>
              <a:t>U</a:t>
            </a:r>
            <a:r>
              <a:rPr lang="en-US" b="1" dirty="0">
                <a:solidFill>
                  <a:schemeClr val="accent3"/>
                </a:solidFill>
              </a:rPr>
              <a:t>S</a:t>
            </a:r>
            <a:r>
              <a:rPr lang="en-US" b="1" dirty="0">
                <a:solidFill>
                  <a:schemeClr val="accent4"/>
                </a:solidFill>
              </a:rPr>
              <a:t>E</a:t>
            </a:r>
            <a:r>
              <a:rPr lang="en-US" dirty="0"/>
              <a:t>  </a:t>
            </a:r>
            <a:r>
              <a:rPr lang="en-US" dirty="0">
                <a:solidFill>
                  <a:schemeClr val="tx2"/>
                </a:solidFill>
              </a:rPr>
              <a:t>|  ONLINE SAFETY PROGRAMME</a:t>
            </a:r>
          </a:p>
        </p:txBody>
      </p:sp>
      <p:pic>
        <p:nvPicPr>
          <p:cNvPr id="6" name="Picture 5">
            <a:extLst>
              <a:ext uri="{FF2B5EF4-FFF2-40B4-BE49-F238E27FC236}">
                <a16:creationId xmlns:a16="http://schemas.microsoft.com/office/drawing/2014/main" id="{41088DDA-3119-4143-9950-3507DB66ABDB}"/>
              </a:ext>
            </a:extLst>
          </p:cNvPr>
          <p:cNvPicPr>
            <a:picLocks noChangeAspect="1"/>
          </p:cNvPicPr>
          <p:nvPr userDrawn="1"/>
        </p:nvPicPr>
        <p:blipFill>
          <a:blip r:embed="rId2"/>
          <a:stretch>
            <a:fillRect/>
          </a:stretch>
        </p:blipFill>
        <p:spPr>
          <a:xfrm rot="10800000">
            <a:off x="-63500" y="-58930"/>
            <a:ext cx="5207000" cy="6975859"/>
          </a:xfrm>
          <a:prstGeom prst="rect">
            <a:avLst/>
          </a:prstGeom>
        </p:spPr>
      </p:pic>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108837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253431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1DA7E-FB03-5346-8A37-BFE26F7A5562}"/>
              </a:ext>
            </a:extLst>
          </p:cNvPr>
          <p:cNvPicPr>
            <a:picLocks noChangeAspect="1"/>
          </p:cNvPicPr>
          <p:nvPr userDrawn="1"/>
        </p:nvPicPr>
        <p:blipFill>
          <a:blip r:embed="rId2"/>
          <a:stretch>
            <a:fillRect/>
          </a:stretch>
        </p:blipFill>
        <p:spPr>
          <a:xfrm rot="5400000">
            <a:off x="2363566" y="-3027192"/>
            <a:ext cx="7464870" cy="12475031"/>
          </a:xfrm>
          <a:prstGeom prst="rect">
            <a:avLst/>
          </a:prstGeom>
        </p:spPr>
      </p:pic>
      <p:sp>
        <p:nvSpPr>
          <p:cNvPr id="6" name="Slide Number Placeholder 5">
            <a:extLst>
              <a:ext uri="{FF2B5EF4-FFF2-40B4-BE49-F238E27FC236}">
                <a16:creationId xmlns:a16="http://schemas.microsoft.com/office/drawing/2014/main" id="{97C4813C-C014-1740-88A7-85AB2990878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dirty="0"/>
          </a:p>
        </p:txBody>
      </p:sp>
      <p:sp>
        <p:nvSpPr>
          <p:cNvPr id="7" name="Footer Placeholder 4">
            <a:extLst>
              <a:ext uri="{FF2B5EF4-FFF2-40B4-BE49-F238E27FC236}">
                <a16:creationId xmlns:a16="http://schemas.microsoft.com/office/drawing/2014/main" id="{50B9AAEC-9118-424A-AD8D-47E660DCEB4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b="1" dirty="0"/>
              <a:t>FUSE</a:t>
            </a:r>
            <a:r>
              <a:rPr lang="en-US" dirty="0"/>
              <a:t>  |  ANTI- BULLYING &amp; ONLINE SAFETY PROGRAMME</a:t>
            </a:r>
            <a:endParaRPr lang="en-US" sz="900" dirty="0"/>
          </a:p>
        </p:txBody>
      </p:sp>
      <p:sp>
        <p:nvSpPr>
          <p:cNvPr id="4" name="Text Placeholder 9">
            <a:extLst>
              <a:ext uri="{FF2B5EF4-FFF2-40B4-BE49-F238E27FC236}">
                <a16:creationId xmlns:a16="http://schemas.microsoft.com/office/drawing/2014/main" id="{C4512E42-5C24-2F73-283B-799DE0A12029}"/>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9" name="Text Placeholder 8">
            <a:extLst>
              <a:ext uri="{FF2B5EF4-FFF2-40B4-BE49-F238E27FC236}">
                <a16:creationId xmlns:a16="http://schemas.microsoft.com/office/drawing/2014/main" id="{F5B7E2B6-26DB-FF4E-1A9D-B0C83ECCABC0}"/>
              </a:ext>
            </a:extLst>
          </p:cNvPr>
          <p:cNvSpPr>
            <a:spLocks noGrp="1"/>
          </p:cNvSpPr>
          <p:nvPr>
            <p:ph type="body" sz="quarter" idx="15"/>
          </p:nvPr>
        </p:nvSpPr>
        <p:spPr>
          <a:xfrm>
            <a:off x="838200" y="2047875"/>
            <a:ext cx="10515600" cy="3824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a:t>
            </a:r>
            <a:endParaRPr lang="en-US" dirty="0"/>
          </a:p>
        </p:txBody>
      </p:sp>
    </p:spTree>
    <p:extLst>
      <p:ext uri="{BB962C8B-B14F-4D97-AF65-F5344CB8AC3E}">
        <p14:creationId xmlns:p14="http://schemas.microsoft.com/office/powerpoint/2010/main" val="1455217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415890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712123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139317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4896-9D6C-0046-A450-6D23EAA4510F}"/>
              </a:ext>
            </a:extLst>
          </p:cNvPr>
          <p:cNvSpPr>
            <a:spLocks noGrp="1"/>
          </p:cNvSpPr>
          <p:nvPr>
            <p:ph type="ctrTitle" hasCustomPrompt="1"/>
          </p:nvPr>
        </p:nvSpPr>
        <p:spPr>
          <a:xfrm>
            <a:off x="1524000" y="1122363"/>
            <a:ext cx="9144000" cy="2387600"/>
          </a:xfrm>
        </p:spPr>
        <p:txBody>
          <a:bodyPr anchor="b"/>
          <a:lstStyle>
            <a:lvl1pPr algn="ctr">
              <a:defRPr sz="60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A968375-1036-344B-BD63-ADF58F974101}"/>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5">
            <a:extLst>
              <a:ext uri="{FF2B5EF4-FFF2-40B4-BE49-F238E27FC236}">
                <a16:creationId xmlns:a16="http://schemas.microsoft.com/office/drawing/2014/main" id="{31577615-2286-BF41-8691-7D44B7C3667B}"/>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10" name="Footer Placeholder 4">
            <a:extLst>
              <a:ext uri="{FF2B5EF4-FFF2-40B4-BE49-F238E27FC236}">
                <a16:creationId xmlns:a16="http://schemas.microsoft.com/office/drawing/2014/main" id="{BDEADEC6-5A68-9348-887F-8BF30C351EC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384035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669F-C9E8-6042-A2A7-48B2A06EEAA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BA87D9E-0B27-1A43-B30C-5BF2DFCE5FB0}"/>
              </a:ext>
            </a:extLst>
          </p:cNvPr>
          <p:cNvSpPr>
            <a:spLocks noGrp="1"/>
          </p:cNvSpPr>
          <p:nvPr>
            <p:ph idx="1"/>
          </p:nvPr>
        </p:nvSpPr>
        <p:spPr>
          <a:xfrm>
            <a:off x="838200" y="1825625"/>
            <a:ext cx="10515600" cy="423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4B12D5-92AE-DB4A-B0C7-8C72C71ACED6}"/>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8" name="Picture 7">
            <a:extLst>
              <a:ext uri="{FF2B5EF4-FFF2-40B4-BE49-F238E27FC236}">
                <a16:creationId xmlns:a16="http://schemas.microsoft.com/office/drawing/2014/main" id="{D2888550-2FE0-B34E-8E92-C5F151E03BF8}"/>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9" name="Footer Placeholder 4">
            <a:extLst>
              <a:ext uri="{FF2B5EF4-FFF2-40B4-BE49-F238E27FC236}">
                <a16:creationId xmlns:a16="http://schemas.microsoft.com/office/drawing/2014/main" id="{96974E9D-3966-2144-8BAF-954066D2BC9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26735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425A-AD01-4C44-9BA5-ED7BBF9E1A2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080CE15-0A44-254B-89D7-E4999D6E9F55}"/>
              </a:ext>
            </a:extLst>
          </p:cNvPr>
          <p:cNvSpPr>
            <a:spLocks noGrp="1"/>
          </p:cNvSpPr>
          <p:nvPr>
            <p:ph sz="half" idx="1"/>
          </p:nvPr>
        </p:nvSpPr>
        <p:spPr>
          <a:xfrm>
            <a:off x="838200" y="1825625"/>
            <a:ext cx="5181600" cy="4206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6BA04C3-A67C-4642-837A-B376EB0385E2}"/>
              </a:ext>
            </a:extLst>
          </p:cNvPr>
          <p:cNvSpPr>
            <a:spLocks noGrp="1"/>
          </p:cNvSpPr>
          <p:nvPr>
            <p:ph sz="half" idx="2"/>
          </p:nvPr>
        </p:nvSpPr>
        <p:spPr>
          <a:xfrm>
            <a:off x="6172200" y="1825625"/>
            <a:ext cx="5181600" cy="420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DD01D34-9A69-BC4B-B12B-9BFF4616E9DA}"/>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9" name="Picture 8">
            <a:extLst>
              <a:ext uri="{FF2B5EF4-FFF2-40B4-BE49-F238E27FC236}">
                <a16:creationId xmlns:a16="http://schemas.microsoft.com/office/drawing/2014/main" id="{451E6295-1484-624D-9C70-6E3C4071D24F}"/>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10" name="Footer Placeholder 4">
            <a:extLst>
              <a:ext uri="{FF2B5EF4-FFF2-40B4-BE49-F238E27FC236}">
                <a16:creationId xmlns:a16="http://schemas.microsoft.com/office/drawing/2014/main" id="{41C1EC2F-13EE-9742-8828-937CFB634C8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405943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CF7AC3-65BC-EA4A-8010-CF28D1CA4198}"/>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8" name="Footer Placeholder 4">
            <a:extLst>
              <a:ext uri="{FF2B5EF4-FFF2-40B4-BE49-F238E27FC236}">
                <a16:creationId xmlns:a16="http://schemas.microsoft.com/office/drawing/2014/main" id="{A53CAC9E-C2DA-654E-BF2B-935D9402216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
        <p:nvSpPr>
          <p:cNvPr id="9" name="Title 8">
            <a:extLst>
              <a:ext uri="{FF2B5EF4-FFF2-40B4-BE49-F238E27FC236}">
                <a16:creationId xmlns:a16="http://schemas.microsoft.com/office/drawing/2014/main" id="{7CD53A57-DF3C-DA06-2808-CF7642A36784}"/>
              </a:ext>
            </a:extLst>
          </p:cNvPr>
          <p:cNvSpPr>
            <a:spLocks noGrp="1"/>
          </p:cNvSpPr>
          <p:nvPr>
            <p:ph type="title" hasCustomPrompt="1"/>
          </p:nvPr>
        </p:nvSpPr>
        <p:spPr/>
        <p:txBody>
          <a:body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49CDB435-DC55-E6BA-E018-975F09D79E9A}"/>
              </a:ext>
            </a:extLst>
          </p:cNvPr>
          <p:cNvSpPr>
            <a:spLocks noGrp="1"/>
          </p:cNvSpPr>
          <p:nvPr>
            <p:ph type="body" sz="quarter" idx="13" hasCustomPrompt="1"/>
          </p:nvPr>
        </p:nvSpPr>
        <p:spPr>
          <a:xfrm>
            <a:off x="838200" y="1690688"/>
            <a:ext cx="10515600" cy="862013"/>
          </a:xfrm>
        </p:spPr>
        <p:txBody>
          <a:bodyPr/>
          <a:lstStyle>
            <a:lvl1pPr marL="0" indent="0">
              <a:buNone/>
              <a:defRPr/>
            </a:lvl1pPr>
          </a:lstStyle>
          <a:p>
            <a:pPr lvl="0"/>
            <a:r>
              <a:rPr lang="en-GB" dirty="0"/>
              <a:t>Click to edit subtitle</a:t>
            </a:r>
            <a:endParaRPr lang="en-US" dirty="0"/>
          </a:p>
        </p:txBody>
      </p:sp>
      <p:sp>
        <p:nvSpPr>
          <p:cNvPr id="13" name="Content Placeholder 12">
            <a:extLst>
              <a:ext uri="{FF2B5EF4-FFF2-40B4-BE49-F238E27FC236}">
                <a16:creationId xmlns:a16="http://schemas.microsoft.com/office/drawing/2014/main" id="{8A586B79-537A-0019-F024-B53AC8A4CFB2}"/>
              </a:ext>
            </a:extLst>
          </p:cNvPr>
          <p:cNvSpPr>
            <a:spLocks noGrp="1"/>
          </p:cNvSpPr>
          <p:nvPr>
            <p:ph sz="quarter" idx="14"/>
          </p:nvPr>
        </p:nvSpPr>
        <p:spPr>
          <a:xfrm>
            <a:off x="6096000" y="1690688"/>
            <a:ext cx="5257800" cy="4311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14">
            <a:extLst>
              <a:ext uri="{FF2B5EF4-FFF2-40B4-BE49-F238E27FC236}">
                <a16:creationId xmlns:a16="http://schemas.microsoft.com/office/drawing/2014/main" id="{214C5817-5D6F-CA2C-58AD-244A0BD7020B}"/>
              </a:ext>
            </a:extLst>
          </p:cNvPr>
          <p:cNvSpPr>
            <a:spLocks noGrp="1"/>
          </p:cNvSpPr>
          <p:nvPr>
            <p:ph type="body" sz="quarter" idx="15"/>
          </p:nvPr>
        </p:nvSpPr>
        <p:spPr>
          <a:xfrm>
            <a:off x="838200" y="2298700"/>
            <a:ext cx="5257800" cy="3716338"/>
          </a:xfrm>
        </p:spPr>
        <p:txBody>
          <a:bodyPr/>
          <a:lstStyle>
            <a:lvl1pPr marL="0" indent="0">
              <a:buNone/>
              <a:defRPr/>
            </a:lvl1pPr>
          </a:lstStyle>
          <a:p>
            <a:pPr lvl="0"/>
            <a:r>
              <a:rPr lang="en-GB" dirty="0"/>
              <a:t>Click to edit</a:t>
            </a:r>
          </a:p>
          <a:p>
            <a:pPr lvl="0"/>
            <a:endParaRPr lang="en-GB" dirty="0"/>
          </a:p>
          <a:p>
            <a:pPr lvl="0"/>
            <a:endParaRPr lang="en-US" dirty="0"/>
          </a:p>
        </p:txBody>
      </p:sp>
    </p:spTree>
    <p:extLst>
      <p:ext uri="{BB962C8B-B14F-4D97-AF65-F5344CB8AC3E}">
        <p14:creationId xmlns:p14="http://schemas.microsoft.com/office/powerpoint/2010/main" val="6923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E60-691C-574D-98DC-F6D1B3EE5ACB}"/>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6CF7AC3-65BC-EA4A-8010-CF28D1CA4198}"/>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7" name="Picture 6">
            <a:extLst>
              <a:ext uri="{FF2B5EF4-FFF2-40B4-BE49-F238E27FC236}">
                <a16:creationId xmlns:a16="http://schemas.microsoft.com/office/drawing/2014/main" id="{C9145F27-D826-4E40-A023-7CB622BD2433}"/>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8" name="Footer Placeholder 4">
            <a:extLst>
              <a:ext uri="{FF2B5EF4-FFF2-40B4-BE49-F238E27FC236}">
                <a16:creationId xmlns:a16="http://schemas.microsoft.com/office/drawing/2014/main" id="{A53CAC9E-C2DA-654E-BF2B-935D9402216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394152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6" name="Footer Placeholder 4">
            <a:extLst>
              <a:ext uri="{FF2B5EF4-FFF2-40B4-BE49-F238E27FC236}">
                <a16:creationId xmlns:a16="http://schemas.microsoft.com/office/drawing/2014/main" id="{DF062677-7B7D-9541-B29E-4154126240C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1631996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94C93101-A371-0BAE-2EA6-A4227028DDA5}"/>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402681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90DA03-8497-C142-ACE3-6A645E0C80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497BEB-15F1-5F4C-B4EF-75824394C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CE50F2B-F3B8-A543-AB7E-C6A49F2639AB}"/>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
        <p:nvSpPr>
          <p:cNvPr id="8" name="Slide Number Placeholder 5">
            <a:extLst>
              <a:ext uri="{FF2B5EF4-FFF2-40B4-BE49-F238E27FC236}">
                <a16:creationId xmlns:a16="http://schemas.microsoft.com/office/drawing/2014/main" id="{3B986E36-BC8F-CD4B-81C3-72B9A65F4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accent1"/>
                </a:solidFill>
              </a:defRPr>
            </a:lvl1pPr>
          </a:lstStyle>
          <a:p>
            <a:fld id="{1B85A14A-5568-2349-BC73-3EA565DD7A6D}" type="slidenum">
              <a:rPr lang="en-US" smtClean="0"/>
              <a:pPr/>
              <a:t>‹#›</a:t>
            </a:fld>
            <a:endParaRPr lang="en-US" dirty="0"/>
          </a:p>
        </p:txBody>
      </p:sp>
      <p:pic>
        <p:nvPicPr>
          <p:cNvPr id="9" name="Picture 8">
            <a:extLst>
              <a:ext uri="{FF2B5EF4-FFF2-40B4-BE49-F238E27FC236}">
                <a16:creationId xmlns:a16="http://schemas.microsoft.com/office/drawing/2014/main" id="{5CFE77E1-F093-DE48-AEC1-44CFB4485D73}"/>
              </a:ext>
            </a:extLst>
          </p:cNvPr>
          <p:cNvPicPr>
            <a:picLocks/>
          </p:cNvPicPr>
          <p:nvPr userDrawn="1"/>
        </p:nvPicPr>
        <p:blipFill>
          <a:blip r:embed="rId24"/>
          <a:stretch>
            <a:fillRect/>
          </a:stretch>
        </p:blipFill>
        <p:spPr>
          <a:xfrm flipV="1">
            <a:off x="838199" y="6202361"/>
            <a:ext cx="10515600" cy="3600"/>
          </a:xfrm>
          <a:prstGeom prst="rect">
            <a:avLst/>
          </a:prstGeom>
        </p:spPr>
      </p:pic>
    </p:spTree>
    <p:extLst>
      <p:ext uri="{BB962C8B-B14F-4D97-AF65-F5344CB8AC3E}">
        <p14:creationId xmlns:p14="http://schemas.microsoft.com/office/powerpoint/2010/main" val="4199995990"/>
      </p:ext>
    </p:extLst>
  </p:cSld>
  <p:clrMap bg1="lt1" tx1="dk1" bg2="lt2" tx2="dk2" accent1="accent1" accent2="accent2" accent3="accent3" accent4="accent4" accent5="accent5" accent6="accent6" hlink="hlink" folHlink="folHlink"/>
  <p:sldLayoutIdLst>
    <p:sldLayoutId id="2147483658" r:id="rId1"/>
    <p:sldLayoutId id="2147483676" r:id="rId2"/>
    <p:sldLayoutId id="2147483666" r:id="rId3"/>
    <p:sldLayoutId id="2147483659" r:id="rId4"/>
    <p:sldLayoutId id="2147483661" r:id="rId5"/>
    <p:sldLayoutId id="2147483663" r:id="rId6"/>
    <p:sldLayoutId id="2147483667" r:id="rId7"/>
    <p:sldLayoutId id="2147483664"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 id="2147483665" r:id="rId18"/>
    <p:sldLayoutId id="2147483677" r:id="rId19"/>
    <p:sldLayoutId id="2147483681" r:id="rId20"/>
    <p:sldLayoutId id="2147483679" r:id="rId21"/>
    <p:sldLayoutId id="2147483680" r:id="rId22"/>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hyperlink" Target="http://www.fuseprogramme.ie/"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xMRDl79vgTQ?si=3VNNIX7f64mYs-_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4413C-5FCD-D8D2-FCF5-211FB491431F}"/>
            </a:ext>
          </a:extLst>
        </p:cNvPr>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C6C6424B-3294-5204-57CD-68E4BAA76C80}"/>
              </a:ext>
            </a:extLst>
          </p:cNvPr>
          <p:cNvPicPr>
            <a:picLocks noChangeAspect="1"/>
          </p:cNvPicPr>
          <p:nvPr/>
        </p:nvPicPr>
        <p:blipFill>
          <a:blip r:embed="rId2"/>
          <a:stretch>
            <a:fillRect/>
          </a:stretch>
        </p:blipFill>
        <p:spPr>
          <a:xfrm>
            <a:off x="0" y="10886"/>
            <a:ext cx="12192000" cy="6904814"/>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88E3406C-41E9-C6E5-917A-2D6CDA2D8A3E}"/>
              </a:ext>
            </a:extLst>
          </p:cNvPr>
          <p:cNvPicPr>
            <a:picLocks noChangeAspect="1"/>
          </p:cNvPicPr>
          <p:nvPr/>
        </p:nvPicPr>
        <p:blipFill>
          <a:blip r:embed="rId3"/>
          <a:stretch>
            <a:fillRect/>
          </a:stretch>
        </p:blipFill>
        <p:spPr>
          <a:xfrm>
            <a:off x="0" y="-273050"/>
            <a:ext cx="5867400" cy="3821144"/>
          </a:xfrm>
          <a:prstGeom prst="rect">
            <a:avLst/>
          </a:prstGeom>
        </p:spPr>
      </p:pic>
      <p:sp>
        <p:nvSpPr>
          <p:cNvPr id="16" name="Rectangle 15">
            <a:extLst>
              <a:ext uri="{FF2B5EF4-FFF2-40B4-BE49-F238E27FC236}">
                <a16:creationId xmlns:a16="http://schemas.microsoft.com/office/drawing/2014/main" id="{64EEB785-12F7-B266-564C-048548C329D3}"/>
              </a:ext>
            </a:extLst>
          </p:cNvPr>
          <p:cNvSpPr/>
          <p:nvPr/>
        </p:nvSpPr>
        <p:spPr>
          <a:xfrm>
            <a:off x="580697" y="2773567"/>
            <a:ext cx="4791403" cy="646331"/>
          </a:xfrm>
          <a:prstGeom prst="rect">
            <a:avLst/>
          </a:prstGeom>
        </p:spPr>
        <p:txBody>
          <a:bodyPr wrap="square">
            <a:spAutoFit/>
          </a:bodyPr>
          <a:lstStyle/>
          <a:p>
            <a:pPr lvl="0">
              <a:buClr>
                <a:srgbClr val="000000"/>
              </a:buClr>
              <a:buSzPts val="3200"/>
            </a:pPr>
            <a:r>
              <a:rPr lang="en-IE" dirty="0">
                <a:solidFill>
                  <a:schemeClr val="tx2"/>
                </a:solidFill>
                <a:ea typeface="Calibri"/>
                <a:cs typeface="Calibri"/>
                <a:sym typeface="Calibri"/>
              </a:rPr>
              <a:t>Anti-Bullying and Online Safety</a:t>
            </a:r>
            <a:endParaRPr lang="en-IE" sz="1000" dirty="0">
              <a:solidFill>
                <a:schemeClr val="tx2"/>
              </a:solidFill>
              <a:latin typeface="Arial"/>
              <a:ea typeface="Arial"/>
              <a:cs typeface="Arial"/>
              <a:sym typeface="Arial"/>
            </a:endParaRPr>
          </a:p>
          <a:p>
            <a:r>
              <a:rPr lang="en-IE" dirty="0">
                <a:solidFill>
                  <a:srgbClr val="3F3F3F"/>
                </a:solidFill>
                <a:effectLst/>
              </a:rPr>
              <a:t>FUSE Programme for Schools</a:t>
            </a:r>
          </a:p>
        </p:txBody>
      </p:sp>
      <p:sp>
        <p:nvSpPr>
          <p:cNvPr id="19" name="Rectangle 18">
            <a:extLst>
              <a:ext uri="{FF2B5EF4-FFF2-40B4-BE49-F238E27FC236}">
                <a16:creationId xmlns:a16="http://schemas.microsoft.com/office/drawing/2014/main" id="{0485E5DF-F8A4-A071-8C23-1B53D594259E}"/>
              </a:ext>
            </a:extLst>
          </p:cNvPr>
          <p:cNvSpPr/>
          <p:nvPr/>
        </p:nvSpPr>
        <p:spPr>
          <a:xfrm>
            <a:off x="0" y="4037568"/>
            <a:ext cx="4267200" cy="1017032"/>
          </a:xfrm>
          <a:prstGeom prst="rect">
            <a:avLst/>
          </a:prstGeom>
          <a:gradFill flip="none" rotWithShape="1">
            <a:gsLst>
              <a:gs pos="0">
                <a:schemeClr val="accent1"/>
              </a:gs>
              <a:gs pos="33000">
                <a:schemeClr val="accent2"/>
              </a:gs>
              <a:gs pos="67000">
                <a:schemeClr val="accent3"/>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4D1AD2-06B7-4749-9E86-5B3E5E93559B}"/>
              </a:ext>
            </a:extLst>
          </p:cNvPr>
          <p:cNvSpPr/>
          <p:nvPr/>
        </p:nvSpPr>
        <p:spPr>
          <a:xfrm>
            <a:off x="580697" y="4100481"/>
            <a:ext cx="3015121" cy="830997"/>
          </a:xfrm>
          <a:prstGeom prst="rect">
            <a:avLst/>
          </a:prstGeom>
        </p:spPr>
        <p:txBody>
          <a:bodyPr wrap="none">
            <a:spAutoFit/>
          </a:bodyPr>
          <a:lstStyle/>
          <a:p>
            <a:pPr lvl="0">
              <a:buClr>
                <a:srgbClr val="000000"/>
              </a:buClr>
              <a:buSzPts val="3200"/>
            </a:pPr>
            <a:r>
              <a:rPr lang="en-IE" sz="2400" b="1" dirty="0">
                <a:solidFill>
                  <a:schemeClr val="bg1"/>
                </a:solidFill>
                <a:ea typeface="Calibri"/>
                <a:cs typeface="Calibri"/>
                <a:sym typeface="Calibri"/>
              </a:rPr>
              <a:t>Lesson 1: </a:t>
            </a:r>
          </a:p>
          <a:p>
            <a:pPr lvl="0">
              <a:buClr>
                <a:srgbClr val="000000"/>
              </a:buClr>
              <a:buSzPts val="3200"/>
            </a:pPr>
            <a:r>
              <a:rPr lang="en-IE" sz="2400" dirty="0">
                <a:solidFill>
                  <a:schemeClr val="bg1"/>
                </a:solidFill>
                <a:ea typeface="Calibri"/>
                <a:cs typeface="Calibri"/>
                <a:sym typeface="Calibri"/>
              </a:rPr>
              <a:t>The Power of Noticing </a:t>
            </a:r>
          </a:p>
        </p:txBody>
      </p:sp>
      <p:pic>
        <p:nvPicPr>
          <p:cNvPr id="3" name="Picture 2" descr="A blue and black logo&#10;&#10;Description automatically generated">
            <a:extLst>
              <a:ext uri="{FF2B5EF4-FFF2-40B4-BE49-F238E27FC236}">
                <a16:creationId xmlns:a16="http://schemas.microsoft.com/office/drawing/2014/main" id="{6BE04ECA-3297-5E8D-4C1A-8A7A27DB57FE}"/>
              </a:ext>
            </a:extLst>
          </p:cNvPr>
          <p:cNvPicPr>
            <a:picLocks noChangeAspect="1"/>
          </p:cNvPicPr>
          <p:nvPr/>
        </p:nvPicPr>
        <p:blipFill>
          <a:blip r:embed="rId4"/>
          <a:stretch>
            <a:fillRect/>
          </a:stretch>
        </p:blipFill>
        <p:spPr>
          <a:xfrm>
            <a:off x="9622979" y="5711729"/>
            <a:ext cx="2569021" cy="1135385"/>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0BAA2EE4-6C02-7A81-5B5D-E90E2D342B71}"/>
              </a:ext>
            </a:extLst>
          </p:cNvPr>
          <p:cNvPicPr>
            <a:picLocks noChangeAspect="1"/>
          </p:cNvPicPr>
          <p:nvPr/>
        </p:nvPicPr>
        <p:blipFill>
          <a:blip r:embed="rId5"/>
          <a:stretch>
            <a:fillRect/>
          </a:stretch>
        </p:blipFill>
        <p:spPr>
          <a:xfrm>
            <a:off x="7144327" y="5892872"/>
            <a:ext cx="2470727" cy="965128"/>
          </a:xfrm>
          <a:prstGeom prst="rect">
            <a:avLst/>
          </a:prstGeom>
        </p:spPr>
      </p:pic>
    </p:spTree>
    <p:extLst>
      <p:ext uri="{BB962C8B-B14F-4D97-AF65-F5344CB8AC3E}">
        <p14:creationId xmlns:p14="http://schemas.microsoft.com/office/powerpoint/2010/main" val="59412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2CC60F-5756-9946-AE62-06452F761B8A}"/>
              </a:ext>
            </a:extLst>
          </p:cNvPr>
          <p:cNvSpPr>
            <a:spLocks noGrp="1"/>
          </p:cNvSpPr>
          <p:nvPr>
            <p:ph type="sldNum" sz="quarter" idx="12"/>
          </p:nvPr>
        </p:nvSpPr>
        <p:spPr/>
        <p:txBody>
          <a:bodyPr/>
          <a:lstStyle/>
          <a:p>
            <a:fld id="{1602449D-BBCA-0346-8C39-380AFCC969FA}" type="slidenum">
              <a:rPr lang="en-US" smtClean="0"/>
              <a:pPr/>
              <a:t>10</a:t>
            </a:fld>
            <a:endParaRPr lang="en-US"/>
          </a:p>
        </p:txBody>
      </p:sp>
      <p:sp>
        <p:nvSpPr>
          <p:cNvPr id="3" name="Text Placeholder 2">
            <a:extLst>
              <a:ext uri="{FF2B5EF4-FFF2-40B4-BE49-F238E27FC236}">
                <a16:creationId xmlns:a16="http://schemas.microsoft.com/office/drawing/2014/main" id="{60ABAF1A-E10D-1949-0384-0C5A9AE81822}"/>
              </a:ext>
            </a:extLst>
          </p:cNvPr>
          <p:cNvSpPr>
            <a:spLocks noGrp="1"/>
          </p:cNvSpPr>
          <p:nvPr>
            <p:ph type="body" sz="quarter" idx="14"/>
          </p:nvPr>
        </p:nvSpPr>
        <p:spPr/>
        <p:txBody>
          <a:bodyPr/>
          <a:lstStyle/>
          <a:p>
            <a:r>
              <a:rPr lang="en-IE" dirty="0"/>
              <a:t>Noticing and Reporting</a:t>
            </a:r>
          </a:p>
        </p:txBody>
      </p:sp>
      <p:sp>
        <p:nvSpPr>
          <p:cNvPr id="4" name="Content Placeholder 3">
            <a:extLst>
              <a:ext uri="{FF2B5EF4-FFF2-40B4-BE49-F238E27FC236}">
                <a16:creationId xmlns:a16="http://schemas.microsoft.com/office/drawing/2014/main" id="{CC7BA323-B57E-3799-F3E7-782A7FA52DD5}"/>
              </a:ext>
            </a:extLst>
          </p:cNvPr>
          <p:cNvSpPr>
            <a:spLocks noGrp="1"/>
          </p:cNvSpPr>
          <p:nvPr>
            <p:ph sz="quarter" idx="15"/>
          </p:nvPr>
        </p:nvSpPr>
        <p:spPr/>
        <p:txBody>
          <a:bodyPr>
            <a:normAutofit fontScale="85000" lnSpcReduction="20000"/>
          </a:bodyPr>
          <a:lstStyle/>
          <a:p>
            <a:pPr marL="0" indent="0">
              <a:buNone/>
            </a:pPr>
            <a:r>
              <a:rPr lang="en-US" b="1" dirty="0"/>
              <a:t>Noticing bullying </a:t>
            </a:r>
            <a:r>
              <a:rPr lang="en-US" b="1" dirty="0" err="1"/>
              <a:t>behaviour</a:t>
            </a:r>
            <a:r>
              <a:rPr lang="en-US" b="1" dirty="0"/>
              <a:t> both online &amp; offline</a:t>
            </a:r>
          </a:p>
          <a:p>
            <a:r>
              <a:rPr lang="en-US" dirty="0"/>
              <a:t>Once we notice bullying </a:t>
            </a:r>
            <a:r>
              <a:rPr lang="en-US" dirty="0" err="1"/>
              <a:t>behaviour</a:t>
            </a:r>
            <a:r>
              <a:rPr lang="en-US" dirty="0"/>
              <a:t> we are a bystander. A bystander is the person or persons who witness bullying </a:t>
            </a:r>
            <a:r>
              <a:rPr lang="en-US" dirty="0" err="1"/>
              <a:t>behaviour</a:t>
            </a:r>
            <a:r>
              <a:rPr lang="en-US" dirty="0"/>
              <a:t> as it is happening or who notice and identify it as bullying </a:t>
            </a:r>
            <a:r>
              <a:rPr lang="en-US" dirty="0" err="1"/>
              <a:t>behaviour</a:t>
            </a:r>
            <a:r>
              <a:rPr lang="en-US" dirty="0"/>
              <a:t>. </a:t>
            </a:r>
          </a:p>
          <a:p>
            <a:endParaRPr lang="en-US" dirty="0"/>
          </a:p>
          <a:p>
            <a:r>
              <a:rPr lang="en-US" dirty="0"/>
              <a:t>Bystanders should and must report bullying </a:t>
            </a:r>
            <a:r>
              <a:rPr lang="en-US" dirty="0" err="1"/>
              <a:t>behaviour</a:t>
            </a:r>
            <a:r>
              <a:rPr lang="en-US" dirty="0"/>
              <a:t> - to a teacher, a parent, a trusted adult in their school and if online, also to the relevant social media platform. </a:t>
            </a:r>
          </a:p>
          <a:p>
            <a:endParaRPr lang="en-US" dirty="0"/>
          </a:p>
          <a:p>
            <a:r>
              <a:rPr lang="en-US" dirty="0"/>
              <a:t>Once you have noticed bullying </a:t>
            </a:r>
            <a:r>
              <a:rPr lang="en-US" dirty="0" err="1"/>
              <a:t>behaviour</a:t>
            </a:r>
            <a:r>
              <a:rPr lang="en-US" dirty="0"/>
              <a:t>, reporting is a crucial step in helping the person who is experiencing it. </a:t>
            </a:r>
          </a:p>
          <a:p>
            <a:endParaRPr lang="en-IE" dirty="0"/>
          </a:p>
        </p:txBody>
      </p:sp>
    </p:spTree>
    <p:extLst>
      <p:ext uri="{BB962C8B-B14F-4D97-AF65-F5344CB8AC3E}">
        <p14:creationId xmlns:p14="http://schemas.microsoft.com/office/powerpoint/2010/main" val="163942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BDBDB-111E-04F9-D81D-CD7304960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FAC3D-0DD9-FA04-9185-4450F5B7D745}"/>
              </a:ext>
            </a:extLst>
          </p:cNvPr>
          <p:cNvSpPr>
            <a:spLocks noGrp="1"/>
          </p:cNvSpPr>
          <p:nvPr>
            <p:ph type="title"/>
          </p:nvPr>
        </p:nvSpPr>
        <p:spPr/>
        <p:txBody>
          <a:bodyPr/>
          <a:lstStyle/>
          <a:p>
            <a:r>
              <a:rPr lang="en-US" dirty="0">
                <a:solidFill>
                  <a:schemeClr val="accent1"/>
                </a:solidFill>
              </a:rPr>
              <a:t>Activity 2 – Scenario Cards</a:t>
            </a:r>
          </a:p>
        </p:txBody>
      </p:sp>
      <p:sp>
        <p:nvSpPr>
          <p:cNvPr id="3" name="Content Placeholder 2">
            <a:extLst>
              <a:ext uri="{FF2B5EF4-FFF2-40B4-BE49-F238E27FC236}">
                <a16:creationId xmlns:a16="http://schemas.microsoft.com/office/drawing/2014/main" id="{25F5B2FA-5D5D-C4A7-14FB-3C8159C3593B}"/>
              </a:ext>
            </a:extLst>
          </p:cNvPr>
          <p:cNvSpPr>
            <a:spLocks noGrp="1"/>
          </p:cNvSpPr>
          <p:nvPr>
            <p:ph idx="1"/>
          </p:nvPr>
        </p:nvSpPr>
        <p:spPr/>
        <p:txBody>
          <a:bodyPr/>
          <a:lstStyle/>
          <a:p>
            <a:r>
              <a:rPr lang="en-US" dirty="0"/>
              <a:t>Read each scenario and provide some advice to the person experiencing the bullying </a:t>
            </a:r>
            <a:r>
              <a:rPr lang="en-US" dirty="0" err="1"/>
              <a:t>behaviour</a:t>
            </a:r>
            <a:r>
              <a:rPr lang="en-US" dirty="0"/>
              <a:t> or the bystander, or both (depending on the scenario).</a:t>
            </a:r>
          </a:p>
          <a:p>
            <a:r>
              <a:rPr lang="en-US" dirty="0"/>
              <a:t>You may need to consider how to overcome some barriers to telling or reflect on why someone might not want to tell.</a:t>
            </a:r>
          </a:p>
        </p:txBody>
      </p:sp>
      <p:sp>
        <p:nvSpPr>
          <p:cNvPr id="4" name="Slide Number Placeholder 3">
            <a:extLst>
              <a:ext uri="{FF2B5EF4-FFF2-40B4-BE49-F238E27FC236}">
                <a16:creationId xmlns:a16="http://schemas.microsoft.com/office/drawing/2014/main" id="{F6B76E06-C4CA-600E-FC73-1ECC729FB0D5}"/>
              </a:ext>
            </a:extLst>
          </p:cNvPr>
          <p:cNvSpPr>
            <a:spLocks noGrp="1"/>
          </p:cNvSpPr>
          <p:nvPr>
            <p:ph type="sldNum" sz="quarter" idx="12"/>
          </p:nvPr>
        </p:nvSpPr>
        <p:spPr/>
        <p:txBody>
          <a:bodyPr/>
          <a:lstStyle/>
          <a:p>
            <a:fld id="{1602449D-BBCA-0346-8C39-380AFCC969FA}" type="slidenum">
              <a:rPr lang="en-US" smtClean="0"/>
              <a:t>11</a:t>
            </a:fld>
            <a:endParaRPr lang="en-US"/>
          </a:p>
        </p:txBody>
      </p:sp>
      <p:sp>
        <p:nvSpPr>
          <p:cNvPr id="5" name="Footer Placeholder 4">
            <a:extLst>
              <a:ext uri="{FF2B5EF4-FFF2-40B4-BE49-F238E27FC236}">
                <a16:creationId xmlns:a16="http://schemas.microsoft.com/office/drawing/2014/main" id="{D310A69F-4730-3751-24EE-ABA7E5A3C24C}"/>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698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5382-25DC-ADEA-803E-D30FE2B4F5D9}"/>
              </a:ext>
            </a:extLst>
          </p:cNvPr>
          <p:cNvSpPr>
            <a:spLocks noGrp="1"/>
          </p:cNvSpPr>
          <p:nvPr>
            <p:ph type="title"/>
          </p:nvPr>
        </p:nvSpPr>
        <p:spPr/>
        <p:txBody>
          <a:bodyPr/>
          <a:lstStyle/>
          <a:p>
            <a:r>
              <a:rPr lang="en-US" dirty="0"/>
              <a:t>Activity 2 – Scenario Cards</a:t>
            </a:r>
            <a:endParaRPr lang="en-IE" dirty="0"/>
          </a:p>
        </p:txBody>
      </p:sp>
      <p:sp>
        <p:nvSpPr>
          <p:cNvPr id="3" name="Content Placeholder 2">
            <a:extLst>
              <a:ext uri="{FF2B5EF4-FFF2-40B4-BE49-F238E27FC236}">
                <a16:creationId xmlns:a16="http://schemas.microsoft.com/office/drawing/2014/main" id="{00E5828C-B975-58C4-9B6D-820FB23BC472}"/>
              </a:ext>
            </a:extLst>
          </p:cNvPr>
          <p:cNvSpPr>
            <a:spLocks noGrp="1"/>
          </p:cNvSpPr>
          <p:nvPr>
            <p:ph sz="half" idx="1"/>
          </p:nvPr>
        </p:nvSpPr>
        <p:spPr>
          <a:noFill/>
          <a:ln>
            <a:solidFill>
              <a:schemeClr val="accent1"/>
            </a:solidFill>
          </a:ln>
        </p:spPr>
        <p:txBody>
          <a:bodyPr>
            <a:normAutofit fontScale="85000" lnSpcReduction="20000"/>
          </a:bodyPr>
          <a:lstStyle/>
          <a:p>
            <a:pPr marL="0" indent="0">
              <a:buNone/>
            </a:pPr>
            <a:r>
              <a:rPr lang="en-US" dirty="0"/>
              <a:t>1. Jake and Rory have been friends since 1st year, but this year Rory has started hanging out with a new group of guys in the other 3rd year class. He still likes Jake, however seems to have more in common with this new group. </a:t>
            </a:r>
          </a:p>
          <a:p>
            <a:pPr marL="0" indent="0">
              <a:buNone/>
            </a:pPr>
            <a:r>
              <a:rPr lang="en-US" dirty="0"/>
              <a:t>The new group of guys are forwarding pictures of Jake (ones that he doesn’t know have been taken of him in school) on WhatsApp and talking about him in their WhatsApp group calling him names like ‘creep’, ‘waster’, and ‘loner’. Rory is in this WhatsApp group but says nothing.</a:t>
            </a:r>
            <a:endParaRPr lang="en-IE" dirty="0"/>
          </a:p>
        </p:txBody>
      </p:sp>
      <p:sp>
        <p:nvSpPr>
          <p:cNvPr id="4" name="Content Placeholder 3">
            <a:extLst>
              <a:ext uri="{FF2B5EF4-FFF2-40B4-BE49-F238E27FC236}">
                <a16:creationId xmlns:a16="http://schemas.microsoft.com/office/drawing/2014/main" id="{E51BD92F-DBAE-2BC6-4273-D9C2A1B0DBDF}"/>
              </a:ext>
            </a:extLst>
          </p:cNvPr>
          <p:cNvSpPr>
            <a:spLocks noGrp="1"/>
          </p:cNvSpPr>
          <p:nvPr>
            <p:ph sz="half" idx="2"/>
          </p:nvPr>
        </p:nvSpPr>
        <p:spPr>
          <a:ln>
            <a:solidFill>
              <a:schemeClr val="accent1"/>
            </a:solidFill>
          </a:ln>
        </p:spPr>
        <p:txBody>
          <a:bodyPr>
            <a:normAutofit fontScale="85000" lnSpcReduction="20000"/>
          </a:bodyPr>
          <a:lstStyle/>
          <a:p>
            <a:pPr marL="0" indent="0">
              <a:buNone/>
            </a:pPr>
            <a:r>
              <a:rPr lang="en-US" dirty="0"/>
              <a:t>2. Jen has noticed that when she walks into class most of the other girls turn to each other, start to giggle or stare at her. They purposely brush past her in the corridor and knock her books off the desk and say it was an accident. </a:t>
            </a:r>
          </a:p>
          <a:p>
            <a:pPr marL="0" indent="0">
              <a:buNone/>
            </a:pPr>
            <a:r>
              <a:rPr lang="en-US" dirty="0"/>
              <a:t>At lunch Jen usually sits on her own in the canteen with people always looking over and smirking at her. Everyone in the class can see this is happening. What should they do?</a:t>
            </a:r>
            <a:endParaRPr lang="en-IE" dirty="0"/>
          </a:p>
        </p:txBody>
      </p:sp>
      <p:sp>
        <p:nvSpPr>
          <p:cNvPr id="5" name="Slide Number Placeholder 4">
            <a:extLst>
              <a:ext uri="{FF2B5EF4-FFF2-40B4-BE49-F238E27FC236}">
                <a16:creationId xmlns:a16="http://schemas.microsoft.com/office/drawing/2014/main" id="{2C60CB34-A35B-5B02-162E-F6915EF1E3E2}"/>
              </a:ext>
            </a:extLst>
          </p:cNvPr>
          <p:cNvSpPr>
            <a:spLocks noGrp="1"/>
          </p:cNvSpPr>
          <p:nvPr>
            <p:ph type="sldNum" sz="quarter" idx="12"/>
          </p:nvPr>
        </p:nvSpPr>
        <p:spPr/>
        <p:txBody>
          <a:bodyPr/>
          <a:lstStyle/>
          <a:p>
            <a:fld id="{1602449D-BBCA-0346-8C39-380AFCC969FA}" type="slidenum">
              <a:rPr lang="en-US" smtClean="0"/>
              <a:t>12</a:t>
            </a:fld>
            <a:endParaRPr lang="en-US"/>
          </a:p>
        </p:txBody>
      </p:sp>
      <p:sp>
        <p:nvSpPr>
          <p:cNvPr id="6" name="Footer Placeholder 5">
            <a:extLst>
              <a:ext uri="{FF2B5EF4-FFF2-40B4-BE49-F238E27FC236}">
                <a16:creationId xmlns:a16="http://schemas.microsoft.com/office/drawing/2014/main" id="{32AD71AA-E9CD-9EED-ED72-BDCBC59CF98D}"/>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17817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8FAA-79C3-8A9A-2962-B7349039C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68382-D2FB-6707-0D70-D2234511FA87}"/>
              </a:ext>
            </a:extLst>
          </p:cNvPr>
          <p:cNvSpPr>
            <a:spLocks noGrp="1"/>
          </p:cNvSpPr>
          <p:nvPr>
            <p:ph type="title"/>
          </p:nvPr>
        </p:nvSpPr>
        <p:spPr/>
        <p:txBody>
          <a:bodyPr/>
          <a:lstStyle/>
          <a:p>
            <a:r>
              <a:rPr lang="en-US" dirty="0">
                <a:solidFill>
                  <a:schemeClr val="accent1"/>
                </a:solidFill>
              </a:rPr>
              <a:t>Activity 2 – Scenario Cards</a:t>
            </a:r>
            <a:endParaRPr lang="en-IE" dirty="0">
              <a:solidFill>
                <a:schemeClr val="accent1"/>
              </a:solidFill>
            </a:endParaRPr>
          </a:p>
        </p:txBody>
      </p:sp>
      <p:sp>
        <p:nvSpPr>
          <p:cNvPr id="3" name="Content Placeholder 2">
            <a:extLst>
              <a:ext uri="{FF2B5EF4-FFF2-40B4-BE49-F238E27FC236}">
                <a16:creationId xmlns:a16="http://schemas.microsoft.com/office/drawing/2014/main" id="{B73C6E0D-DF3D-2C33-E65C-727187E2B47B}"/>
              </a:ext>
            </a:extLst>
          </p:cNvPr>
          <p:cNvSpPr>
            <a:spLocks noGrp="1"/>
          </p:cNvSpPr>
          <p:nvPr>
            <p:ph sz="half" idx="1"/>
          </p:nvPr>
        </p:nvSpPr>
        <p:spPr>
          <a:ln>
            <a:solidFill>
              <a:schemeClr val="accent1"/>
            </a:solidFill>
          </a:ln>
        </p:spPr>
        <p:txBody>
          <a:bodyPr>
            <a:normAutofit fontScale="92500" lnSpcReduction="10000"/>
          </a:bodyPr>
          <a:lstStyle/>
          <a:p>
            <a:pPr marL="0" indent="0">
              <a:buNone/>
            </a:pPr>
            <a:r>
              <a:rPr lang="en-US" dirty="0"/>
              <a:t>3. A fake TikTok profile has been set up by someone in your year in school. Pictures of students in your school are taken without their consent from their Instagram and made into a TikTok video with mean comments slagging each person. </a:t>
            </a:r>
          </a:p>
          <a:p>
            <a:pPr marL="0" indent="0">
              <a:buNone/>
            </a:pPr>
            <a:r>
              <a:rPr lang="en-US" dirty="0"/>
              <a:t>The profile has been sent around on WhatsApp for the last few days and you know it’s not nice, so you’ve just chosen not to comment on or like any of the videos. </a:t>
            </a:r>
            <a:endParaRPr lang="en-IE" dirty="0"/>
          </a:p>
        </p:txBody>
      </p:sp>
      <p:sp>
        <p:nvSpPr>
          <p:cNvPr id="4" name="Content Placeholder 3">
            <a:extLst>
              <a:ext uri="{FF2B5EF4-FFF2-40B4-BE49-F238E27FC236}">
                <a16:creationId xmlns:a16="http://schemas.microsoft.com/office/drawing/2014/main" id="{9519C404-BA45-16E2-84B7-92D96C321584}"/>
              </a:ext>
            </a:extLst>
          </p:cNvPr>
          <p:cNvSpPr>
            <a:spLocks noGrp="1"/>
          </p:cNvSpPr>
          <p:nvPr>
            <p:ph sz="half" idx="2"/>
          </p:nvPr>
        </p:nvSpPr>
        <p:spPr>
          <a:ln>
            <a:solidFill>
              <a:schemeClr val="accent1"/>
            </a:solidFill>
          </a:ln>
        </p:spPr>
        <p:txBody>
          <a:bodyPr>
            <a:normAutofit fontScale="92500" lnSpcReduction="10000"/>
          </a:bodyPr>
          <a:lstStyle/>
          <a:p>
            <a:pPr marL="0" indent="0">
              <a:buNone/>
            </a:pPr>
            <a:r>
              <a:rPr lang="en-US" dirty="0"/>
              <a:t>4. In the boys changing room after PE Mustafa is always getting hit or slapped when some of the other boys walk through the changing room as he’s getting changed. </a:t>
            </a:r>
          </a:p>
          <a:p>
            <a:pPr marL="0" indent="0">
              <a:buNone/>
            </a:pPr>
            <a:r>
              <a:rPr lang="en-US" dirty="0"/>
              <a:t>You feel sorry for Mustafa but aren’t really sure what to do other than say “ah don’t mind them!”. If you tell it will just make things worse for him.</a:t>
            </a:r>
            <a:endParaRPr lang="en-IE" dirty="0"/>
          </a:p>
        </p:txBody>
      </p:sp>
      <p:sp>
        <p:nvSpPr>
          <p:cNvPr id="5" name="Slide Number Placeholder 4">
            <a:extLst>
              <a:ext uri="{FF2B5EF4-FFF2-40B4-BE49-F238E27FC236}">
                <a16:creationId xmlns:a16="http://schemas.microsoft.com/office/drawing/2014/main" id="{BDE3D9CA-5524-0F3F-F520-7F993A577DC4}"/>
              </a:ext>
            </a:extLst>
          </p:cNvPr>
          <p:cNvSpPr>
            <a:spLocks noGrp="1"/>
          </p:cNvSpPr>
          <p:nvPr>
            <p:ph type="sldNum" sz="quarter" idx="12"/>
          </p:nvPr>
        </p:nvSpPr>
        <p:spPr/>
        <p:txBody>
          <a:bodyPr/>
          <a:lstStyle/>
          <a:p>
            <a:fld id="{1602449D-BBCA-0346-8C39-380AFCC969FA}" type="slidenum">
              <a:rPr lang="en-US" smtClean="0"/>
              <a:t>13</a:t>
            </a:fld>
            <a:endParaRPr lang="en-US"/>
          </a:p>
        </p:txBody>
      </p:sp>
      <p:sp>
        <p:nvSpPr>
          <p:cNvPr id="6" name="Footer Placeholder 5">
            <a:extLst>
              <a:ext uri="{FF2B5EF4-FFF2-40B4-BE49-F238E27FC236}">
                <a16:creationId xmlns:a16="http://schemas.microsoft.com/office/drawing/2014/main" id="{69E07E59-F0E4-97B6-D1DE-0FD942620932}"/>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170508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5592C-4D90-1788-00CB-ADC6120E79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02DF1C-3E60-1904-6DAD-0BF0062220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2449D-BBCA-0346-8C39-380AFCC969FA}" type="slidenum">
              <a:rPr kumimoji="0" lang="en-US"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192ECD9-D5D9-FB1B-1882-BBCA4348262E}"/>
              </a:ext>
            </a:extLst>
          </p:cNvPr>
          <p:cNvSpPr>
            <a:spLocks noGrp="1"/>
          </p:cNvSpPr>
          <p:nvPr>
            <p:ph type="body" sz="quarter" idx="14"/>
          </p:nvPr>
        </p:nvSpPr>
        <p:spPr/>
        <p:txBody>
          <a:bodyPr/>
          <a:lstStyle/>
          <a:p>
            <a:r>
              <a:rPr lang="en-US" dirty="0"/>
              <a:t>Remember</a:t>
            </a:r>
          </a:p>
        </p:txBody>
      </p:sp>
      <p:sp>
        <p:nvSpPr>
          <p:cNvPr id="5" name="Content Placeholder 4">
            <a:extLst>
              <a:ext uri="{FF2B5EF4-FFF2-40B4-BE49-F238E27FC236}">
                <a16:creationId xmlns:a16="http://schemas.microsoft.com/office/drawing/2014/main" id="{800EFAB6-8919-1B32-D5CA-3B72B5ACDE67}"/>
              </a:ext>
            </a:extLst>
          </p:cNvPr>
          <p:cNvSpPr>
            <a:spLocks noGrp="1"/>
          </p:cNvSpPr>
          <p:nvPr>
            <p:ph sz="quarter" idx="15"/>
          </p:nvPr>
        </p:nvSpPr>
        <p:spPr>
          <a:xfrm>
            <a:off x="838200" y="2047875"/>
            <a:ext cx="10515600" cy="3702050"/>
          </a:xfrm>
        </p:spPr>
        <p:txBody>
          <a:bodyPr/>
          <a:lstStyle/>
          <a:p>
            <a:pPr marL="0" indent="0">
              <a:buNone/>
            </a:pPr>
            <a:r>
              <a:rPr lang="en-US" dirty="0"/>
              <a:t>Once you notice bullying </a:t>
            </a:r>
            <a:r>
              <a:rPr lang="en-US" dirty="0" err="1"/>
              <a:t>behaviour</a:t>
            </a:r>
            <a:r>
              <a:rPr lang="en-US" dirty="0"/>
              <a:t>, you should respond, not react, and report it. </a:t>
            </a:r>
          </a:p>
          <a:p>
            <a:pPr marL="0" indent="0">
              <a:buNone/>
            </a:pPr>
            <a:r>
              <a:rPr lang="en-US" dirty="0"/>
              <a:t>1. We </a:t>
            </a:r>
            <a:r>
              <a:rPr lang="en-US" b="1" dirty="0" err="1"/>
              <a:t>recognise</a:t>
            </a:r>
            <a:r>
              <a:rPr lang="en-US" dirty="0"/>
              <a:t> (notice) the incident as bullying </a:t>
            </a:r>
            <a:r>
              <a:rPr lang="en-US" dirty="0" err="1"/>
              <a:t>behaviour</a:t>
            </a:r>
            <a:endParaRPr lang="en-US" dirty="0"/>
          </a:p>
          <a:p>
            <a:pPr marL="0" indent="0">
              <a:buNone/>
            </a:pPr>
            <a:r>
              <a:rPr lang="en-US" dirty="0"/>
              <a:t>2. We </a:t>
            </a:r>
            <a:r>
              <a:rPr lang="en-US" b="1" dirty="0"/>
              <a:t>respond</a:t>
            </a:r>
            <a:r>
              <a:rPr lang="en-US" dirty="0"/>
              <a:t> by supporting the person experiencing the bullying </a:t>
            </a:r>
            <a:r>
              <a:rPr lang="en-US" dirty="0" err="1"/>
              <a:t>behaviour</a:t>
            </a:r>
            <a:r>
              <a:rPr lang="en-US" dirty="0"/>
              <a:t> (asking them if they are okay, texting them, if we feel safe to do so, asking the person displaying the bullying </a:t>
            </a:r>
            <a:r>
              <a:rPr lang="en-US" dirty="0" err="1"/>
              <a:t>behaviour</a:t>
            </a:r>
            <a:r>
              <a:rPr lang="en-US" dirty="0"/>
              <a:t> to stop)</a:t>
            </a:r>
          </a:p>
          <a:p>
            <a:pPr marL="0" indent="0">
              <a:buNone/>
            </a:pPr>
            <a:r>
              <a:rPr lang="en-US" dirty="0"/>
              <a:t>3. We </a:t>
            </a:r>
            <a:r>
              <a:rPr lang="en-US" b="1" dirty="0"/>
              <a:t>report</a:t>
            </a:r>
            <a:r>
              <a:rPr lang="en-US" dirty="0"/>
              <a:t> the incident to an adult, teacher or parent</a:t>
            </a:r>
          </a:p>
          <a:p>
            <a:endParaRPr lang="en-US" dirty="0"/>
          </a:p>
        </p:txBody>
      </p:sp>
    </p:spTree>
    <p:extLst>
      <p:ext uri="{BB962C8B-B14F-4D97-AF65-F5344CB8AC3E}">
        <p14:creationId xmlns:p14="http://schemas.microsoft.com/office/powerpoint/2010/main" val="352574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238500-5030-38FF-582A-EAB05F55BECA}"/>
              </a:ext>
            </a:extLst>
          </p:cNvPr>
          <p:cNvSpPr>
            <a:spLocks noGrp="1"/>
          </p:cNvSpPr>
          <p:nvPr>
            <p:ph type="sldNum" sz="quarter" idx="12"/>
          </p:nvPr>
        </p:nvSpPr>
        <p:spPr/>
        <p:txBody>
          <a:bodyPr/>
          <a:lstStyle/>
          <a:p>
            <a:fld id="{1602449D-BBCA-0346-8C39-380AFCC969FA}" type="slidenum">
              <a:rPr lang="en-US" smtClean="0"/>
              <a:pPr/>
              <a:t>15</a:t>
            </a:fld>
            <a:endParaRPr lang="en-US"/>
          </a:p>
        </p:txBody>
      </p:sp>
      <p:sp>
        <p:nvSpPr>
          <p:cNvPr id="4" name="Text Placeholder 3">
            <a:extLst>
              <a:ext uri="{FF2B5EF4-FFF2-40B4-BE49-F238E27FC236}">
                <a16:creationId xmlns:a16="http://schemas.microsoft.com/office/drawing/2014/main" id="{11866B9F-83A0-64BE-7AF0-DFC758659D5B}"/>
              </a:ext>
            </a:extLst>
          </p:cNvPr>
          <p:cNvSpPr>
            <a:spLocks noGrp="1"/>
          </p:cNvSpPr>
          <p:nvPr>
            <p:ph type="body" sz="quarter" idx="14"/>
          </p:nvPr>
        </p:nvSpPr>
        <p:spPr/>
        <p:txBody>
          <a:bodyPr/>
          <a:lstStyle/>
          <a:p>
            <a:r>
              <a:rPr lang="en-US" dirty="0"/>
              <a:t>Lesson Closure</a:t>
            </a:r>
          </a:p>
        </p:txBody>
      </p:sp>
      <p:sp>
        <p:nvSpPr>
          <p:cNvPr id="5" name="Content Placeholder 4">
            <a:extLst>
              <a:ext uri="{FF2B5EF4-FFF2-40B4-BE49-F238E27FC236}">
                <a16:creationId xmlns:a16="http://schemas.microsoft.com/office/drawing/2014/main" id="{BDBFBB5E-E7CA-03BD-5214-00083686F8F4}"/>
              </a:ext>
            </a:extLst>
          </p:cNvPr>
          <p:cNvSpPr>
            <a:spLocks noGrp="1"/>
          </p:cNvSpPr>
          <p:nvPr>
            <p:ph sz="quarter" idx="15"/>
          </p:nvPr>
        </p:nvSpPr>
        <p:spPr/>
        <p:txBody>
          <a:bodyPr/>
          <a:lstStyle/>
          <a:p>
            <a:r>
              <a:rPr lang="en-US" dirty="0"/>
              <a:t>What have you learnt from today’s lesson? </a:t>
            </a:r>
          </a:p>
          <a:p>
            <a:endParaRPr lang="en-US" dirty="0"/>
          </a:p>
          <a:p>
            <a:r>
              <a:rPr lang="en-US" dirty="0"/>
              <a:t>Write down the three most important things you learnt during today’s lesson. </a:t>
            </a:r>
          </a:p>
          <a:p>
            <a:pPr marL="0" indent="0">
              <a:buNone/>
            </a:pPr>
            <a:endParaRPr lang="en-US" dirty="0"/>
          </a:p>
        </p:txBody>
      </p:sp>
    </p:spTree>
    <p:extLst>
      <p:ext uri="{BB962C8B-B14F-4D97-AF65-F5344CB8AC3E}">
        <p14:creationId xmlns:p14="http://schemas.microsoft.com/office/powerpoint/2010/main" val="9366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C90B0-042B-067E-836C-953FC70E5CEC}"/>
              </a:ext>
            </a:extLst>
          </p:cNvPr>
          <p:cNvSpPr>
            <a:spLocks noGrp="1"/>
          </p:cNvSpPr>
          <p:nvPr>
            <p:ph type="sldNum" sz="quarter" idx="12"/>
          </p:nvPr>
        </p:nvSpPr>
        <p:spPr/>
        <p:txBody>
          <a:bodyPr/>
          <a:lstStyle/>
          <a:p>
            <a:fld id="{1602449D-BBCA-0346-8C39-380AFCC969FA}" type="slidenum">
              <a:rPr lang="en-US" smtClean="0"/>
              <a:t>16</a:t>
            </a:fld>
            <a:endParaRPr lang="en-US"/>
          </a:p>
        </p:txBody>
      </p:sp>
      <p:sp>
        <p:nvSpPr>
          <p:cNvPr id="3" name="Footer Placeholder 2">
            <a:extLst>
              <a:ext uri="{FF2B5EF4-FFF2-40B4-BE49-F238E27FC236}">
                <a16:creationId xmlns:a16="http://schemas.microsoft.com/office/drawing/2014/main" id="{E130FA06-EB2A-50F1-4070-D107108C4CC5}"/>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cxnSp>
        <p:nvCxnSpPr>
          <p:cNvPr id="4" name="Google Shape;308;p18">
            <a:extLst>
              <a:ext uri="{FF2B5EF4-FFF2-40B4-BE49-F238E27FC236}">
                <a16:creationId xmlns:a16="http://schemas.microsoft.com/office/drawing/2014/main" id="{B4001C28-E5CB-3231-5580-70AD9953B62C}"/>
              </a:ext>
            </a:extLst>
          </p:cNvPr>
          <p:cNvCxnSpPr/>
          <p:nvPr/>
        </p:nvCxnSpPr>
        <p:spPr>
          <a:xfrm>
            <a:off x="2773135" y="1627416"/>
            <a:ext cx="6645729" cy="0"/>
          </a:xfrm>
          <a:prstGeom prst="straightConnector1">
            <a:avLst/>
          </a:prstGeom>
          <a:noFill/>
          <a:ln w="9525" cap="flat" cmpd="sng">
            <a:solidFill>
              <a:schemeClr val="lt1"/>
            </a:solidFill>
            <a:prstDash val="solid"/>
            <a:miter lim="800000"/>
            <a:headEnd type="none" w="sm" len="sm"/>
            <a:tailEnd type="none" w="sm" len="sm"/>
          </a:ln>
        </p:spPr>
      </p:cxnSp>
      <p:pic>
        <p:nvPicPr>
          <p:cNvPr id="5" name="Google Shape;310;p18">
            <a:extLst>
              <a:ext uri="{FF2B5EF4-FFF2-40B4-BE49-F238E27FC236}">
                <a16:creationId xmlns:a16="http://schemas.microsoft.com/office/drawing/2014/main" id="{A8C65FA2-4D66-10AE-90C7-CE9B26DE9816}"/>
              </a:ext>
            </a:extLst>
          </p:cNvPr>
          <p:cNvPicPr preferRelativeResize="0"/>
          <p:nvPr/>
        </p:nvPicPr>
        <p:blipFill rotWithShape="1">
          <a:blip r:embed="rId2">
            <a:alphaModFix/>
          </a:blip>
          <a:srcRect/>
          <a:stretch/>
        </p:blipFill>
        <p:spPr>
          <a:xfrm>
            <a:off x="1539838" y="2637694"/>
            <a:ext cx="1654531" cy="1654531"/>
          </a:xfrm>
          <a:prstGeom prst="rect">
            <a:avLst/>
          </a:prstGeom>
          <a:noFill/>
          <a:ln>
            <a:noFill/>
          </a:ln>
        </p:spPr>
      </p:pic>
      <p:pic>
        <p:nvPicPr>
          <p:cNvPr id="6" name="Google Shape;312;p18">
            <a:extLst>
              <a:ext uri="{FF2B5EF4-FFF2-40B4-BE49-F238E27FC236}">
                <a16:creationId xmlns:a16="http://schemas.microsoft.com/office/drawing/2014/main" id="{51C50867-8BE1-95C1-3D2C-E3E71100CEEE}"/>
              </a:ext>
            </a:extLst>
          </p:cNvPr>
          <p:cNvPicPr preferRelativeResize="0"/>
          <p:nvPr/>
        </p:nvPicPr>
        <p:blipFill rotWithShape="1">
          <a:blip r:embed="rId3">
            <a:alphaModFix/>
          </a:blip>
          <a:srcRect/>
          <a:stretch/>
        </p:blipFill>
        <p:spPr>
          <a:xfrm rot="-502850">
            <a:off x="3580078" y="1968825"/>
            <a:ext cx="1872208" cy="1157470"/>
          </a:xfrm>
          <a:prstGeom prst="rect">
            <a:avLst/>
          </a:prstGeom>
          <a:noFill/>
          <a:ln>
            <a:noFill/>
          </a:ln>
        </p:spPr>
      </p:pic>
      <p:pic>
        <p:nvPicPr>
          <p:cNvPr id="7" name="Google Shape;315;p18">
            <a:extLst>
              <a:ext uri="{FF2B5EF4-FFF2-40B4-BE49-F238E27FC236}">
                <a16:creationId xmlns:a16="http://schemas.microsoft.com/office/drawing/2014/main" id="{533C1DD2-7C2A-98B3-347C-45CBF3221581}"/>
              </a:ext>
            </a:extLst>
          </p:cNvPr>
          <p:cNvPicPr preferRelativeResize="0"/>
          <p:nvPr/>
        </p:nvPicPr>
        <p:blipFill rotWithShape="1">
          <a:blip r:embed="rId4">
            <a:alphaModFix/>
          </a:blip>
          <a:srcRect/>
          <a:stretch/>
        </p:blipFill>
        <p:spPr>
          <a:xfrm>
            <a:off x="9730218" y="3022531"/>
            <a:ext cx="1483976" cy="884855"/>
          </a:xfrm>
          <a:prstGeom prst="rect">
            <a:avLst/>
          </a:prstGeom>
          <a:noFill/>
          <a:ln>
            <a:noFill/>
          </a:ln>
        </p:spPr>
      </p:pic>
      <p:pic>
        <p:nvPicPr>
          <p:cNvPr id="8" name="Picture 7">
            <a:extLst>
              <a:ext uri="{FF2B5EF4-FFF2-40B4-BE49-F238E27FC236}">
                <a16:creationId xmlns:a16="http://schemas.microsoft.com/office/drawing/2014/main" id="{65F2BB3A-6A42-D5E1-191B-70BEE3A13685}"/>
              </a:ext>
            </a:extLst>
          </p:cNvPr>
          <p:cNvPicPr>
            <a:picLocks noChangeAspect="1"/>
          </p:cNvPicPr>
          <p:nvPr/>
        </p:nvPicPr>
        <p:blipFill>
          <a:blip r:embed="rId5"/>
          <a:stretch>
            <a:fillRect/>
          </a:stretch>
        </p:blipFill>
        <p:spPr>
          <a:xfrm>
            <a:off x="3457950" y="4358700"/>
            <a:ext cx="2247900" cy="952500"/>
          </a:xfrm>
          <a:prstGeom prst="rect">
            <a:avLst/>
          </a:prstGeom>
        </p:spPr>
      </p:pic>
      <p:pic>
        <p:nvPicPr>
          <p:cNvPr id="9" name="Picture 8">
            <a:extLst>
              <a:ext uri="{FF2B5EF4-FFF2-40B4-BE49-F238E27FC236}">
                <a16:creationId xmlns:a16="http://schemas.microsoft.com/office/drawing/2014/main" id="{E80505C4-E518-F778-829F-8674E1E24C28}"/>
              </a:ext>
            </a:extLst>
          </p:cNvPr>
          <p:cNvPicPr>
            <a:picLocks noChangeAspect="1"/>
          </p:cNvPicPr>
          <p:nvPr/>
        </p:nvPicPr>
        <p:blipFill>
          <a:blip r:embed="rId6"/>
          <a:stretch>
            <a:fillRect/>
          </a:stretch>
        </p:blipFill>
        <p:spPr>
          <a:xfrm>
            <a:off x="6456136" y="3977700"/>
            <a:ext cx="2921000" cy="1333500"/>
          </a:xfrm>
          <a:prstGeom prst="rect">
            <a:avLst/>
          </a:prstGeom>
        </p:spPr>
      </p:pic>
      <p:pic>
        <p:nvPicPr>
          <p:cNvPr id="10" name="Picture 9">
            <a:extLst>
              <a:ext uri="{FF2B5EF4-FFF2-40B4-BE49-F238E27FC236}">
                <a16:creationId xmlns:a16="http://schemas.microsoft.com/office/drawing/2014/main" id="{7F966418-0168-7689-5DB2-576D13AB9AC3}"/>
              </a:ext>
            </a:extLst>
          </p:cNvPr>
          <p:cNvPicPr>
            <a:picLocks noChangeAspect="1"/>
          </p:cNvPicPr>
          <p:nvPr/>
        </p:nvPicPr>
        <p:blipFill>
          <a:blip r:embed="rId7"/>
          <a:stretch>
            <a:fillRect/>
          </a:stretch>
        </p:blipFill>
        <p:spPr>
          <a:xfrm>
            <a:off x="6414408" y="1504834"/>
            <a:ext cx="3004456" cy="1687503"/>
          </a:xfrm>
          <a:prstGeom prst="rect">
            <a:avLst/>
          </a:prstGeom>
        </p:spPr>
      </p:pic>
      <p:sp>
        <p:nvSpPr>
          <p:cNvPr id="11" name="Title 1">
            <a:extLst>
              <a:ext uri="{FF2B5EF4-FFF2-40B4-BE49-F238E27FC236}">
                <a16:creationId xmlns:a16="http://schemas.microsoft.com/office/drawing/2014/main" id="{F4A7C26E-0D5C-3B37-ADBB-FEC5E543F3F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dirty="0">
                <a:solidFill>
                  <a:schemeClr val="accent1"/>
                </a:solidFill>
              </a:rPr>
              <a:t>Help and Support</a:t>
            </a:r>
          </a:p>
        </p:txBody>
      </p:sp>
    </p:spTree>
    <p:extLst>
      <p:ext uri="{BB962C8B-B14F-4D97-AF65-F5344CB8AC3E}">
        <p14:creationId xmlns:p14="http://schemas.microsoft.com/office/powerpoint/2010/main" val="347094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4C41-B9AD-384C-B7C1-EF65B0F32C58}"/>
              </a:ext>
            </a:extLst>
          </p:cNvPr>
          <p:cNvSpPr>
            <a:spLocks noGrp="1"/>
          </p:cNvSpPr>
          <p:nvPr>
            <p:ph type="ctrTitle"/>
          </p:nvPr>
        </p:nvSpPr>
        <p:spPr/>
        <p:txBody>
          <a:bodyPr>
            <a:normAutofit/>
          </a:bodyPr>
          <a:lstStyle/>
          <a:p>
            <a:pPr algn="ctr"/>
            <a:r>
              <a:rPr lang="en-US" sz="7200" dirty="0">
                <a:solidFill>
                  <a:schemeClr val="accent1"/>
                </a:solidFill>
              </a:rPr>
              <a:t>TH</a:t>
            </a:r>
            <a:r>
              <a:rPr lang="en-US" sz="7200" dirty="0">
                <a:solidFill>
                  <a:schemeClr val="accent2"/>
                </a:solidFill>
              </a:rPr>
              <a:t>AN</a:t>
            </a:r>
            <a:r>
              <a:rPr lang="en-US" sz="7200" dirty="0">
                <a:solidFill>
                  <a:schemeClr val="accent3"/>
                </a:solidFill>
              </a:rPr>
              <a:t>K</a:t>
            </a:r>
            <a:r>
              <a:rPr lang="en-US" sz="7200" dirty="0">
                <a:solidFill>
                  <a:schemeClr val="accent4"/>
                </a:solidFill>
              </a:rPr>
              <a:t> </a:t>
            </a:r>
            <a:r>
              <a:rPr lang="en-US" sz="7200" dirty="0">
                <a:solidFill>
                  <a:schemeClr val="accent3"/>
                </a:solidFill>
              </a:rPr>
              <a:t>Y</a:t>
            </a:r>
            <a:r>
              <a:rPr lang="en-US" sz="7200" dirty="0">
                <a:solidFill>
                  <a:schemeClr val="accent4"/>
                </a:solidFill>
              </a:rPr>
              <a:t>OU</a:t>
            </a:r>
          </a:p>
        </p:txBody>
      </p:sp>
      <p:sp>
        <p:nvSpPr>
          <p:cNvPr id="3" name="Subtitle 2">
            <a:extLst>
              <a:ext uri="{FF2B5EF4-FFF2-40B4-BE49-F238E27FC236}">
                <a16:creationId xmlns:a16="http://schemas.microsoft.com/office/drawing/2014/main" id="{DB271E19-4B1A-8F42-8D90-39B16F4FD52F}"/>
              </a:ext>
            </a:extLst>
          </p:cNvPr>
          <p:cNvSpPr>
            <a:spLocks noGrp="1"/>
          </p:cNvSpPr>
          <p:nvPr>
            <p:ph type="subTitle" idx="1"/>
          </p:nvPr>
        </p:nvSpPr>
        <p:spPr/>
        <p:txBody>
          <a:bodyPr/>
          <a:lstStyle/>
          <a:p>
            <a:pPr marL="0" indent="0" algn="ctr">
              <a:buNone/>
            </a:pPr>
            <a:r>
              <a:rPr lang="en-US" dirty="0"/>
              <a:t>For more information, please go to </a:t>
            </a:r>
            <a:r>
              <a:rPr lang="en-IE" b="0" i="0" dirty="0">
                <a:solidFill>
                  <a:schemeClr val="accent1"/>
                </a:solidFill>
                <a:effectLst/>
                <a:hlinkClick r:id="rId2">
                  <a:extLst>
                    <a:ext uri="{A12FA001-AC4F-418D-AE19-62706E023703}">
                      <ahyp:hlinkClr xmlns:ahyp="http://schemas.microsoft.com/office/drawing/2018/hyperlinkcolor" val="tx"/>
                    </a:ext>
                  </a:extLst>
                </a:hlinkClick>
              </a:rPr>
              <a:t>www.fuseprogramme.ie</a:t>
            </a:r>
            <a:endParaRPr lang="en-US" b="1" dirty="0">
              <a:solidFill>
                <a:schemeClr val="accent1"/>
              </a:solidFill>
            </a:endParaRPr>
          </a:p>
        </p:txBody>
      </p:sp>
      <p:cxnSp>
        <p:nvCxnSpPr>
          <p:cNvPr id="4" name="Straight Connector 3">
            <a:extLst>
              <a:ext uri="{FF2B5EF4-FFF2-40B4-BE49-F238E27FC236}">
                <a16:creationId xmlns:a16="http://schemas.microsoft.com/office/drawing/2014/main" id="{850E5E40-3AF8-DD42-822F-939BEBDDDAC5}"/>
              </a:ext>
            </a:extLst>
          </p:cNvPr>
          <p:cNvCxnSpPr>
            <a:cxnSpLocks/>
          </p:cNvCxnSpPr>
          <p:nvPr/>
        </p:nvCxnSpPr>
        <p:spPr>
          <a:xfrm>
            <a:off x="4065814" y="3429000"/>
            <a:ext cx="4147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D2971EB-2471-7047-87DB-5D7FEC593A25}"/>
              </a:ext>
            </a:extLst>
          </p:cNvPr>
          <p:cNvPicPr>
            <a:picLocks noChangeAspect="1"/>
          </p:cNvPicPr>
          <p:nvPr/>
        </p:nvPicPr>
        <p:blipFill>
          <a:blip r:embed="rId3"/>
          <a:srcRect/>
          <a:stretch/>
        </p:blipFill>
        <p:spPr>
          <a:xfrm>
            <a:off x="4322909" y="-161362"/>
            <a:ext cx="3633266" cy="2567450"/>
          </a:xfrm>
          <a:prstGeom prst="rect">
            <a:avLst/>
          </a:prstGeom>
        </p:spPr>
      </p:pic>
      <p:pic>
        <p:nvPicPr>
          <p:cNvPr id="5" name="Picture 4" descr="A blue and black logo&#10;&#10;Description automatically generated">
            <a:extLst>
              <a:ext uri="{FF2B5EF4-FFF2-40B4-BE49-F238E27FC236}">
                <a16:creationId xmlns:a16="http://schemas.microsoft.com/office/drawing/2014/main" id="{7FEFCBA8-2DD1-CB1C-743A-337970EBC731}"/>
              </a:ext>
            </a:extLst>
          </p:cNvPr>
          <p:cNvPicPr>
            <a:picLocks noChangeAspect="1"/>
          </p:cNvPicPr>
          <p:nvPr/>
        </p:nvPicPr>
        <p:blipFill>
          <a:blip r:embed="rId4"/>
          <a:stretch>
            <a:fillRect/>
          </a:stretch>
        </p:blipFill>
        <p:spPr>
          <a:xfrm>
            <a:off x="3316933" y="4908990"/>
            <a:ext cx="2569021" cy="1135385"/>
          </a:xfrm>
          <a:prstGeom prst="rect">
            <a:avLst/>
          </a:prstGeom>
        </p:spPr>
      </p:pic>
      <p:pic>
        <p:nvPicPr>
          <p:cNvPr id="6" name="Picture 5" descr="A black background with blue text&#10;&#10;Description automatically generated">
            <a:extLst>
              <a:ext uri="{FF2B5EF4-FFF2-40B4-BE49-F238E27FC236}">
                <a16:creationId xmlns:a16="http://schemas.microsoft.com/office/drawing/2014/main" id="{BC203A20-C809-BC20-C4D1-1E41BA730270}"/>
              </a:ext>
            </a:extLst>
          </p:cNvPr>
          <p:cNvPicPr>
            <a:picLocks noChangeAspect="1"/>
          </p:cNvPicPr>
          <p:nvPr/>
        </p:nvPicPr>
        <p:blipFill>
          <a:blip r:embed="rId5"/>
          <a:stretch>
            <a:fillRect/>
          </a:stretch>
        </p:blipFill>
        <p:spPr>
          <a:xfrm>
            <a:off x="6524542" y="5079247"/>
            <a:ext cx="2470727" cy="965128"/>
          </a:xfrm>
          <a:prstGeom prst="rect">
            <a:avLst/>
          </a:prstGeom>
        </p:spPr>
      </p:pic>
      <p:pic>
        <p:nvPicPr>
          <p:cNvPr id="9" name="Picture 8" descr="A blue and white logo&#10;&#10;Description automatically generated">
            <a:extLst>
              <a:ext uri="{FF2B5EF4-FFF2-40B4-BE49-F238E27FC236}">
                <a16:creationId xmlns:a16="http://schemas.microsoft.com/office/drawing/2014/main" id="{762AEDB1-6403-5B32-C47B-2B02D5422108}"/>
              </a:ext>
            </a:extLst>
          </p:cNvPr>
          <p:cNvPicPr>
            <a:picLocks noChangeAspect="1"/>
          </p:cNvPicPr>
          <p:nvPr/>
        </p:nvPicPr>
        <p:blipFill>
          <a:blip r:embed="rId6"/>
          <a:stretch>
            <a:fillRect/>
          </a:stretch>
        </p:blipFill>
        <p:spPr>
          <a:xfrm>
            <a:off x="805550" y="4793688"/>
            <a:ext cx="1752592" cy="1365991"/>
          </a:xfrm>
          <a:prstGeom prst="rect">
            <a:avLst/>
          </a:prstGeom>
        </p:spPr>
      </p:pic>
      <p:pic>
        <p:nvPicPr>
          <p:cNvPr id="11" name="Picture 10" descr="A colorful puzzle pieces with white text&#10;&#10;Description automatically generated">
            <a:extLst>
              <a:ext uri="{FF2B5EF4-FFF2-40B4-BE49-F238E27FC236}">
                <a16:creationId xmlns:a16="http://schemas.microsoft.com/office/drawing/2014/main" id="{EE8C4F78-20FB-3711-B638-7E9DC42EFE88}"/>
              </a:ext>
            </a:extLst>
          </p:cNvPr>
          <p:cNvPicPr>
            <a:picLocks noChangeAspect="1"/>
          </p:cNvPicPr>
          <p:nvPr/>
        </p:nvPicPr>
        <p:blipFill>
          <a:blip r:embed="rId7"/>
          <a:stretch>
            <a:fillRect/>
          </a:stretch>
        </p:blipFill>
        <p:spPr>
          <a:xfrm>
            <a:off x="9633857" y="4876333"/>
            <a:ext cx="1752593" cy="1036874"/>
          </a:xfrm>
          <a:prstGeom prst="rect">
            <a:avLst/>
          </a:prstGeom>
        </p:spPr>
      </p:pic>
    </p:spTree>
    <p:extLst>
      <p:ext uri="{BB962C8B-B14F-4D97-AF65-F5344CB8AC3E}">
        <p14:creationId xmlns:p14="http://schemas.microsoft.com/office/powerpoint/2010/main" val="299616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7107-FB43-6481-F542-1084B73D6B5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1E4123-9DD7-5E8D-DB6C-D9100F5AAE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2449D-BBCA-0346-8C39-380AFCC969FA}" type="slidenum">
              <a:rPr kumimoji="0" lang="en-US"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6D3B557-A9AC-A5F8-E233-D27F07F3C07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panose="020F0502020204030204"/>
                <a:ea typeface="+mn-ea"/>
                <a:cs typeface="+mn-cs"/>
              </a:rPr>
              <a:t>FUSE</a:t>
            </a:r>
            <a:r>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t>  |  ANTI- BULLYING &amp; ONLINE SAFETY PROGRAMME</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BDC2F34-CEA7-5624-DF93-A247B6EFBC28}"/>
              </a:ext>
            </a:extLst>
          </p:cNvPr>
          <p:cNvSpPr>
            <a:spLocks noGrp="1"/>
          </p:cNvSpPr>
          <p:nvPr>
            <p:ph type="body" sz="quarter" idx="14"/>
          </p:nvPr>
        </p:nvSpPr>
        <p:spPr/>
        <p:txBody>
          <a:bodyPr/>
          <a:lstStyle/>
          <a:p>
            <a:r>
              <a:rPr lang="en-US" dirty="0"/>
              <a:t>GROUND RULES</a:t>
            </a:r>
          </a:p>
        </p:txBody>
      </p:sp>
      <p:sp>
        <p:nvSpPr>
          <p:cNvPr id="5" name="Text Placeholder 4">
            <a:extLst>
              <a:ext uri="{FF2B5EF4-FFF2-40B4-BE49-F238E27FC236}">
                <a16:creationId xmlns:a16="http://schemas.microsoft.com/office/drawing/2014/main" id="{7ACA7C03-4372-632B-4314-C17B8DA7C6FF}"/>
              </a:ext>
            </a:extLst>
          </p:cNvPr>
          <p:cNvSpPr>
            <a:spLocks noGrp="1"/>
          </p:cNvSpPr>
          <p:nvPr>
            <p:ph type="body" sz="quarter" idx="15"/>
          </p:nvPr>
        </p:nvSpPr>
        <p:spPr/>
        <p:txBody>
          <a:bodyPr/>
          <a:lstStyle/>
          <a:p>
            <a:pPr marL="514350" indent="-514350" algn="l">
              <a:buFont typeface="+mj-lt"/>
              <a:buAutoNum type="arabicPeriod"/>
            </a:pPr>
            <a:r>
              <a:rPr lang="en-US" dirty="0"/>
              <a:t>Welcome to the lesson.</a:t>
            </a:r>
          </a:p>
          <a:p>
            <a:pPr marL="514350" indent="-514350" algn="l">
              <a:buFont typeface="+mj-lt"/>
              <a:buAutoNum type="arabicPeriod"/>
            </a:pPr>
            <a:r>
              <a:rPr lang="en-US" dirty="0"/>
              <a:t>Everyone is included in the lesson.</a:t>
            </a:r>
          </a:p>
          <a:p>
            <a:pPr marL="514350" indent="-514350" algn="l">
              <a:buFont typeface="+mj-lt"/>
              <a:buAutoNum type="arabicPeriod"/>
            </a:pPr>
            <a:r>
              <a:rPr lang="en-US" dirty="0"/>
              <a:t>Students take turns. Raise your hand if you would like to participate in the discussion. </a:t>
            </a:r>
          </a:p>
          <a:p>
            <a:pPr marL="514350" indent="-514350" algn="l">
              <a:buFont typeface="+mj-lt"/>
              <a:buAutoNum type="arabicPeriod"/>
            </a:pPr>
            <a:r>
              <a:rPr lang="en-US" dirty="0"/>
              <a:t>Be mindful and respectful of other people’s opinions. </a:t>
            </a:r>
          </a:p>
          <a:p>
            <a:pPr marL="514350" indent="-514350" algn="l">
              <a:buFont typeface="+mj-lt"/>
              <a:buAutoNum type="arabicPeriod"/>
            </a:pPr>
            <a:r>
              <a:rPr lang="en-US" dirty="0"/>
              <a:t>Follow the teacher’s directions. </a:t>
            </a:r>
          </a:p>
          <a:p>
            <a:pPr marL="0" indent="0">
              <a:buNone/>
            </a:pPr>
            <a:endParaRPr lang="en-US" dirty="0"/>
          </a:p>
        </p:txBody>
      </p:sp>
    </p:spTree>
    <p:extLst>
      <p:ext uri="{BB962C8B-B14F-4D97-AF65-F5344CB8AC3E}">
        <p14:creationId xmlns:p14="http://schemas.microsoft.com/office/powerpoint/2010/main" val="300384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1C30D-76C3-64A2-B052-15F9FCD8B4D8}"/>
              </a:ext>
            </a:extLst>
          </p:cNvPr>
          <p:cNvSpPr>
            <a:spLocks noGrp="1"/>
          </p:cNvSpPr>
          <p:nvPr>
            <p:ph type="sldNum" sz="quarter" idx="12"/>
          </p:nvPr>
        </p:nvSpPr>
        <p:spPr/>
        <p:txBody>
          <a:bodyPr/>
          <a:lstStyle/>
          <a:p>
            <a:fld id="{1602449D-BBCA-0346-8C39-380AFCC969FA}" type="slidenum">
              <a:rPr lang="en-US" smtClean="0"/>
              <a:pPr/>
              <a:t>3</a:t>
            </a:fld>
            <a:endParaRPr lang="en-US"/>
          </a:p>
        </p:txBody>
      </p:sp>
      <p:sp>
        <p:nvSpPr>
          <p:cNvPr id="4" name="Text Placeholder 3">
            <a:extLst>
              <a:ext uri="{FF2B5EF4-FFF2-40B4-BE49-F238E27FC236}">
                <a16:creationId xmlns:a16="http://schemas.microsoft.com/office/drawing/2014/main" id="{95E70CB1-1D7F-8572-7FEC-E27CA6C02FB5}"/>
              </a:ext>
            </a:extLst>
          </p:cNvPr>
          <p:cNvSpPr>
            <a:spLocks noGrp="1"/>
          </p:cNvSpPr>
          <p:nvPr>
            <p:ph type="body" sz="quarter" idx="14"/>
          </p:nvPr>
        </p:nvSpPr>
        <p:spPr/>
        <p:txBody>
          <a:bodyPr/>
          <a:lstStyle/>
          <a:p>
            <a:r>
              <a:rPr lang="en-US" dirty="0"/>
              <a:t>Learning Outcomes</a:t>
            </a:r>
          </a:p>
        </p:txBody>
      </p:sp>
      <p:sp>
        <p:nvSpPr>
          <p:cNvPr id="5" name="Content Placeholder 4">
            <a:extLst>
              <a:ext uri="{FF2B5EF4-FFF2-40B4-BE49-F238E27FC236}">
                <a16:creationId xmlns:a16="http://schemas.microsoft.com/office/drawing/2014/main" id="{4FC4808E-ED33-DB05-9420-3C3A39B3E13D}"/>
              </a:ext>
            </a:extLst>
          </p:cNvPr>
          <p:cNvSpPr>
            <a:spLocks noGrp="1"/>
          </p:cNvSpPr>
          <p:nvPr>
            <p:ph sz="quarter" idx="15"/>
          </p:nvPr>
        </p:nvSpPr>
        <p:spPr/>
        <p:txBody>
          <a:bodyPr/>
          <a:lstStyle/>
          <a:p>
            <a:r>
              <a:rPr lang="en-US" dirty="0"/>
              <a:t>Explore and notice the signs of bullying </a:t>
            </a:r>
            <a:r>
              <a:rPr lang="en-US" dirty="0" err="1"/>
              <a:t>behaviour</a:t>
            </a:r>
            <a:r>
              <a:rPr lang="en-US" dirty="0"/>
              <a:t>, online and offline</a:t>
            </a:r>
          </a:p>
          <a:p>
            <a:r>
              <a:rPr lang="en-US" dirty="0" err="1"/>
              <a:t>Recognise</a:t>
            </a:r>
            <a:r>
              <a:rPr lang="en-US" dirty="0"/>
              <a:t> and reflect on how bullying </a:t>
            </a:r>
            <a:r>
              <a:rPr lang="en-US" dirty="0" err="1"/>
              <a:t>behaviour</a:t>
            </a:r>
            <a:r>
              <a:rPr lang="en-US" dirty="0"/>
              <a:t> can make others feel</a:t>
            </a:r>
          </a:p>
          <a:p>
            <a:r>
              <a:rPr lang="en-US" dirty="0"/>
              <a:t>Reflect on the role of a bystander and know what to do if you notice bullying </a:t>
            </a:r>
            <a:r>
              <a:rPr lang="en-US" dirty="0" err="1"/>
              <a:t>behaviour</a:t>
            </a:r>
            <a:r>
              <a:rPr lang="en-US" dirty="0"/>
              <a:t>, online and offline</a:t>
            </a:r>
          </a:p>
          <a:p>
            <a:r>
              <a:rPr lang="en-US" dirty="0"/>
              <a:t>Know what to do if you are experiencing bullying </a:t>
            </a:r>
            <a:r>
              <a:rPr lang="en-US" dirty="0" err="1"/>
              <a:t>behaviour</a:t>
            </a:r>
            <a:r>
              <a:rPr lang="en-US" dirty="0"/>
              <a:t>, online or offline </a:t>
            </a:r>
          </a:p>
        </p:txBody>
      </p:sp>
    </p:spTree>
    <p:extLst>
      <p:ext uri="{BB962C8B-B14F-4D97-AF65-F5344CB8AC3E}">
        <p14:creationId xmlns:p14="http://schemas.microsoft.com/office/powerpoint/2010/main" val="65719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BADFE4-D49A-AC5E-E4F2-D0795359278D}"/>
              </a:ext>
            </a:extLst>
          </p:cNvPr>
          <p:cNvSpPr>
            <a:spLocks noGrp="1"/>
          </p:cNvSpPr>
          <p:nvPr>
            <p:ph type="ftr" sz="quarter" idx="3"/>
          </p:nvPr>
        </p:nvSpPr>
        <p:spPr/>
        <p:txBody>
          <a:bodyPr/>
          <a:lstStyle/>
          <a:p>
            <a:r>
              <a:rPr lang="en-US" b="1"/>
              <a:t>FUSE</a:t>
            </a:r>
            <a:r>
              <a:rPr lang="en-US"/>
              <a:t>  |  ANTI- BULLYING &amp; ONLINE SAFETY PROGRAMME</a:t>
            </a:r>
            <a:endParaRPr lang="en-US" sz="900" dirty="0"/>
          </a:p>
        </p:txBody>
      </p:sp>
      <p:sp>
        <p:nvSpPr>
          <p:cNvPr id="4" name="Text Placeholder 3">
            <a:extLst>
              <a:ext uri="{FF2B5EF4-FFF2-40B4-BE49-F238E27FC236}">
                <a16:creationId xmlns:a16="http://schemas.microsoft.com/office/drawing/2014/main" id="{533E8ACB-260E-C40D-EF72-FC1630519A2F}"/>
              </a:ext>
            </a:extLst>
          </p:cNvPr>
          <p:cNvSpPr>
            <a:spLocks noGrp="1"/>
          </p:cNvSpPr>
          <p:nvPr>
            <p:ph type="body" sz="quarter" idx="14"/>
          </p:nvPr>
        </p:nvSpPr>
        <p:spPr/>
        <p:txBody>
          <a:bodyPr/>
          <a:lstStyle/>
          <a:p>
            <a:pPr algn="l"/>
            <a:r>
              <a:rPr lang="en-US" dirty="0"/>
              <a:t>WHAT IS BULLYING BEHAVIOUR?</a:t>
            </a:r>
          </a:p>
        </p:txBody>
      </p:sp>
      <p:sp>
        <p:nvSpPr>
          <p:cNvPr id="5" name="Text Placeholder 4">
            <a:extLst>
              <a:ext uri="{FF2B5EF4-FFF2-40B4-BE49-F238E27FC236}">
                <a16:creationId xmlns:a16="http://schemas.microsoft.com/office/drawing/2014/main" id="{DB200623-216B-6D30-9317-9FCD89462BFC}"/>
              </a:ext>
            </a:extLst>
          </p:cNvPr>
          <p:cNvSpPr>
            <a:spLocks noGrp="1"/>
          </p:cNvSpPr>
          <p:nvPr>
            <p:ph type="body" sz="quarter" idx="15"/>
          </p:nvPr>
        </p:nvSpPr>
        <p:spPr>
          <a:xfrm>
            <a:off x="838200" y="2047875"/>
            <a:ext cx="6896725" cy="3824288"/>
          </a:xfrm>
        </p:spPr>
        <p:txBody>
          <a:bodyPr>
            <a:normAutofit fontScale="92500" lnSpcReduction="20000"/>
          </a:bodyPr>
          <a:lstStyle/>
          <a:p>
            <a:pPr marL="514350" indent="-514350" algn="l">
              <a:buFont typeface="+mj-lt"/>
              <a:buAutoNum type="arabicPeriod"/>
            </a:pPr>
            <a:r>
              <a:rPr lang="en-US" dirty="0"/>
              <a:t>Where do you think bullying </a:t>
            </a:r>
            <a:r>
              <a:rPr lang="en-US" dirty="0" err="1"/>
              <a:t>behaviour</a:t>
            </a:r>
            <a:r>
              <a:rPr lang="en-US" dirty="0"/>
              <a:t> is a problem in your school?</a:t>
            </a:r>
          </a:p>
          <a:p>
            <a:pPr marL="514350" indent="-514350" algn="l">
              <a:buFont typeface="+mj-lt"/>
              <a:buAutoNum type="arabicPeriod"/>
            </a:pPr>
            <a:r>
              <a:rPr lang="en-US" dirty="0"/>
              <a:t>Do you see bullying </a:t>
            </a:r>
            <a:r>
              <a:rPr lang="en-US" dirty="0" err="1"/>
              <a:t>behaviour</a:t>
            </a:r>
            <a:r>
              <a:rPr lang="en-US" dirty="0"/>
              <a:t> in your school?</a:t>
            </a:r>
          </a:p>
          <a:p>
            <a:pPr marL="514350" indent="-514350" algn="l">
              <a:buFont typeface="+mj-lt"/>
              <a:buAutoNum type="arabicPeriod"/>
            </a:pPr>
            <a:r>
              <a:rPr lang="en-US" dirty="0"/>
              <a:t>What different types have you seen?</a:t>
            </a:r>
          </a:p>
          <a:p>
            <a:pPr marL="514350" indent="-514350" algn="l">
              <a:buFont typeface="+mj-lt"/>
              <a:buAutoNum type="arabicPeriod"/>
            </a:pPr>
            <a:r>
              <a:rPr lang="en-US" dirty="0"/>
              <a:t>Do you think bullying </a:t>
            </a:r>
            <a:r>
              <a:rPr lang="en-US" dirty="0" err="1"/>
              <a:t>behaviour</a:t>
            </a:r>
            <a:r>
              <a:rPr lang="en-US" dirty="0"/>
              <a:t> online or offline is worse?</a:t>
            </a:r>
          </a:p>
          <a:p>
            <a:pPr marL="514350" indent="-514350" algn="l">
              <a:buFont typeface="+mj-lt"/>
              <a:buAutoNum type="arabicPeriod"/>
            </a:pPr>
            <a:r>
              <a:rPr lang="en-US" dirty="0"/>
              <a:t>Is there a difference in how the two types may impact someone?</a:t>
            </a:r>
          </a:p>
          <a:p>
            <a:pPr marL="514350" indent="-514350" algn="l">
              <a:buFont typeface="+mj-lt"/>
              <a:buAutoNum type="arabicPeriod"/>
            </a:pPr>
            <a:r>
              <a:rPr lang="en-US" dirty="0"/>
              <a:t>How can we notice or spot bullying </a:t>
            </a:r>
            <a:r>
              <a:rPr lang="en-US" dirty="0" err="1"/>
              <a:t>behaviour</a:t>
            </a:r>
            <a:r>
              <a:rPr lang="en-US" dirty="0"/>
              <a:t>?</a:t>
            </a:r>
          </a:p>
          <a:p>
            <a:pPr marL="514350" indent="-514350" algn="l">
              <a:buFont typeface="+mj-lt"/>
              <a:buAutoNum type="arabicPeriod"/>
            </a:pPr>
            <a:endParaRPr lang="en-US" b="1" dirty="0"/>
          </a:p>
        </p:txBody>
      </p:sp>
      <p:sp>
        <p:nvSpPr>
          <p:cNvPr id="2" name="Slide Number Placeholder 1">
            <a:extLst>
              <a:ext uri="{FF2B5EF4-FFF2-40B4-BE49-F238E27FC236}">
                <a16:creationId xmlns:a16="http://schemas.microsoft.com/office/drawing/2014/main" id="{6F8C2493-1A07-B8BC-C423-5300C5B6D1F1}"/>
              </a:ext>
            </a:extLst>
          </p:cNvPr>
          <p:cNvSpPr>
            <a:spLocks noGrp="1"/>
          </p:cNvSpPr>
          <p:nvPr>
            <p:ph type="sldNum" sz="quarter" idx="12"/>
          </p:nvPr>
        </p:nvSpPr>
        <p:spPr/>
        <p:txBody>
          <a:bodyPr/>
          <a:lstStyle/>
          <a:p>
            <a:fld id="{1602449D-BBCA-0346-8C39-380AFCC969FA}" type="slidenum">
              <a:rPr lang="en-US" smtClean="0"/>
              <a:pPr/>
              <a:t>4</a:t>
            </a:fld>
            <a:endParaRPr lang="en-US" dirty="0"/>
          </a:p>
        </p:txBody>
      </p:sp>
      <p:sp>
        <p:nvSpPr>
          <p:cNvPr id="6" name="TextBox 5">
            <a:extLst>
              <a:ext uri="{FF2B5EF4-FFF2-40B4-BE49-F238E27FC236}">
                <a16:creationId xmlns:a16="http://schemas.microsoft.com/office/drawing/2014/main" id="{6613D40D-246D-FA91-B317-B4AD67DEF63F}"/>
              </a:ext>
            </a:extLst>
          </p:cNvPr>
          <p:cNvSpPr txBox="1"/>
          <p:nvPr/>
        </p:nvSpPr>
        <p:spPr>
          <a:xfrm rot="1157577">
            <a:off x="10088858" y="3474994"/>
            <a:ext cx="1363348" cy="3108543"/>
          </a:xfrm>
          <a:prstGeom prst="rect">
            <a:avLst/>
          </a:prstGeom>
          <a:noFill/>
        </p:spPr>
        <p:txBody>
          <a:bodyPr wrap="square" rtlCol="0">
            <a:spAutoFit/>
          </a:bodyPr>
          <a:lstStyle/>
          <a:p>
            <a:r>
              <a:rPr lang="en-US" sz="19600" b="1" dirty="0">
                <a:solidFill>
                  <a:schemeClr val="bg1"/>
                </a:solidFill>
              </a:rPr>
              <a:t>?</a:t>
            </a:r>
          </a:p>
        </p:txBody>
      </p:sp>
      <p:sp>
        <p:nvSpPr>
          <p:cNvPr id="7" name="TextBox 6">
            <a:extLst>
              <a:ext uri="{FF2B5EF4-FFF2-40B4-BE49-F238E27FC236}">
                <a16:creationId xmlns:a16="http://schemas.microsoft.com/office/drawing/2014/main" id="{7D23A99E-2249-1403-86CD-76A27207207A}"/>
              </a:ext>
            </a:extLst>
          </p:cNvPr>
          <p:cNvSpPr txBox="1"/>
          <p:nvPr/>
        </p:nvSpPr>
        <p:spPr>
          <a:xfrm rot="20501795">
            <a:off x="8852486" y="2805292"/>
            <a:ext cx="1363348" cy="3108543"/>
          </a:xfrm>
          <a:prstGeom prst="rect">
            <a:avLst/>
          </a:prstGeom>
          <a:noFill/>
        </p:spPr>
        <p:txBody>
          <a:bodyPr wrap="square" rtlCol="0">
            <a:spAutoFit/>
          </a:bodyPr>
          <a:lstStyle/>
          <a:p>
            <a:r>
              <a:rPr lang="en-US" sz="19600" b="1" dirty="0">
                <a:solidFill>
                  <a:schemeClr val="bg1"/>
                </a:solidFill>
                <a:latin typeface="Arial Rounded MT Bold" panose="020F0704030504030204" pitchFamily="34" charset="77"/>
              </a:rPr>
              <a:t>?</a:t>
            </a:r>
          </a:p>
        </p:txBody>
      </p:sp>
      <p:sp>
        <p:nvSpPr>
          <p:cNvPr id="8" name="TextBox 7">
            <a:extLst>
              <a:ext uri="{FF2B5EF4-FFF2-40B4-BE49-F238E27FC236}">
                <a16:creationId xmlns:a16="http://schemas.microsoft.com/office/drawing/2014/main" id="{F56C4682-08F0-5C19-202D-7C397B04656B}"/>
              </a:ext>
            </a:extLst>
          </p:cNvPr>
          <p:cNvSpPr txBox="1"/>
          <p:nvPr/>
        </p:nvSpPr>
        <p:spPr>
          <a:xfrm rot="882741">
            <a:off x="7513251" y="3835602"/>
            <a:ext cx="1363348" cy="3108543"/>
          </a:xfrm>
          <a:prstGeom prst="rect">
            <a:avLst/>
          </a:prstGeom>
          <a:noFill/>
        </p:spPr>
        <p:txBody>
          <a:bodyPr wrap="square" rtlCol="0">
            <a:spAutoFit/>
          </a:bodyPr>
          <a:lstStyle/>
          <a:p>
            <a:r>
              <a:rPr lang="en-US" sz="196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6879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546CD-A523-CB54-0779-9F348CC22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34618-F91C-0940-B9BD-98E901009DCE}"/>
              </a:ext>
            </a:extLst>
          </p:cNvPr>
          <p:cNvSpPr>
            <a:spLocks noGrp="1"/>
          </p:cNvSpPr>
          <p:nvPr>
            <p:ph type="title"/>
          </p:nvPr>
        </p:nvSpPr>
        <p:spPr>
          <a:xfrm>
            <a:off x="838199" y="2598659"/>
            <a:ext cx="10284503" cy="1325563"/>
          </a:xfrm>
        </p:spPr>
        <p:txBody>
          <a:bodyPr>
            <a:normAutofit fontScale="90000"/>
          </a:bodyPr>
          <a:lstStyle/>
          <a:p>
            <a:r>
              <a:rPr lang="en-US" b="1" dirty="0">
                <a:solidFill>
                  <a:schemeClr val="accent2"/>
                </a:solidFill>
              </a:rPr>
              <a:t>Bullying</a:t>
            </a:r>
            <a:r>
              <a:rPr lang="en-US" dirty="0">
                <a:solidFill>
                  <a:schemeClr val="accent2"/>
                </a:solidFill>
              </a:rPr>
              <a:t> is targeted </a:t>
            </a:r>
            <a:r>
              <a:rPr lang="en-US" dirty="0" err="1">
                <a:solidFill>
                  <a:schemeClr val="accent2"/>
                </a:solidFill>
              </a:rPr>
              <a:t>behaviour</a:t>
            </a:r>
            <a:r>
              <a:rPr lang="en-US" dirty="0">
                <a:solidFill>
                  <a:schemeClr val="accent2"/>
                </a:solidFill>
              </a:rPr>
              <a:t>, online or offline, that causes harm. The harm caused can be physical, social, and/or emotional in nature. Bullying </a:t>
            </a:r>
            <a:r>
              <a:rPr lang="en-US" dirty="0" err="1">
                <a:solidFill>
                  <a:schemeClr val="accent2"/>
                </a:solidFill>
              </a:rPr>
              <a:t>behaviour</a:t>
            </a:r>
            <a:r>
              <a:rPr lang="en-US" dirty="0">
                <a:solidFill>
                  <a:schemeClr val="accent2"/>
                </a:solidFill>
              </a:rPr>
              <a:t> is repeated over time and involves an imbalance of power in relationships between two people or groups of people in society</a:t>
            </a:r>
            <a:br>
              <a:rPr lang="en-US" dirty="0">
                <a:solidFill>
                  <a:schemeClr val="accent2"/>
                </a:solidFill>
              </a:rPr>
            </a:br>
            <a:br>
              <a:rPr lang="en-US" dirty="0">
                <a:solidFill>
                  <a:schemeClr val="accent2"/>
                </a:solidFill>
              </a:rPr>
            </a:br>
            <a:r>
              <a:rPr lang="en-US" sz="3600" i="1" dirty="0" err="1">
                <a:solidFill>
                  <a:schemeClr val="accent2"/>
                </a:solidFill>
              </a:rPr>
              <a:t>Cineáltas</a:t>
            </a:r>
            <a:r>
              <a:rPr lang="en-US" sz="3600" i="1" dirty="0">
                <a:solidFill>
                  <a:schemeClr val="accent2"/>
                </a:solidFill>
              </a:rPr>
              <a:t> Action Plan on Bullying, 2022 </a:t>
            </a:r>
          </a:p>
        </p:txBody>
      </p:sp>
      <p:sp>
        <p:nvSpPr>
          <p:cNvPr id="4" name="Slide Number Placeholder 3">
            <a:extLst>
              <a:ext uri="{FF2B5EF4-FFF2-40B4-BE49-F238E27FC236}">
                <a16:creationId xmlns:a16="http://schemas.microsoft.com/office/drawing/2014/main" id="{B9E7A4B3-524A-6188-CDC0-DB496DBCFB25}"/>
              </a:ext>
            </a:extLst>
          </p:cNvPr>
          <p:cNvSpPr>
            <a:spLocks noGrp="1"/>
          </p:cNvSpPr>
          <p:nvPr>
            <p:ph type="sldNum" sz="quarter" idx="12"/>
          </p:nvPr>
        </p:nvSpPr>
        <p:spPr/>
        <p:txBody>
          <a:bodyPr/>
          <a:lstStyle/>
          <a:p>
            <a:fld id="{1602449D-BBCA-0346-8C39-380AFCC969FA}" type="slidenum">
              <a:rPr lang="en-US" smtClean="0"/>
              <a:t>5</a:t>
            </a:fld>
            <a:endParaRPr lang="en-US"/>
          </a:p>
        </p:txBody>
      </p:sp>
      <p:sp>
        <p:nvSpPr>
          <p:cNvPr id="5" name="Footer Placeholder 4">
            <a:extLst>
              <a:ext uri="{FF2B5EF4-FFF2-40B4-BE49-F238E27FC236}">
                <a16:creationId xmlns:a16="http://schemas.microsoft.com/office/drawing/2014/main" id="{7BCCF58A-5128-8143-0000-B3CF10BC4D00}"/>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53901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EFADB-B18F-6DF4-4B62-3DFC571E3418}"/>
              </a:ext>
            </a:extLst>
          </p:cNvPr>
          <p:cNvSpPr>
            <a:spLocks noGrp="1"/>
          </p:cNvSpPr>
          <p:nvPr>
            <p:ph type="sldNum" sz="quarter" idx="12"/>
          </p:nvPr>
        </p:nvSpPr>
        <p:spPr/>
        <p:txBody>
          <a:bodyPr/>
          <a:lstStyle/>
          <a:p>
            <a:fld id="{1602449D-BBCA-0346-8C39-380AFCC969FA}" type="slidenum">
              <a:rPr lang="en-US" smtClean="0"/>
              <a:pPr/>
              <a:t>6</a:t>
            </a:fld>
            <a:endParaRPr lang="en-US"/>
          </a:p>
        </p:txBody>
      </p:sp>
      <p:sp>
        <p:nvSpPr>
          <p:cNvPr id="4" name="Text Placeholder 3">
            <a:extLst>
              <a:ext uri="{FF2B5EF4-FFF2-40B4-BE49-F238E27FC236}">
                <a16:creationId xmlns:a16="http://schemas.microsoft.com/office/drawing/2014/main" id="{89A88404-A53D-2B9E-A8E5-D956419028C4}"/>
              </a:ext>
            </a:extLst>
          </p:cNvPr>
          <p:cNvSpPr>
            <a:spLocks noGrp="1"/>
          </p:cNvSpPr>
          <p:nvPr>
            <p:ph type="body" sz="quarter" idx="14"/>
          </p:nvPr>
        </p:nvSpPr>
        <p:spPr/>
        <p:txBody>
          <a:bodyPr/>
          <a:lstStyle/>
          <a:p>
            <a:r>
              <a:rPr lang="en-US" dirty="0"/>
              <a:t>Bullying </a:t>
            </a:r>
            <a:r>
              <a:rPr lang="en-US" dirty="0" err="1"/>
              <a:t>Behaviour</a:t>
            </a:r>
            <a:endParaRPr lang="en-US" dirty="0"/>
          </a:p>
        </p:txBody>
      </p:sp>
      <p:sp>
        <p:nvSpPr>
          <p:cNvPr id="5" name="Content Placeholder 4">
            <a:extLst>
              <a:ext uri="{FF2B5EF4-FFF2-40B4-BE49-F238E27FC236}">
                <a16:creationId xmlns:a16="http://schemas.microsoft.com/office/drawing/2014/main" id="{13664BFC-1598-CC02-D66C-8676910709C6}"/>
              </a:ext>
            </a:extLst>
          </p:cNvPr>
          <p:cNvSpPr>
            <a:spLocks noGrp="1"/>
          </p:cNvSpPr>
          <p:nvPr>
            <p:ph sz="quarter" idx="15"/>
          </p:nvPr>
        </p:nvSpPr>
        <p:spPr/>
        <p:txBody>
          <a:bodyPr/>
          <a:lstStyle/>
          <a:p>
            <a:r>
              <a:rPr lang="en-US" dirty="0"/>
              <a:t>It is targeted deliberate and unwanted </a:t>
            </a:r>
            <a:r>
              <a:rPr lang="en-US" dirty="0" err="1"/>
              <a:t>behaviour</a:t>
            </a:r>
            <a:endParaRPr lang="en-US" dirty="0"/>
          </a:p>
          <a:p>
            <a:r>
              <a:rPr lang="en-US" dirty="0"/>
              <a:t>It is repeated </a:t>
            </a:r>
            <a:r>
              <a:rPr lang="en-US" dirty="0" err="1"/>
              <a:t>behaviour</a:t>
            </a:r>
            <a:endParaRPr lang="en-US" dirty="0"/>
          </a:p>
          <a:p>
            <a:r>
              <a:rPr lang="en-US" dirty="0"/>
              <a:t>There is a real or perceived imbalance of power.</a:t>
            </a:r>
          </a:p>
          <a:p>
            <a:endParaRPr lang="en-US" dirty="0"/>
          </a:p>
        </p:txBody>
      </p:sp>
    </p:spTree>
    <p:extLst>
      <p:ext uri="{BB962C8B-B14F-4D97-AF65-F5344CB8AC3E}">
        <p14:creationId xmlns:p14="http://schemas.microsoft.com/office/powerpoint/2010/main" val="254826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9B374-2CC8-0284-015A-85FB4DD11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77F9B-7BE8-FF68-F816-EE03D51BAD17}"/>
              </a:ext>
            </a:extLst>
          </p:cNvPr>
          <p:cNvSpPr>
            <a:spLocks noGrp="1"/>
          </p:cNvSpPr>
          <p:nvPr>
            <p:ph type="title"/>
          </p:nvPr>
        </p:nvSpPr>
        <p:spPr/>
        <p:txBody>
          <a:bodyPr/>
          <a:lstStyle/>
          <a:p>
            <a:r>
              <a:rPr lang="en-US" dirty="0">
                <a:solidFill>
                  <a:srgbClr val="FF0000"/>
                </a:solidFill>
              </a:rPr>
              <a:t>Video</a:t>
            </a:r>
          </a:p>
        </p:txBody>
      </p:sp>
      <p:sp>
        <p:nvSpPr>
          <p:cNvPr id="3" name="Content Placeholder 2">
            <a:extLst>
              <a:ext uri="{FF2B5EF4-FFF2-40B4-BE49-F238E27FC236}">
                <a16:creationId xmlns:a16="http://schemas.microsoft.com/office/drawing/2014/main" id="{6F75DB36-9A33-9A54-612A-0222E876CCFF}"/>
              </a:ext>
            </a:extLst>
          </p:cNvPr>
          <p:cNvSpPr>
            <a:spLocks noGrp="1"/>
          </p:cNvSpPr>
          <p:nvPr>
            <p:ph idx="1"/>
          </p:nvPr>
        </p:nvSpPr>
        <p:spPr/>
        <p:txBody>
          <a:bodyPr/>
          <a:lstStyle/>
          <a:p>
            <a:r>
              <a:rPr lang="en-US" dirty="0">
                <a:hlinkClick r:id="rId2"/>
              </a:rPr>
              <a:t>https://youtu.be/xMRDl79vgTQ?si=3VNNIX7f64mYs-_t</a:t>
            </a:r>
            <a:r>
              <a:rPr lang="en-US" dirty="0"/>
              <a:t> </a:t>
            </a:r>
          </a:p>
          <a:p>
            <a:endParaRPr lang="en-US" dirty="0"/>
          </a:p>
          <a:p>
            <a:pPr marL="0" indent="0">
              <a:buNone/>
            </a:pPr>
            <a:r>
              <a:rPr lang="en-US" dirty="0"/>
              <a:t>Source: Anti-Bullying Alliance</a:t>
            </a:r>
          </a:p>
          <a:p>
            <a:pPr marL="0" indent="0">
              <a:buNone/>
            </a:pPr>
            <a:r>
              <a:rPr lang="en-US" dirty="0"/>
              <a:t>YouTube </a:t>
            </a:r>
          </a:p>
        </p:txBody>
      </p:sp>
      <p:sp>
        <p:nvSpPr>
          <p:cNvPr id="4" name="Slide Number Placeholder 3">
            <a:extLst>
              <a:ext uri="{FF2B5EF4-FFF2-40B4-BE49-F238E27FC236}">
                <a16:creationId xmlns:a16="http://schemas.microsoft.com/office/drawing/2014/main" id="{FE4FCE29-FEAE-288C-54A9-FCB3802B8B78}"/>
              </a:ext>
            </a:extLst>
          </p:cNvPr>
          <p:cNvSpPr>
            <a:spLocks noGrp="1"/>
          </p:cNvSpPr>
          <p:nvPr>
            <p:ph type="sldNum" sz="quarter" idx="12"/>
          </p:nvPr>
        </p:nvSpPr>
        <p:spPr/>
        <p:txBody>
          <a:bodyPr/>
          <a:lstStyle/>
          <a:p>
            <a:fld id="{1602449D-BBCA-0346-8C39-380AFCC969FA}" type="slidenum">
              <a:rPr lang="en-US" smtClean="0"/>
              <a:t>7</a:t>
            </a:fld>
            <a:endParaRPr lang="en-US"/>
          </a:p>
        </p:txBody>
      </p:sp>
      <p:sp>
        <p:nvSpPr>
          <p:cNvPr id="5" name="Footer Placeholder 4">
            <a:extLst>
              <a:ext uri="{FF2B5EF4-FFF2-40B4-BE49-F238E27FC236}">
                <a16:creationId xmlns:a16="http://schemas.microsoft.com/office/drawing/2014/main" id="{BE6D313D-7605-8DE5-E4B3-3BFED0D404A7}"/>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38008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261131-39A8-3DB5-7E4F-658695C1733C}"/>
              </a:ext>
            </a:extLst>
          </p:cNvPr>
          <p:cNvSpPr>
            <a:spLocks noGrp="1"/>
          </p:cNvSpPr>
          <p:nvPr>
            <p:ph type="sldNum" sz="quarter" idx="12"/>
          </p:nvPr>
        </p:nvSpPr>
        <p:spPr/>
        <p:txBody>
          <a:bodyPr/>
          <a:lstStyle/>
          <a:p>
            <a:fld id="{1602449D-BBCA-0346-8C39-380AFCC969FA}" type="slidenum">
              <a:rPr lang="en-US" smtClean="0"/>
              <a:pPr/>
              <a:t>8</a:t>
            </a:fld>
            <a:endParaRPr lang="en-US"/>
          </a:p>
        </p:txBody>
      </p:sp>
      <p:sp>
        <p:nvSpPr>
          <p:cNvPr id="4" name="Text Placeholder 3">
            <a:extLst>
              <a:ext uri="{FF2B5EF4-FFF2-40B4-BE49-F238E27FC236}">
                <a16:creationId xmlns:a16="http://schemas.microsoft.com/office/drawing/2014/main" id="{3ABA85A6-5E65-8B42-E6C0-A2D1F9BC80B6}"/>
              </a:ext>
            </a:extLst>
          </p:cNvPr>
          <p:cNvSpPr>
            <a:spLocks noGrp="1"/>
          </p:cNvSpPr>
          <p:nvPr>
            <p:ph type="body" sz="quarter" idx="14"/>
          </p:nvPr>
        </p:nvSpPr>
        <p:spPr/>
        <p:txBody>
          <a:bodyPr/>
          <a:lstStyle/>
          <a:p>
            <a:r>
              <a:rPr lang="en-US" dirty="0"/>
              <a:t>Activity Sheet 1:  Noticing Bullying </a:t>
            </a:r>
            <a:r>
              <a:rPr lang="en-US" dirty="0" err="1"/>
              <a:t>Behaviour</a:t>
            </a:r>
            <a:endParaRPr lang="en-US" dirty="0"/>
          </a:p>
        </p:txBody>
      </p:sp>
      <p:sp>
        <p:nvSpPr>
          <p:cNvPr id="5" name="Content Placeholder 4">
            <a:extLst>
              <a:ext uri="{FF2B5EF4-FFF2-40B4-BE49-F238E27FC236}">
                <a16:creationId xmlns:a16="http://schemas.microsoft.com/office/drawing/2014/main" id="{F9C568EE-4873-AF68-E2F0-149C4018620B}"/>
              </a:ext>
            </a:extLst>
          </p:cNvPr>
          <p:cNvSpPr>
            <a:spLocks noGrp="1"/>
          </p:cNvSpPr>
          <p:nvPr>
            <p:ph sz="quarter" idx="15"/>
          </p:nvPr>
        </p:nvSpPr>
        <p:spPr/>
        <p:txBody>
          <a:bodyPr/>
          <a:lstStyle/>
          <a:p>
            <a:pPr marL="0" indent="0">
              <a:buNone/>
            </a:pPr>
            <a:r>
              <a:rPr lang="en-US" dirty="0"/>
              <a:t>Let's think about and write down </a:t>
            </a:r>
          </a:p>
          <a:p>
            <a:r>
              <a:rPr lang="en-US" dirty="0"/>
              <a:t>1. What bullying </a:t>
            </a:r>
            <a:r>
              <a:rPr lang="en-US" dirty="0" err="1"/>
              <a:t>behaviour</a:t>
            </a:r>
            <a:r>
              <a:rPr lang="en-US" dirty="0"/>
              <a:t> might look like online </a:t>
            </a:r>
          </a:p>
          <a:p>
            <a:r>
              <a:rPr lang="en-US" dirty="0"/>
              <a:t>2. What bullying </a:t>
            </a:r>
            <a:r>
              <a:rPr lang="en-US" dirty="0" err="1"/>
              <a:t>behaviour</a:t>
            </a:r>
            <a:r>
              <a:rPr lang="en-US" dirty="0"/>
              <a:t> might look like offline</a:t>
            </a:r>
          </a:p>
          <a:p>
            <a:r>
              <a:rPr lang="en-US" dirty="0"/>
              <a:t>3. How someone who is experiencing bullying </a:t>
            </a:r>
            <a:r>
              <a:rPr lang="en-US" dirty="0" err="1"/>
              <a:t>behaviour</a:t>
            </a:r>
            <a:r>
              <a:rPr lang="en-US" dirty="0"/>
              <a:t> might feel</a:t>
            </a:r>
          </a:p>
          <a:p>
            <a:r>
              <a:rPr lang="en-US" dirty="0"/>
              <a:t>4. What someone engaging in bullying </a:t>
            </a:r>
            <a:r>
              <a:rPr lang="en-US" dirty="0" err="1"/>
              <a:t>behaviour</a:t>
            </a:r>
            <a:r>
              <a:rPr lang="en-US" dirty="0"/>
              <a:t> might feel</a:t>
            </a:r>
          </a:p>
          <a:p>
            <a:endParaRPr lang="en-US" dirty="0"/>
          </a:p>
        </p:txBody>
      </p:sp>
    </p:spTree>
    <p:extLst>
      <p:ext uri="{BB962C8B-B14F-4D97-AF65-F5344CB8AC3E}">
        <p14:creationId xmlns:p14="http://schemas.microsoft.com/office/powerpoint/2010/main" val="5308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76DFF-79AF-9C92-046D-B0EC91088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C7963-5484-5449-78AC-B594036B5E02}"/>
              </a:ext>
            </a:extLst>
          </p:cNvPr>
          <p:cNvSpPr>
            <a:spLocks noGrp="1"/>
          </p:cNvSpPr>
          <p:nvPr>
            <p:ph type="title"/>
          </p:nvPr>
        </p:nvSpPr>
        <p:spPr/>
        <p:txBody>
          <a:bodyPr/>
          <a:lstStyle/>
          <a:p>
            <a:r>
              <a:rPr lang="en-US" dirty="0">
                <a:solidFill>
                  <a:schemeClr val="accent4"/>
                </a:solidFill>
              </a:rPr>
              <a:t>Class Discussion: How someone might feel…</a:t>
            </a:r>
          </a:p>
        </p:txBody>
      </p:sp>
      <p:sp>
        <p:nvSpPr>
          <p:cNvPr id="3" name="Content Placeholder 2">
            <a:extLst>
              <a:ext uri="{FF2B5EF4-FFF2-40B4-BE49-F238E27FC236}">
                <a16:creationId xmlns:a16="http://schemas.microsoft.com/office/drawing/2014/main" id="{C81825C9-FF97-7C72-8828-8452239F1C51}"/>
              </a:ext>
            </a:extLst>
          </p:cNvPr>
          <p:cNvSpPr>
            <a:spLocks noGrp="1"/>
          </p:cNvSpPr>
          <p:nvPr>
            <p:ph idx="1"/>
          </p:nvPr>
        </p:nvSpPr>
        <p:spPr/>
        <p:txBody>
          <a:bodyPr/>
          <a:lstStyle/>
          <a:p>
            <a:r>
              <a:rPr lang="en-US" dirty="0"/>
              <a:t>When someone experiences bullying </a:t>
            </a:r>
            <a:r>
              <a:rPr lang="en-US" dirty="0" err="1"/>
              <a:t>behaviour</a:t>
            </a:r>
            <a:r>
              <a:rPr lang="en-US" dirty="0"/>
              <a:t> it can have a severe impact on them both short-term and long-term. </a:t>
            </a:r>
          </a:p>
          <a:p>
            <a:pPr marL="0" indent="0">
              <a:buNone/>
            </a:pPr>
            <a:r>
              <a:rPr lang="en-US" dirty="0"/>
              <a:t>People can experience:</a:t>
            </a:r>
          </a:p>
          <a:p>
            <a:r>
              <a:rPr lang="en-US" dirty="0"/>
              <a:t>Feelings of stress, anxiety, humiliation</a:t>
            </a:r>
          </a:p>
          <a:p>
            <a:r>
              <a:rPr lang="en-US" dirty="0"/>
              <a:t>A negative experience of education and educational outcomes</a:t>
            </a:r>
          </a:p>
          <a:p>
            <a:r>
              <a:rPr lang="en-US" dirty="0"/>
              <a:t>Low self-esteem and self-confidence</a:t>
            </a:r>
          </a:p>
          <a:p>
            <a:r>
              <a:rPr lang="en-US" dirty="0"/>
              <a:t>Change in their mood and </a:t>
            </a:r>
            <a:r>
              <a:rPr lang="en-US" dirty="0" err="1"/>
              <a:t>behaviour</a:t>
            </a:r>
            <a:r>
              <a:rPr lang="en-US" dirty="0"/>
              <a:t> </a:t>
            </a:r>
          </a:p>
          <a:p>
            <a:pPr marL="0" indent="0">
              <a:buNone/>
            </a:pPr>
            <a:r>
              <a:rPr lang="en-US" sz="1800" dirty="0"/>
              <a:t>(</a:t>
            </a:r>
            <a:r>
              <a:rPr lang="en-US" sz="1800" dirty="0" err="1"/>
              <a:t>Bí</a:t>
            </a:r>
            <a:r>
              <a:rPr lang="en-US" sz="1800" dirty="0"/>
              <a:t> </a:t>
            </a:r>
            <a:r>
              <a:rPr lang="en-US" sz="1800" dirty="0" err="1"/>
              <a:t>Cineálta</a:t>
            </a:r>
            <a:r>
              <a:rPr lang="en-US" sz="1800" dirty="0"/>
              <a:t>)</a:t>
            </a:r>
          </a:p>
          <a:p>
            <a:endParaRPr lang="en-US" dirty="0"/>
          </a:p>
        </p:txBody>
      </p:sp>
      <p:sp>
        <p:nvSpPr>
          <p:cNvPr id="4" name="Slide Number Placeholder 3">
            <a:extLst>
              <a:ext uri="{FF2B5EF4-FFF2-40B4-BE49-F238E27FC236}">
                <a16:creationId xmlns:a16="http://schemas.microsoft.com/office/drawing/2014/main" id="{197D56C9-CD46-6249-FFD9-CDD51E7897B1}"/>
              </a:ext>
            </a:extLst>
          </p:cNvPr>
          <p:cNvSpPr>
            <a:spLocks noGrp="1"/>
          </p:cNvSpPr>
          <p:nvPr>
            <p:ph type="sldNum" sz="quarter" idx="12"/>
          </p:nvPr>
        </p:nvSpPr>
        <p:spPr/>
        <p:txBody>
          <a:bodyPr/>
          <a:lstStyle/>
          <a:p>
            <a:fld id="{1602449D-BBCA-0346-8C39-380AFCC969FA}" type="slidenum">
              <a:rPr lang="en-US" smtClean="0"/>
              <a:t>9</a:t>
            </a:fld>
            <a:endParaRPr lang="en-US"/>
          </a:p>
        </p:txBody>
      </p:sp>
      <p:sp>
        <p:nvSpPr>
          <p:cNvPr id="5" name="Footer Placeholder 4">
            <a:extLst>
              <a:ext uri="{FF2B5EF4-FFF2-40B4-BE49-F238E27FC236}">
                <a16:creationId xmlns:a16="http://schemas.microsoft.com/office/drawing/2014/main" id="{AF6503E9-D0F0-1300-140F-CA824A7136A2}"/>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3044886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5be85ce-9a97-424a-b54d-7e0fef2b8641"/>
</p:tagLst>
</file>

<file path=ppt/theme/theme1.xml><?xml version="1.0" encoding="utf-8"?>
<a:theme xmlns:a="http://schemas.openxmlformats.org/drawingml/2006/main" name="Light Background">
  <a:themeElements>
    <a:clrScheme name="FUSE">
      <a:dk1>
        <a:srgbClr val="1A1918"/>
      </a:dk1>
      <a:lt1>
        <a:srgbClr val="FFFFFF"/>
      </a:lt1>
      <a:dk2>
        <a:srgbClr val="4C4D4C"/>
      </a:dk2>
      <a:lt2>
        <a:srgbClr val="CACBCA"/>
      </a:lt2>
      <a:accent1>
        <a:srgbClr val="99459A"/>
      </a:accent1>
      <a:accent2>
        <a:srgbClr val="DB156F"/>
      </a:accent2>
      <a:accent3>
        <a:srgbClr val="ED1C27"/>
      </a:accent3>
      <a:accent4>
        <a:srgbClr val="FFC000"/>
      </a:accent4>
      <a:accent5>
        <a:srgbClr val="813483"/>
      </a:accent5>
      <a:accent6>
        <a:srgbClr val="B11F61"/>
      </a:accent6>
      <a:hlink>
        <a:srgbClr val="A71C28"/>
      </a:hlink>
      <a:folHlink>
        <a:srgbClr val="D88F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4883</TotalTime>
  <Words>1119</Words>
  <Application>Microsoft Office PowerPoint</Application>
  <PresentationFormat>Widescreen</PresentationFormat>
  <Paragraphs>106</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Calibri</vt:lpstr>
      <vt:lpstr>Calibri Light</vt:lpstr>
      <vt:lpstr>Georgia</vt:lpstr>
      <vt:lpstr>Light Background</vt:lpstr>
      <vt:lpstr>PowerPoint Presentation</vt:lpstr>
      <vt:lpstr>PowerPoint Presentation</vt:lpstr>
      <vt:lpstr>PowerPoint Presentation</vt:lpstr>
      <vt:lpstr>PowerPoint Presentation</vt:lpstr>
      <vt:lpstr>Bullying is targeted behaviour, online or offline, that causes harm. The harm caused can be physical, social, and/or emotional in nature. Bullying behaviour is repeated over time and involves an imbalance of power in relationships between two people or groups of people in society  Cineáltas Action Plan on Bullying, 2022 </vt:lpstr>
      <vt:lpstr>PowerPoint Presentation</vt:lpstr>
      <vt:lpstr>Video</vt:lpstr>
      <vt:lpstr>PowerPoint Presentation</vt:lpstr>
      <vt:lpstr>Class Discussion: How someone might feel…</vt:lpstr>
      <vt:lpstr>PowerPoint Presentation</vt:lpstr>
      <vt:lpstr>Activity 2 – Scenario Cards</vt:lpstr>
      <vt:lpstr>Activity 2 – Scenario Cards</vt:lpstr>
      <vt:lpstr>Activity 2 – Scenario Cards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Sheena  Flynn</dc:creator>
  <cp:lastModifiedBy>Carol O'Toole</cp:lastModifiedBy>
  <cp:revision>29</cp:revision>
  <dcterms:created xsi:type="dcterms:W3CDTF">2019-07-16T20:32:17Z</dcterms:created>
  <dcterms:modified xsi:type="dcterms:W3CDTF">2025-08-01T11:46:39Z</dcterms:modified>
</cp:coreProperties>
</file>