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23"/>
  </p:notesMasterIdLst>
  <p:sldIdLst>
    <p:sldId id="329" r:id="rId2"/>
    <p:sldId id="341" r:id="rId3"/>
    <p:sldId id="336" r:id="rId4"/>
    <p:sldId id="337" r:id="rId5"/>
    <p:sldId id="360" r:id="rId6"/>
    <p:sldId id="361" r:id="rId7"/>
    <p:sldId id="333" r:id="rId8"/>
    <p:sldId id="362" r:id="rId9"/>
    <p:sldId id="334" r:id="rId10"/>
    <p:sldId id="363" r:id="rId11"/>
    <p:sldId id="364" r:id="rId12"/>
    <p:sldId id="267" r:id="rId13"/>
    <p:sldId id="262" r:id="rId14"/>
    <p:sldId id="367" r:id="rId15"/>
    <p:sldId id="264" r:id="rId16"/>
    <p:sldId id="369" r:id="rId17"/>
    <p:sldId id="370" r:id="rId18"/>
    <p:sldId id="339" r:id="rId19"/>
    <p:sldId id="365" r:id="rId20"/>
    <p:sldId id="331" r:id="rId21"/>
    <p:sldId id="26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9"/>
    <p:restoredTop sz="94694"/>
  </p:normalViewPr>
  <p:slideViewPr>
    <p:cSldViewPr snapToGrid="0" snapToObjects="1">
      <p:cViewPr varScale="1">
        <p:scale>
          <a:sx n="46" d="100"/>
          <a:sy n="46" d="100"/>
        </p:scale>
        <p:origin x="60" y="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7487-5E57-4C47-BFAF-EE72B85CCD99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0CA-F3BD-AD4A-9271-0638FC02B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950CA-F3BD-AD4A-9271-0638FC02B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1DA7E-FB03-5346-8A37-BFE26F7A5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363566" y="-3027192"/>
            <a:ext cx="7464870" cy="12475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94896-9D6C-0046-A450-6D23EAA451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8375-1036-344B-BD63-ADF58F97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13C-C014-1740-88A7-85AB29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9AAEC-9118-424A-AD8D-47E660DC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FUSE</a:t>
            </a:r>
            <a:r>
              <a:rPr lang="en-US" dirty="0"/>
              <a:t>  |  ANTI- BULLYING &amp; ONLINE SAFETY PROGRAMME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80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DDB4CC9-04E9-EC4F-9C23-34D43A670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8B99044-000F-A0DB-C714-8D172958C2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383B12-6496-EBE9-2FA3-D5C0BB0515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239878"/>
            <a:ext cx="10515600" cy="3702050"/>
          </a:xfrm>
        </p:spPr>
        <p:txBody>
          <a:bodyPr/>
          <a:lstStyle/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5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C7F49-FBE0-FAC9-FBE9-D29562D1E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E301A0E-2930-213D-18E8-7B4432279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2E5892F-7736-A0EC-E631-00B15397A6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1212C0-24A3-C40E-61DF-CDC07F4B51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47874"/>
            <a:ext cx="3843338" cy="3946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2047873"/>
            <a:ext cx="5708650" cy="394614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1319505-6DB2-4B8D-99B0-7676C07F8E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7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D9A8-5EA3-F64A-B6B0-65FB4BA50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>
                <a:solidFill>
                  <a:schemeClr val="accent2"/>
                </a:solidFill>
              </a:rPr>
              <a:t>U</a:t>
            </a:r>
            <a:r>
              <a:rPr lang="en-US" b="1" dirty="0">
                <a:solidFill>
                  <a:schemeClr val="accent3"/>
                </a:solidFill>
              </a:rPr>
              <a:t>S</a:t>
            </a:r>
            <a:r>
              <a:rPr lang="en-US" b="1" dirty="0">
                <a:solidFill>
                  <a:schemeClr val="accent4"/>
                </a:solidFill>
              </a:rPr>
              <a:t>E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|  ONLINE SAFETY PROGRAMME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88DDA-3119-4143-9950-3507DB66A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63500" y="-58930"/>
            <a:ext cx="5207000" cy="69758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1DA7E-FB03-5346-8A37-BFE26F7A5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363566" y="-3027192"/>
            <a:ext cx="7464870" cy="124750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13C-C014-1740-88A7-85AB29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9AAEC-9118-424A-AD8D-47E660DC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FUSE</a:t>
            </a:r>
            <a:r>
              <a:rPr lang="en-US" dirty="0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4512E42-5C24-2F73-283B-799DE0A120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B7E2B6-26DB-FF4E-1A9D-B0C83ECCAB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47875"/>
            <a:ext cx="10515600" cy="3824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17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4896-9D6C-0046-A450-6D23EAA451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8375-1036-344B-BD63-ADF58F97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577615-2286-BF41-8691-7D44B7C3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ADEC6-5A68-9348-887F-8BF30C35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669F-C9E8-6042-A2A7-48B2A06EE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7D9E-0B27-1A43-B30C-5BF2DFCE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12D5-92AE-DB4A-B0C7-8C72C71A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88550-2FE0-B34E-8E92-C5F151E03BF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6974E9D-3966-2144-8BAF-954066D2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5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425A-AD01-4C44-9BA5-ED7BBF9E1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CE15-0A44-254B-89D7-E4999D6E9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6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A04C3-A67C-4642-837A-B376EB03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1D34-9A69-BC4B-B12B-9BFF461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6295-1484-624D-9C70-6E3C4071D24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C1EC2F-13EE-9742-8828-937CFB634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F7AC3-65BC-EA4A-8010-CF28D1C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AC9E-C2DA-654E-BF2B-935D9402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D53A57-DF3C-DA06-2808-CF7642A3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CDB435-DC55-E6BA-E018-975F09D7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90688"/>
            <a:ext cx="10515600" cy="862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586B79-537A-0019-F024-B53AC8A4CF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690688"/>
            <a:ext cx="5257800" cy="4311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4C5817-5D6F-CA2C-58AD-244A0BD702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298700"/>
            <a:ext cx="5257800" cy="3716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5E60-691C-574D-98DC-F6D1B3EE5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F7AC3-65BC-EA4A-8010-CF28D1C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45F27-D826-4E40-A023-7CB622BD243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AC9E-C2DA-654E-BF2B-935D9402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062677-7B7D-9541-B29E-415412624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4C93101-A371-0BAE-2EA6-A4227028D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0DA03-8497-C142-ACE3-6A645E0C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97BEB-15F1-5F4C-B4EF-75824394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E50F2B-F3B8-A543-AB7E-C6A49F263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86E36-BC8F-CD4B-81C3-72B9A65F4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B85A14A-5568-2349-BC73-3EA565DD7A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E77E1-F093-DE48-AEC1-44CFB4485D73}"/>
              </a:ext>
            </a:extLst>
          </p:cNvPr>
          <p:cNvPicPr>
            <a:picLocks/>
          </p:cNvPicPr>
          <p:nvPr userDrawn="1"/>
        </p:nvPicPr>
        <p:blipFill>
          <a:blip r:embed="rId24"/>
          <a:stretch>
            <a:fillRect/>
          </a:stretch>
        </p:blipFill>
        <p:spPr>
          <a:xfrm flipV="1">
            <a:off x="838199" y="6202361"/>
            <a:ext cx="10515600" cy="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66" r:id="rId3"/>
    <p:sldLayoutId id="2147483659" r:id="rId4"/>
    <p:sldLayoutId id="2147483661" r:id="rId5"/>
    <p:sldLayoutId id="2147483663" r:id="rId6"/>
    <p:sldLayoutId id="2147483667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8" r:id="rId17"/>
    <p:sldLayoutId id="2147483665" r:id="rId18"/>
    <p:sldLayoutId id="2147483677" r:id="rId19"/>
    <p:sldLayoutId id="2147483681" r:id="rId20"/>
    <p:sldLayoutId id="2147483679" r:id="rId21"/>
    <p:sldLayoutId id="2147483680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Md2VxgUalk?si=zWfBzdSdnHI_EPVb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hyperlink" Target="http://www.fuseprogramme.i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upxof60_8s?si=s3BAYA6Y2ulxk9A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413C-5FCD-D8D2-FCF5-211FB491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6C6424B-3294-5204-57CD-68E4BAA7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904814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8E3406C-41E9-C6E5-917A-2D6CDA2D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050"/>
            <a:ext cx="5867400" cy="38211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EEB785-12F7-B266-564C-048548C329D3}"/>
              </a:ext>
            </a:extLst>
          </p:cNvPr>
          <p:cNvSpPr/>
          <p:nvPr/>
        </p:nvSpPr>
        <p:spPr>
          <a:xfrm>
            <a:off x="580697" y="2773567"/>
            <a:ext cx="4791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I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Anti-Bullying and Online Safety</a:t>
            </a:r>
            <a:endParaRPr lang="en-IE" sz="100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IE" dirty="0">
                <a:solidFill>
                  <a:srgbClr val="3F3F3F"/>
                </a:solidFill>
                <a:effectLst/>
              </a:rPr>
              <a:t>FUSE Programme for Schools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85E5DF-F8A4-A071-8C23-1B53D594259E}"/>
              </a:ext>
            </a:extLst>
          </p:cNvPr>
          <p:cNvSpPr/>
          <p:nvPr/>
        </p:nvSpPr>
        <p:spPr>
          <a:xfrm>
            <a:off x="0" y="4037568"/>
            <a:ext cx="4267200" cy="10170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2"/>
              </a:gs>
              <a:gs pos="6700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D1AD2-06B7-4749-9E86-5B3E5E93559B}"/>
              </a:ext>
            </a:extLst>
          </p:cNvPr>
          <p:cNvSpPr/>
          <p:nvPr/>
        </p:nvSpPr>
        <p:spPr>
          <a:xfrm>
            <a:off x="580697" y="4100481"/>
            <a:ext cx="2374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IE" sz="2400" b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Lesson 2: </a:t>
            </a:r>
            <a:endParaRPr lang="en-IE" sz="24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ts val="3200"/>
            </a:pPr>
            <a:r>
              <a:rPr lang="en-IE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The Online World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BE04ECA-3297-5E8D-4C1A-8A7A27DB5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979" y="5711729"/>
            <a:ext cx="2569021" cy="1135385"/>
          </a:xfrm>
          <a:prstGeom prst="rect">
            <a:avLst/>
          </a:prstGeom>
        </p:spPr>
      </p:pic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BAA2EE4-6C02-7A81-5B5D-E90E2D342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327" y="5892872"/>
            <a:ext cx="2470727" cy="9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6AB26-C112-0006-5625-F85AA216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FFF83-9492-7F36-4542-BBEDA213B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FUSE</a:t>
            </a:r>
            <a:r>
              <a:rPr lang="en-US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FF9A4-00AE-C8E4-83E3-C1F6656AC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Key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2FD07-DC1A-2168-92C8-8F2177B7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0723E-4CA1-1393-6FCC-49E31A72CAC7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E55F-6F43-BC7B-4744-6D1D5D8ADDCE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3DDBE-B475-9819-F89A-2A222959573B}"/>
              </a:ext>
            </a:extLst>
          </p:cNvPr>
          <p:cNvSpPr txBox="1"/>
          <p:nvPr/>
        </p:nvSpPr>
        <p:spPr>
          <a:xfrm>
            <a:off x="885258" y="1832035"/>
            <a:ext cx="80039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is it important to keep your privacy online? (To prevent personal information being circulated online)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you ever felt that someone knew too much about you based on what they saw online?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are some good tips to follow when accepting someone online?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do you think people may add someone as a friend that they don’t know?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Think about what information someone could find about you from looking at your online social media account(s). Do you think a stranger should know that much about you?</a:t>
            </a:r>
          </a:p>
        </p:txBody>
      </p:sp>
    </p:spTree>
    <p:extLst>
      <p:ext uri="{BB962C8B-B14F-4D97-AF65-F5344CB8AC3E}">
        <p14:creationId xmlns:p14="http://schemas.microsoft.com/office/powerpoint/2010/main" val="239034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ED74-5D3B-9832-5C17-4669D72B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8A511-0B6C-6555-9E6E-17A95752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2344C-8C25-338D-686F-5A78630B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332725"/>
            <a:ext cx="10515600" cy="1430337"/>
          </a:xfrm>
        </p:spPr>
        <p:txBody>
          <a:bodyPr/>
          <a:lstStyle/>
          <a:p>
            <a:r>
              <a:rPr lang="en-IE" dirty="0"/>
              <a:t>Task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7DC2B-2953-65C7-67E6-C3B65511408A}"/>
              </a:ext>
            </a:extLst>
          </p:cNvPr>
          <p:cNvSpPr txBox="1"/>
          <p:nvPr/>
        </p:nvSpPr>
        <p:spPr>
          <a:xfrm>
            <a:off x="838199" y="1552180"/>
            <a:ext cx="10515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Think of some ways in which you can protect your privacy online. </a:t>
            </a:r>
          </a:p>
          <a:p>
            <a:endParaRPr lang="en-US" sz="2800" dirty="0"/>
          </a:p>
          <a:p>
            <a:r>
              <a:rPr lang="en-US" sz="2800" dirty="0"/>
              <a:t>You may wish to do this alone or with a partner. </a:t>
            </a:r>
          </a:p>
        </p:txBody>
      </p:sp>
    </p:spTree>
    <p:extLst>
      <p:ext uri="{BB962C8B-B14F-4D97-AF65-F5344CB8AC3E}">
        <p14:creationId xmlns:p14="http://schemas.microsoft.com/office/powerpoint/2010/main" val="356745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2BEF0-51A9-614E-93C9-0DE76DE9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C150D-F4D0-3846-B2E7-43D80EEA1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Suggestions may include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E5D35-20FB-527E-CC7E-C485FF90014E}"/>
              </a:ext>
            </a:extLst>
          </p:cNvPr>
          <p:cNvSpPr txBox="1"/>
          <p:nvPr/>
        </p:nvSpPr>
        <p:spPr>
          <a:xfrm>
            <a:off x="5430185" y="416262"/>
            <a:ext cx="635208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Most social networks are set to public by default. </a:t>
            </a:r>
          </a:p>
          <a:p>
            <a:r>
              <a:rPr lang="en-US" sz="2000" dirty="0"/>
              <a:t>Remember, people can see your profile, what you say, and to whom.</a:t>
            </a:r>
          </a:p>
          <a:p>
            <a:r>
              <a:rPr lang="en-US" sz="2000" dirty="0"/>
              <a:t>Only follow and accept requests from people you know</a:t>
            </a:r>
          </a:p>
          <a:p>
            <a:r>
              <a:rPr lang="en-US" sz="2000" dirty="0"/>
              <a:t>Even if your profile is private, your post and comments could be public. Double check! </a:t>
            </a:r>
          </a:p>
          <a:p>
            <a:r>
              <a:rPr lang="en-US" sz="2000" dirty="0"/>
              <a:t>Delete or deactivate old social media accounts you no longer use. </a:t>
            </a:r>
          </a:p>
          <a:p>
            <a:r>
              <a:rPr lang="en-US" sz="2000" dirty="0"/>
              <a:t>Before you share, tweet or post, think: Do I want everyone to see this?</a:t>
            </a:r>
          </a:p>
          <a:p>
            <a:r>
              <a:rPr lang="en-US" sz="2000" dirty="0"/>
              <a:t>If a photo is not of you, do I have permission to post this? </a:t>
            </a:r>
          </a:p>
          <a:p>
            <a:r>
              <a:rPr lang="en-US" sz="2000" dirty="0"/>
              <a:t>Don’t post your location or address online.</a:t>
            </a:r>
          </a:p>
          <a:p>
            <a:r>
              <a:rPr lang="en-US" sz="2000" dirty="0"/>
              <a:t>Be selective with who you add or allow to follow you. </a:t>
            </a:r>
          </a:p>
          <a:p>
            <a:r>
              <a:rPr lang="en-US" sz="2000" dirty="0"/>
              <a:t>Only follow and accept people you know and trust. </a:t>
            </a:r>
          </a:p>
          <a:p>
            <a:r>
              <a:rPr lang="en-US" sz="2000" dirty="0"/>
              <a:t>Set strong passwords and don’t release them. </a:t>
            </a:r>
          </a:p>
          <a:p>
            <a:r>
              <a:rPr lang="en-US" sz="2000" dirty="0"/>
              <a:t>Remember that not everyone online is who they say they are. </a:t>
            </a:r>
          </a:p>
          <a:p>
            <a:r>
              <a:rPr lang="en-US" sz="2000" dirty="0"/>
              <a:t>Keep your apps up to date, and be aware of the security and privacy changes that occur as a result of an update. </a:t>
            </a:r>
          </a:p>
        </p:txBody>
      </p:sp>
    </p:spTree>
    <p:extLst>
      <p:ext uri="{BB962C8B-B14F-4D97-AF65-F5344CB8AC3E}">
        <p14:creationId xmlns:p14="http://schemas.microsoft.com/office/powerpoint/2010/main" val="69874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6892-BA32-714C-A2DC-D2FE037D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Activity Sheet 2: Video Discussion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Algorithms &amp; Echo Chambers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D303-53A8-C24A-A5AA-6DCF51106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https://youtu.be/SMd2VxgUalk?si=zWfBzdSdnHI_EPVb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Source: UofL Research Assistance &amp; Instruction (University of Louisville)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1C7D-D13D-9644-874C-7E97B98A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83AB-DCA9-9C47-A8DF-3A14A4105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6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|  ANTI- BULLYING &amp; ONLINE SAFETY PROGRAMME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KEY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0623-216B-6D30-9317-9FCD89462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47875"/>
            <a:ext cx="7046626" cy="382428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1. Have you ever received advertisements on your phone after using a search engine or having a conversation with someone? </a:t>
            </a:r>
          </a:p>
          <a:p>
            <a:pPr marL="0" indent="0" algn="l">
              <a:buNone/>
            </a:pPr>
            <a:r>
              <a:rPr lang="en-US" dirty="0"/>
              <a:t>Can you think of any examples of when this happened? </a:t>
            </a:r>
          </a:p>
          <a:p>
            <a:pPr marL="0" indent="0" algn="l">
              <a:buNone/>
            </a:pPr>
            <a:r>
              <a:rPr lang="en-US" dirty="0"/>
              <a:t>2. Are echo chambers a bad thing? Why/why not? </a:t>
            </a:r>
          </a:p>
          <a:p>
            <a:pPr marL="0" indent="0" algn="l">
              <a:buNone/>
            </a:pPr>
            <a:r>
              <a:rPr lang="en-US" dirty="0"/>
              <a:t>3. Can you think of any examples of how companies have stereotyped you using your data?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2449D-BBCA-0346-8C39-380AFCC969F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D40D-246D-FA91-B317-B4AD67DEF63F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A99E-2249-1403-86CD-76A27207207A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C4682-08F0-5C19-202D-7C397B04656B}"/>
              </a:ext>
            </a:extLst>
          </p:cNvPr>
          <p:cNvSpPr txBox="1"/>
          <p:nvPr/>
        </p:nvSpPr>
        <p:spPr>
          <a:xfrm rot="882741">
            <a:off x="7513251" y="383560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22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636B5-B264-8E42-AC31-7E074127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15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FA6903-9CD3-C729-4CA7-A04A69B905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292438"/>
            <a:ext cx="10515600" cy="37015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recent study shows that algorithms used by social media platforms are rapidly amplifying (increasing) harmful and negative content.</a:t>
            </a:r>
          </a:p>
          <a:p>
            <a:r>
              <a:rPr lang="en-US" dirty="0">
                <a:solidFill>
                  <a:schemeClr val="bg1"/>
                </a:solidFill>
              </a:rPr>
              <a:t>The study used fake youth accounts and </a:t>
            </a:r>
            <a:r>
              <a:rPr lang="en-US" dirty="0" err="1">
                <a:solidFill>
                  <a:schemeClr val="bg1"/>
                </a:solidFill>
              </a:rPr>
              <a:t>analysed</a:t>
            </a:r>
            <a:r>
              <a:rPr lang="en-US" dirty="0">
                <a:solidFill>
                  <a:schemeClr val="bg1"/>
                </a:solidFill>
              </a:rPr>
              <a:t> the videos that were recommended to those accounts.</a:t>
            </a:r>
          </a:p>
          <a:p>
            <a:r>
              <a:rPr lang="en-US" dirty="0">
                <a:solidFill>
                  <a:schemeClr val="bg1"/>
                </a:solidFill>
              </a:rPr>
              <a:t>The users were recommended harmful and negative content very quickly</a:t>
            </a:r>
          </a:p>
          <a:p>
            <a:r>
              <a:rPr lang="en-US" dirty="0">
                <a:solidFill>
                  <a:schemeClr val="bg1"/>
                </a:solidFill>
              </a:rPr>
              <a:t>After several hours of viewing, the vast majority of content being recommended could be described as ‘toxic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Baker et al. (2023), Recommending Toxicity: The role of algorithmic recommender functions on YouTube Shorts and TikTok in promoting male supremacist influencers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50F403-F844-CB4C-AE74-8F43B3DC62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Let's have a look at a DCU Algorithm Study</a:t>
            </a:r>
          </a:p>
        </p:txBody>
      </p:sp>
    </p:spTree>
    <p:extLst>
      <p:ext uri="{BB962C8B-B14F-4D97-AF65-F5344CB8AC3E}">
        <p14:creationId xmlns:p14="http://schemas.microsoft.com/office/powerpoint/2010/main" val="310259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C31B3-7C26-9FEB-987B-95CF775D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B2BA-93D1-3BE5-0F49-6E37980E30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What does this mean?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F5D1A-3F25-BAF9-F7C2-DE34A56FE26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Simply put…</a:t>
            </a:r>
          </a:p>
          <a:p>
            <a:r>
              <a:rPr lang="en-US" dirty="0"/>
              <a:t>Sometimes whether you want to or not, you will be shown content that you have no interest in, do not agree with and do not want to see. </a:t>
            </a:r>
          </a:p>
          <a:p>
            <a:endParaRPr lang="en-US" dirty="0"/>
          </a:p>
          <a:p>
            <a:r>
              <a:rPr lang="en-US" dirty="0"/>
              <a:t>Recommendations can include harmful and negative content - that does not treat everyone with respect. </a:t>
            </a:r>
          </a:p>
          <a:p>
            <a:endParaRPr lang="en-US" dirty="0"/>
          </a:p>
          <a:p>
            <a:r>
              <a:rPr lang="en-US" dirty="0"/>
              <a:t>This is not something that we want and this is not something that should be brought into a school environment.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9892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5E0B3-1B95-82C4-B1B5-8F481031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FE5DD-0FDB-D679-8501-2E95BBF31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713831"/>
            <a:ext cx="10515600" cy="1430337"/>
          </a:xfrm>
        </p:spPr>
        <p:txBody>
          <a:bodyPr/>
          <a:lstStyle/>
          <a:p>
            <a:r>
              <a:rPr lang="en-US" dirty="0"/>
              <a:t>Why do you believe positive representation of individuals/groups is important in the media?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182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61131-39A8-3DB5-7E4F-658695C1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A85A6-5E65-8B42-E6C0-A2D1F9BC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positive representation is important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C568EE-4873-AF68-E2F0-149C401862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98178"/>
            <a:ext cx="10515600" cy="3702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people are positively represented by the media, it breaks down potentially harmful stereotypes that can lead to individuals or groups of people experiencing bullying </a:t>
            </a:r>
            <a:r>
              <a:rPr lang="en-US" dirty="0" err="1"/>
              <a:t>behaviour</a:t>
            </a:r>
            <a:r>
              <a:rPr lang="en-US" dirty="0"/>
              <a:t>. </a:t>
            </a:r>
          </a:p>
          <a:p>
            <a:r>
              <a:rPr lang="en-US" dirty="0"/>
              <a:t>Positive representation can shift public opinion for the better and create greater understanding and appreciation between cultures and communities- which is something we want day to day also in our school communities. </a:t>
            </a:r>
          </a:p>
          <a:p>
            <a:r>
              <a:rPr lang="en-US" dirty="0"/>
              <a:t>The media has a role to play in ensuring on-screen representation  of people from varied races and ethnicities to support people to grow up embracing themselves and others for who they 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81C90-9A4E-68EC-8EAD-8B3918197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2B78-311D-7159-156F-FD7F7344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Lesson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2D67-2493-6F8E-D49F-9537F68D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learnt from today’s lesson? </a:t>
            </a:r>
          </a:p>
          <a:p>
            <a:endParaRPr lang="en-US" dirty="0"/>
          </a:p>
          <a:p>
            <a:r>
              <a:rPr lang="en-US" dirty="0"/>
              <a:t>Write down the three most important things you learnt during today’s lesson.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DAFB-AAF3-71B9-7F2F-AB4045EB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D55C5-F121-D369-F4EC-5EAF6246E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6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2449D-BBCA-0346-8C39-380AFCC969F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|  ANTI- BULLYING &amp; ONLINE SAFETY PROGRAMME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0623-216B-6D30-9317-9FCD89462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Welcome to the lesson.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Everyone is included in the lesson.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Students take turns. Raise your hand if you would like to participate in the discussion.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Be mindful and respectful of other people’s opinions.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Follow the teacher’s directions.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C90B0-042B-067E-836C-953FC70E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FA06-EB2A-50F1-4070-D107108C4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4" name="Google Shape;308;p18">
            <a:extLst>
              <a:ext uri="{FF2B5EF4-FFF2-40B4-BE49-F238E27FC236}">
                <a16:creationId xmlns:a16="http://schemas.microsoft.com/office/drawing/2014/main" id="{B4001C28-E5CB-3231-5580-70AD9953B62C}"/>
              </a:ext>
            </a:extLst>
          </p:cNvPr>
          <p:cNvCxnSpPr/>
          <p:nvPr/>
        </p:nvCxnSpPr>
        <p:spPr>
          <a:xfrm>
            <a:off x="2773135" y="1627416"/>
            <a:ext cx="664572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310;p18">
            <a:extLst>
              <a:ext uri="{FF2B5EF4-FFF2-40B4-BE49-F238E27FC236}">
                <a16:creationId xmlns:a16="http://schemas.microsoft.com/office/drawing/2014/main" id="{A8C65FA2-4D66-10AE-90C7-CE9B26DE98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9838" y="2637694"/>
            <a:ext cx="1654531" cy="165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2;p18">
            <a:extLst>
              <a:ext uri="{FF2B5EF4-FFF2-40B4-BE49-F238E27FC236}">
                <a16:creationId xmlns:a16="http://schemas.microsoft.com/office/drawing/2014/main" id="{51C50867-8BE1-95C1-3D2C-E3E71100CE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02850">
            <a:off x="3580078" y="1968825"/>
            <a:ext cx="1872208" cy="115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5;p18">
            <a:extLst>
              <a:ext uri="{FF2B5EF4-FFF2-40B4-BE49-F238E27FC236}">
                <a16:creationId xmlns:a16="http://schemas.microsoft.com/office/drawing/2014/main" id="{533C1DD2-7C2A-98B3-347C-45CBF32215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0218" y="3022531"/>
            <a:ext cx="1483976" cy="88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2BB3A-6A42-D5E1-191B-70BEE3A13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950" y="4358700"/>
            <a:ext cx="22479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505C4-E518-F778-829F-8674E1E24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136" y="3977700"/>
            <a:ext cx="2921000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66418-0168-7689-5DB2-576D13AB9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08" y="1504834"/>
            <a:ext cx="3004456" cy="16875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A7C26E-0D5C-3B37-ADBB-FEC5E543F3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Help and Support</a:t>
            </a:r>
          </a:p>
        </p:txBody>
      </p:sp>
    </p:spTree>
    <p:extLst>
      <p:ext uri="{BB962C8B-B14F-4D97-AF65-F5344CB8AC3E}">
        <p14:creationId xmlns:p14="http://schemas.microsoft.com/office/powerpoint/2010/main" val="347094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4C41-B9AD-384C-B7C1-EF65B0F32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TH</a:t>
            </a:r>
            <a:r>
              <a:rPr lang="en-US" sz="7200" dirty="0">
                <a:solidFill>
                  <a:schemeClr val="accent2"/>
                </a:solidFill>
              </a:rPr>
              <a:t>AN</a:t>
            </a:r>
            <a:r>
              <a:rPr lang="en-US" sz="7200" dirty="0">
                <a:solidFill>
                  <a:schemeClr val="accent3"/>
                </a:solidFill>
              </a:rPr>
              <a:t>K</a:t>
            </a:r>
            <a:r>
              <a:rPr lang="en-US" sz="7200" dirty="0">
                <a:solidFill>
                  <a:schemeClr val="accent4"/>
                </a:solidFill>
              </a:rPr>
              <a:t> </a:t>
            </a:r>
            <a:r>
              <a:rPr lang="en-US" sz="7200" dirty="0">
                <a:solidFill>
                  <a:schemeClr val="accent3"/>
                </a:solidFill>
              </a:rPr>
              <a:t>Y</a:t>
            </a:r>
            <a:r>
              <a:rPr lang="en-US" sz="7200" dirty="0">
                <a:solidFill>
                  <a:schemeClr val="accent4"/>
                </a:solidFill>
              </a:rPr>
              <a:t>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71E19-4B1A-8F42-8D90-39B16F4FD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 more information, please go to </a:t>
            </a:r>
            <a:r>
              <a:rPr lang="en-IE" b="0" i="0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www.fuseprogramme.ie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E5E40-3AF8-DD42-822F-939BEBDDDAC5}"/>
              </a:ext>
            </a:extLst>
          </p:cNvPr>
          <p:cNvCxnSpPr>
            <a:cxnSpLocks/>
          </p:cNvCxnSpPr>
          <p:nvPr/>
        </p:nvCxnSpPr>
        <p:spPr>
          <a:xfrm>
            <a:off x="4065814" y="3429000"/>
            <a:ext cx="414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D2971EB-2471-7047-87DB-5D7FEC593A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2909" y="-161362"/>
            <a:ext cx="3633266" cy="256745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FEFCBA8-2DD1-CB1C-743A-337970EB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33" y="4908990"/>
            <a:ext cx="2569021" cy="1135385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C203A20-C809-BC20-C4D1-1E41BA73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542" y="5079247"/>
            <a:ext cx="2470727" cy="965128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762AEDB1-6403-5B32-C47B-2B02D5422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50" y="4793688"/>
            <a:ext cx="1752592" cy="1365991"/>
          </a:xfrm>
          <a:prstGeom prst="rect">
            <a:avLst/>
          </a:prstGeom>
        </p:spPr>
      </p:pic>
      <p:pic>
        <p:nvPicPr>
          <p:cNvPr id="11" name="Picture 10" descr="A colorful puzzle pieces with white text&#10;&#10;Description automatically generated">
            <a:extLst>
              <a:ext uri="{FF2B5EF4-FFF2-40B4-BE49-F238E27FC236}">
                <a16:creationId xmlns:a16="http://schemas.microsoft.com/office/drawing/2014/main" id="{EE8C4F78-20FB-3711-B638-7E9DC42EF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857" y="4876333"/>
            <a:ext cx="1752593" cy="10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901B-06C9-B188-6DFC-CD804115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9DC1-BF34-C87A-3581-78A9462F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02DA-5FFC-679D-1242-A41E75FE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Recognise</a:t>
            </a:r>
            <a:r>
              <a:rPr lang="en-US" dirty="0"/>
              <a:t> and discuss the advantages and disadvantages of social media</a:t>
            </a:r>
          </a:p>
          <a:p>
            <a:r>
              <a:rPr lang="en-US" dirty="0"/>
              <a:t>Develop an understanding of how the algorithm works</a:t>
            </a:r>
          </a:p>
          <a:p>
            <a:r>
              <a:rPr lang="en-US" dirty="0"/>
              <a:t>Reflect on and discuss how the media plays a role in online bullying </a:t>
            </a:r>
            <a:r>
              <a:rPr lang="en-US" dirty="0" err="1"/>
              <a:t>behaviour</a:t>
            </a:r>
            <a:r>
              <a:rPr lang="en-US" dirty="0"/>
              <a:t> situations </a:t>
            </a:r>
          </a:p>
          <a:p>
            <a:r>
              <a:rPr lang="en-US" dirty="0"/>
              <a:t>List ways in which you can maintain some privacy online</a:t>
            </a:r>
          </a:p>
          <a:p>
            <a:r>
              <a:rPr lang="en-US" dirty="0"/>
              <a:t>Understand the concept of privacy (online) and explain why it is important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7F201-1DA7-570B-CD00-16BB0DBC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8742-F3F2-73B6-91D1-86FA82051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5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EFADB-B18F-6DF4-4B62-3DFC571E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88404-A53D-2B9E-A8E5-D95641902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 Sheet 1 - Advantages and Disadvantages of Social Media</a:t>
            </a:r>
          </a:p>
        </p:txBody>
      </p:sp>
      <p:pic>
        <p:nvPicPr>
          <p:cNvPr id="6" name="Google Shape;166;p32">
            <a:extLst>
              <a:ext uri="{FF2B5EF4-FFF2-40B4-BE49-F238E27FC236}">
                <a16:creationId xmlns:a16="http://schemas.microsoft.com/office/drawing/2014/main" id="{9592D6E1-41C6-FDC6-F3C1-E364A1FDBD7D}"/>
              </a:ext>
            </a:extLst>
          </p:cNvPr>
          <p:cNvPicPr preferRelativeResize="0">
            <a:picLocks noGrp="1"/>
          </p:cNvPicPr>
          <p:nvPr>
            <p:ph sz="quarter" idx="15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2876807"/>
            <a:ext cx="1978807" cy="226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32">
            <a:extLst>
              <a:ext uri="{FF2B5EF4-FFF2-40B4-BE49-F238E27FC236}">
                <a16:creationId xmlns:a16="http://schemas.microsoft.com/office/drawing/2014/main" id="{0B777C83-1E8D-1524-377C-6297D2698D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315" y="2893135"/>
            <a:ext cx="1978807" cy="226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8;p32">
            <a:extLst>
              <a:ext uri="{FF2B5EF4-FFF2-40B4-BE49-F238E27FC236}">
                <a16:creationId xmlns:a16="http://schemas.microsoft.com/office/drawing/2014/main" id="{3D058347-1E33-5856-7E84-E641E753D8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200" y="2876807"/>
            <a:ext cx="1851067" cy="232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9;p32">
            <a:extLst>
              <a:ext uri="{FF2B5EF4-FFF2-40B4-BE49-F238E27FC236}">
                <a16:creationId xmlns:a16="http://schemas.microsoft.com/office/drawing/2014/main" id="{B7188F34-5B94-A6BB-3177-2938DB2A2CC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3448" y="2845974"/>
            <a:ext cx="1851067" cy="23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p32">
            <a:extLst>
              <a:ext uri="{FF2B5EF4-FFF2-40B4-BE49-F238E27FC236}">
                <a16:creationId xmlns:a16="http://schemas.microsoft.com/office/drawing/2014/main" id="{270D7C31-7200-AACF-0838-5235DD1C762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07411" y="2862301"/>
            <a:ext cx="2264433" cy="2264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26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6D88-6FCB-4354-241D-2323EEE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E8754-CB8F-2306-40FD-A8EF26E36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332725"/>
            <a:ext cx="10515600" cy="1430337"/>
          </a:xfrm>
        </p:spPr>
        <p:txBody>
          <a:bodyPr/>
          <a:lstStyle/>
          <a:p>
            <a:r>
              <a:rPr lang="en-IE" dirty="0"/>
              <a:t>Examples of Advantages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315B2-ED8A-58AD-262F-A24E3D44DEB6}"/>
              </a:ext>
            </a:extLst>
          </p:cNvPr>
          <p:cNvSpPr txBox="1"/>
          <p:nvPr/>
        </p:nvSpPr>
        <p:spPr>
          <a:xfrm>
            <a:off x="838199" y="1552180"/>
            <a:ext cx="105155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Communicate and stay up to date with family and friends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new friends and communities; network with other people who share similar interests or ambitions.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Join or promote worthwhile causes; raise awareness on important issues. Seek or offer emotional support during tough times.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social connections, for example, if you live in a remote area, or have limited independence, social anxiety, or are part of a </a:t>
            </a:r>
            <a:r>
              <a:rPr lang="en-US" sz="2800" dirty="0" err="1"/>
              <a:t>marginalised</a:t>
            </a:r>
            <a:r>
              <a:rPr lang="en-US" sz="2800" dirty="0"/>
              <a:t> group.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an outlet for your creativity and self expression.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Discover (with care) sources of valuable information and learning. </a:t>
            </a:r>
          </a:p>
        </p:txBody>
      </p:sp>
    </p:spTree>
    <p:extLst>
      <p:ext uri="{BB962C8B-B14F-4D97-AF65-F5344CB8AC3E}">
        <p14:creationId xmlns:p14="http://schemas.microsoft.com/office/powerpoint/2010/main" val="131241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5DD3-73ED-4D88-F20B-105442C6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E878B-805A-AD1B-4B09-E73FA9DE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EE04-646B-6431-0FA7-FCEA6BE95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332725"/>
            <a:ext cx="10515600" cy="1430337"/>
          </a:xfrm>
        </p:spPr>
        <p:txBody>
          <a:bodyPr/>
          <a:lstStyle/>
          <a:p>
            <a:r>
              <a:rPr lang="en-IE" dirty="0"/>
              <a:t>Examples of Disadvantages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602C5-3655-D42D-2A14-EFA5BB1A6667}"/>
              </a:ext>
            </a:extLst>
          </p:cNvPr>
          <p:cNvSpPr txBox="1"/>
          <p:nvPr/>
        </p:nvSpPr>
        <p:spPr>
          <a:xfrm>
            <a:off x="838199" y="1552180"/>
            <a:ext cx="105155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media may promote negative experiences such as: » Inadequacy about your life or appearance and/or Fear of Missing Out (FOMO) » Isolation » Depression » Anxiety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Online bullying </a:t>
            </a:r>
            <a:r>
              <a:rPr lang="en-US" sz="2800" dirty="0" err="1"/>
              <a:t>behaviour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People may use their phone to disconnect from real life connections and talking to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People can get into bad habits of ‘scrolling’ on your phone all day rather than doing other tasks.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people may have access to private information about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media can spread false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084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FUSE</a:t>
            </a:r>
            <a:r>
              <a:rPr lang="en-US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What does the word privacy mean to you?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D40D-246D-FA91-B317-B4AD67DEF63F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A99E-2249-1403-86CD-76A27207207A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C4682-08F0-5C19-202D-7C397B04656B}"/>
              </a:ext>
            </a:extLst>
          </p:cNvPr>
          <p:cNvSpPr txBox="1"/>
          <p:nvPr/>
        </p:nvSpPr>
        <p:spPr>
          <a:xfrm rot="882741">
            <a:off x="7513251" y="383560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79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F6C7F-7814-1582-AE8A-BE47EB8C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219BC-B0F5-FAD6-7B47-12A5031E5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PRIVACY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607C4-EDA3-0502-0CA9-880827A9CC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47875"/>
            <a:ext cx="10515600" cy="37020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Simply stated, privacy refers to how we choose to handle information about ourselves.</a:t>
            </a:r>
          </a:p>
          <a:p>
            <a:r>
              <a:rPr lang="en-US" dirty="0"/>
              <a:t>This information can include parts of our identities, activities, preferences, routines and other aspects of our lives.</a:t>
            </a:r>
          </a:p>
          <a:p>
            <a:r>
              <a:rPr lang="en-US" dirty="0"/>
              <a:t>So it’s important that we become aware of our understanding of privacy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17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B374-2CC8-0284-015A-85FB4DD11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7F9B-7BE8-FF68-F816-EE03D51B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Video – Think Before You Accept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5DB36-9A33-9A54-612A-0222E876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https://youtu.be/Dupxof60_8s?si=s3BAYA6Y2ulxk9AU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Source: UNICEF / YouTube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CE29-FEAE-288C-54A9-FCB3802B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D313D-7605-8DE5-E4B3-3BFED0D40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8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273bbc8-b46e-4f51-9967-6476531ac3f7"/>
</p:tagLst>
</file>

<file path=ppt/theme/theme1.xml><?xml version="1.0" encoding="utf-8"?>
<a:theme xmlns:a="http://schemas.openxmlformats.org/drawingml/2006/main" name="Light Background">
  <a:themeElements>
    <a:clrScheme name="FUSE">
      <a:dk1>
        <a:srgbClr val="1A1918"/>
      </a:dk1>
      <a:lt1>
        <a:srgbClr val="FFFFFF"/>
      </a:lt1>
      <a:dk2>
        <a:srgbClr val="4C4D4C"/>
      </a:dk2>
      <a:lt2>
        <a:srgbClr val="CACBCA"/>
      </a:lt2>
      <a:accent1>
        <a:srgbClr val="99459A"/>
      </a:accent1>
      <a:accent2>
        <a:srgbClr val="DB156F"/>
      </a:accent2>
      <a:accent3>
        <a:srgbClr val="ED1C27"/>
      </a:accent3>
      <a:accent4>
        <a:srgbClr val="FFC000"/>
      </a:accent4>
      <a:accent5>
        <a:srgbClr val="813483"/>
      </a:accent5>
      <a:accent6>
        <a:srgbClr val="B11F61"/>
      </a:accent6>
      <a:hlink>
        <a:srgbClr val="A71C28"/>
      </a:hlink>
      <a:folHlink>
        <a:srgbClr val="D88F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</TotalTime>
  <Words>1245</Words>
  <Application>Microsoft Office PowerPoint</Application>
  <PresentationFormat>Widescreen</PresentationFormat>
  <Paragraphs>141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Georgia</vt:lpstr>
      <vt:lpstr>Light Background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– Think Before You Accept</vt:lpstr>
      <vt:lpstr>PowerPoint Presentation</vt:lpstr>
      <vt:lpstr>PowerPoint Presentation</vt:lpstr>
      <vt:lpstr>PowerPoint Presentation</vt:lpstr>
      <vt:lpstr>Activity Sheet 2: Video Discussion Algorithms &amp; Echo Chambers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Closure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Sheena  Flynn</dc:creator>
  <cp:lastModifiedBy>Carol O'Toole</cp:lastModifiedBy>
  <cp:revision>30</cp:revision>
  <dcterms:created xsi:type="dcterms:W3CDTF">2019-07-16T20:32:17Z</dcterms:created>
  <dcterms:modified xsi:type="dcterms:W3CDTF">2025-08-01T11:53:12Z</dcterms:modified>
</cp:coreProperties>
</file>