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26"/>
  </p:notesMasterIdLst>
  <p:sldIdLst>
    <p:sldId id="329" r:id="rId2"/>
    <p:sldId id="341" r:id="rId3"/>
    <p:sldId id="336" r:id="rId4"/>
    <p:sldId id="360" r:id="rId5"/>
    <p:sldId id="371" r:id="rId6"/>
    <p:sldId id="362" r:id="rId7"/>
    <p:sldId id="337" r:id="rId8"/>
    <p:sldId id="361" r:id="rId9"/>
    <p:sldId id="374" r:id="rId10"/>
    <p:sldId id="333" r:id="rId11"/>
    <p:sldId id="372" r:id="rId12"/>
    <p:sldId id="375" r:id="rId13"/>
    <p:sldId id="364" r:id="rId14"/>
    <p:sldId id="363" r:id="rId15"/>
    <p:sldId id="267" r:id="rId16"/>
    <p:sldId id="262" r:id="rId17"/>
    <p:sldId id="367" r:id="rId18"/>
    <p:sldId id="264" r:id="rId19"/>
    <p:sldId id="369" r:id="rId20"/>
    <p:sldId id="370" r:id="rId21"/>
    <p:sldId id="339" r:id="rId22"/>
    <p:sldId id="365" r:id="rId23"/>
    <p:sldId id="331" r:id="rId24"/>
    <p:sldId id="26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9"/>
    <p:restoredTop sz="94694"/>
  </p:normalViewPr>
  <p:slideViewPr>
    <p:cSldViewPr snapToGrid="0" snapToObjects="1">
      <p:cViewPr varScale="1">
        <p:scale>
          <a:sx n="46" d="100"/>
          <a:sy n="46" d="100"/>
        </p:scale>
        <p:origin x="60" y="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7487-5E57-4C47-BFAF-EE72B85CCD99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50CA-F3BD-AD4A-9271-0638FC02B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0950CA-F3BD-AD4A-9271-0638FC02B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1DA7E-FB03-5346-8A37-BFE26F7A5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363566" y="-3027192"/>
            <a:ext cx="7464870" cy="12475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94896-9D6C-0046-A450-6D23EAA451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8375-1036-344B-BD63-ADF58F97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13C-C014-1740-88A7-85AB29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9AAEC-9118-424A-AD8D-47E660DC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FUSE</a:t>
            </a:r>
            <a:r>
              <a:rPr lang="en-US" dirty="0"/>
              <a:t>  |  ANTI- BULLYING &amp; ONLINE SAFETY PROGRAMME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8809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DDB4CC9-04E9-EC4F-9C23-34D43A670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8B99044-000F-A0DB-C714-8D172958C2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383B12-6496-EBE9-2FA3-D5C0BB0515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239878"/>
            <a:ext cx="10515600" cy="3702050"/>
          </a:xfrm>
        </p:spPr>
        <p:txBody>
          <a:bodyPr/>
          <a:lstStyle/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5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C7F49-FBE0-FAC9-FBE9-D29562D1E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E301A0E-2930-213D-18E8-7B4432279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2E5892F-7736-A0EC-E631-00B15397A6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1212C0-24A3-C40E-61DF-CDC07F4B51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2163763"/>
            <a:ext cx="10515600" cy="3838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47874"/>
            <a:ext cx="3843338" cy="3946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2047873"/>
            <a:ext cx="5708650" cy="394614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1319505-6DB2-4B8D-99B0-7676C07F8E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7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D9A8-5EA3-F64A-B6B0-65FB4BA50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F</a:t>
            </a:r>
            <a:r>
              <a:rPr lang="en-US" b="1" dirty="0">
                <a:solidFill>
                  <a:schemeClr val="accent2"/>
                </a:solidFill>
              </a:rPr>
              <a:t>U</a:t>
            </a:r>
            <a:r>
              <a:rPr lang="en-US" b="1" dirty="0">
                <a:solidFill>
                  <a:schemeClr val="accent3"/>
                </a:solidFill>
              </a:rPr>
              <a:t>S</a:t>
            </a:r>
            <a:r>
              <a:rPr lang="en-US" b="1" dirty="0">
                <a:solidFill>
                  <a:schemeClr val="accent4"/>
                </a:solidFill>
              </a:rPr>
              <a:t>E</a:t>
            </a:r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|  ONLINE SAFETY PROGRAMME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88DDA-3119-4143-9950-3507DB66A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63500" y="-58930"/>
            <a:ext cx="5207000" cy="697585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01DA7E-FB03-5346-8A37-BFE26F7A5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363566" y="-3027192"/>
            <a:ext cx="7464870" cy="124750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4813C-C014-1740-88A7-85AB2990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B9AAEC-9118-424A-AD8D-47E660DCE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FUSE</a:t>
            </a:r>
            <a:r>
              <a:rPr lang="en-US" dirty="0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4512E42-5C24-2F73-283B-799DE0A120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B7E2B6-26DB-FF4E-1A9D-B0C83ECCAB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47875"/>
            <a:ext cx="10515600" cy="3824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17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3875B-2B5E-2207-0FF4-FA9059C37F9D}"/>
              </a:ext>
            </a:extLst>
          </p:cNvPr>
          <p:cNvSpPr/>
          <p:nvPr userDrawn="1"/>
        </p:nvSpPr>
        <p:spPr>
          <a:xfrm>
            <a:off x="0" y="-128789"/>
            <a:ext cx="5396248" cy="7276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0BFAFF-EE88-994A-A8EC-8D6ABE4A7863}"/>
              </a:ext>
            </a:extLst>
          </p:cNvPr>
          <p:cNvCxnSpPr/>
          <p:nvPr userDrawn="1"/>
        </p:nvCxnSpPr>
        <p:spPr>
          <a:xfrm flipH="1">
            <a:off x="838200" y="6197600"/>
            <a:ext cx="4305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FUSE</a:t>
            </a:r>
            <a:r>
              <a:rPr lang="en-US">
                <a:solidFill>
                  <a:schemeClr val="tx2"/>
                </a:solidFill>
              </a:rPr>
              <a:t>  |  ANTI- BULLYING &amp; ONLINE SAFETY PROGRAMME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0864EA2-9B33-444A-8CAA-A39E2D428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85814"/>
            <a:ext cx="3843338" cy="52082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D68A3E35-F769-9F44-909A-C56776FEE4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150" y="785813"/>
            <a:ext cx="5708650" cy="4849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7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4896-9D6C-0046-A450-6D23EAA451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68375-1036-344B-BD63-ADF58F97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577615-2286-BF41-8691-7D44B7C3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ADEC6-5A68-9348-887F-8BF30C35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669F-C9E8-6042-A2A7-48B2A06EE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7D9E-0B27-1A43-B30C-5BF2DFCE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12D5-92AE-DB4A-B0C7-8C72C71A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88550-2FE0-B34E-8E92-C5F151E03BF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6974E9D-3966-2144-8BAF-954066D2B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5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425A-AD01-4C44-9BA5-ED7BBF9E1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CE15-0A44-254B-89D7-E4999D6E9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6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A04C3-A67C-4642-837A-B376EB038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1D34-9A69-BC4B-B12B-9BFF461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6295-1484-624D-9C70-6E3C4071D24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C1EC2F-13EE-9742-8828-937CFB634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F7AC3-65BC-EA4A-8010-CF28D1C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AC9E-C2DA-654E-BF2B-935D9402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D53A57-DF3C-DA06-2808-CF7642A3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CDB435-DC55-E6BA-E018-975F09D7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90688"/>
            <a:ext cx="10515600" cy="8620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586B79-537A-0019-F024-B53AC8A4CF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690688"/>
            <a:ext cx="5257800" cy="43116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4C5817-5D6F-CA2C-58AD-244A0BD702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298700"/>
            <a:ext cx="5257800" cy="3716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edit</a:t>
            </a:r>
          </a:p>
          <a:p>
            <a:pPr lvl="0"/>
            <a:endParaRPr lang="en-GB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5E60-691C-574D-98DC-F6D1B3EE5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F7AC3-65BC-EA4A-8010-CF28D1C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45F27-D826-4E40-A023-7CB622BD243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838199" y="1614032"/>
            <a:ext cx="10515600" cy="36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CAC9E-C2DA-654E-BF2B-935D9402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02449D-BBCA-0346-8C39-380AFCC969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062677-7B7D-9541-B29E-415412624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B5E8-7CF1-624B-9006-99B1D038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02449D-BBCA-0346-8C39-380AFCC969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C262B4D-4FA2-634B-BE4B-2E3611F94166}"/>
              </a:ext>
            </a:extLst>
          </p:cNvPr>
          <p:cNvSpPr txBox="1">
            <a:spLocks/>
          </p:cNvSpPr>
          <p:nvPr userDrawn="1"/>
        </p:nvSpPr>
        <p:spPr>
          <a:xfrm>
            <a:off x="838200" y="63747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FUSE</a:t>
            </a:r>
            <a:r>
              <a:rPr lang="en-US">
                <a:solidFill>
                  <a:schemeClr val="bg1"/>
                </a:solidFill>
              </a:rPr>
              <a:t>  |  ANTI- BULLYING &amp; ONLINE SAFETY PROGRAMME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BE6DD1-0C69-D0CC-B519-0F91AF6A5D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7538"/>
            <a:ext cx="10515600" cy="143033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4C93101-A371-0BAE-2EA6-A4227028DD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568651"/>
            <a:ext cx="10515600" cy="370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0DA03-8497-C142-ACE3-6A645E0C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97BEB-15F1-5F4C-B4EF-75824394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E50F2B-F3B8-A543-AB7E-C6A49F263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86E36-BC8F-CD4B-81C3-72B9A65F4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B85A14A-5568-2349-BC73-3EA565DD7A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E77E1-F093-DE48-AEC1-44CFB4485D73}"/>
              </a:ext>
            </a:extLst>
          </p:cNvPr>
          <p:cNvPicPr>
            <a:picLocks/>
          </p:cNvPicPr>
          <p:nvPr userDrawn="1"/>
        </p:nvPicPr>
        <p:blipFill>
          <a:blip r:embed="rId24"/>
          <a:stretch>
            <a:fillRect/>
          </a:stretch>
        </p:blipFill>
        <p:spPr>
          <a:xfrm flipV="1">
            <a:off x="838199" y="6202361"/>
            <a:ext cx="10515600" cy="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66" r:id="rId3"/>
    <p:sldLayoutId id="2147483659" r:id="rId4"/>
    <p:sldLayoutId id="2147483661" r:id="rId5"/>
    <p:sldLayoutId id="2147483663" r:id="rId6"/>
    <p:sldLayoutId id="2147483667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8" r:id="rId17"/>
    <p:sldLayoutId id="2147483665" r:id="rId18"/>
    <p:sldLayoutId id="2147483677" r:id="rId19"/>
    <p:sldLayoutId id="2147483681" r:id="rId20"/>
    <p:sldLayoutId id="2147483679" r:id="rId21"/>
    <p:sldLayoutId id="2147483680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eqLWH0YZV0?si=rzJZviw8FgccDmKC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.instagram.com/blog/announcements/introducing-new-tools-to-protect-our-community-from-abuse#:~:text=Because%20DMs%20are%20private%20conversations,never%20have%20to%20see%20them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g"/><Relationship Id="rId2" Type="http://schemas.openxmlformats.org/officeDocument/2006/relationships/hyperlink" Target="http://www.fuseprogramme.ie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dAYUD256Mc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413C-5FCD-D8D2-FCF5-211FB491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6C6424B-3294-5204-57CD-68E4BAA7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904814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8E3406C-41E9-C6E5-917A-2D6CDA2D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050"/>
            <a:ext cx="5867400" cy="38211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EEB785-12F7-B266-564C-048548C329D3}"/>
              </a:ext>
            </a:extLst>
          </p:cNvPr>
          <p:cNvSpPr/>
          <p:nvPr/>
        </p:nvSpPr>
        <p:spPr>
          <a:xfrm>
            <a:off x="580697" y="2773567"/>
            <a:ext cx="4791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I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Anti-Bullying and Online Safety</a:t>
            </a:r>
            <a:endParaRPr lang="en-IE" sz="1000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IE" dirty="0">
                <a:solidFill>
                  <a:srgbClr val="3F3F3F"/>
                </a:solidFill>
                <a:effectLst/>
              </a:rPr>
              <a:t>FUSE Programme for Schools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85E5DF-F8A4-A071-8C23-1B53D594259E}"/>
              </a:ext>
            </a:extLst>
          </p:cNvPr>
          <p:cNvSpPr/>
          <p:nvPr/>
        </p:nvSpPr>
        <p:spPr>
          <a:xfrm>
            <a:off x="0" y="4037568"/>
            <a:ext cx="4267200" cy="101703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2"/>
              </a:gs>
              <a:gs pos="6700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4D1AD2-06B7-4749-9E86-5B3E5E93559B}"/>
              </a:ext>
            </a:extLst>
          </p:cNvPr>
          <p:cNvSpPr/>
          <p:nvPr/>
        </p:nvSpPr>
        <p:spPr>
          <a:xfrm>
            <a:off x="580697" y="4100481"/>
            <a:ext cx="1746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IE" sz="24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Lesson 3: </a:t>
            </a:r>
          </a:p>
          <a:p>
            <a:pPr lvl="0">
              <a:buClr>
                <a:srgbClr val="000000"/>
              </a:buClr>
              <a:buSzPts val="3200"/>
            </a:pPr>
            <a:r>
              <a:rPr lang="en-IE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Hate Speech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6BE04ECA-3297-5E8D-4C1A-8A7A27DB5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979" y="5711729"/>
            <a:ext cx="2569021" cy="1135385"/>
          </a:xfrm>
          <a:prstGeom prst="rect">
            <a:avLst/>
          </a:prstGeom>
        </p:spPr>
      </p:pic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BAA2EE4-6C02-7A81-5B5D-E90E2D342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327" y="5892872"/>
            <a:ext cx="2470727" cy="9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FUSE</a:t>
            </a:r>
            <a:r>
              <a:rPr lang="en-US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REFLECTIVE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D40D-246D-FA91-B317-B4AD67DEF63F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A99E-2249-1403-86CD-76A27207207A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C4682-08F0-5C19-202D-7C397B04656B}"/>
              </a:ext>
            </a:extLst>
          </p:cNvPr>
          <p:cNvSpPr txBox="1"/>
          <p:nvPr/>
        </p:nvSpPr>
        <p:spPr>
          <a:xfrm rot="882741">
            <a:off x="7513251" y="383560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C15E0-2613-1C7F-720B-A191CEF1FCA0}"/>
              </a:ext>
            </a:extLst>
          </p:cNvPr>
          <p:cNvSpPr txBox="1"/>
          <p:nvPr/>
        </p:nvSpPr>
        <p:spPr>
          <a:xfrm>
            <a:off x="838200" y="1589780"/>
            <a:ext cx="701664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Why did you label the scenario as bullying </a:t>
            </a:r>
            <a:r>
              <a:rPr lang="en-US" sz="2800" dirty="0" err="1">
                <a:solidFill>
                  <a:schemeClr val="bg1"/>
                </a:solidFill>
              </a:rPr>
              <a:t>behaviour</a:t>
            </a:r>
            <a:r>
              <a:rPr lang="en-US" sz="2800" dirty="0">
                <a:solidFill>
                  <a:schemeClr val="bg1"/>
                </a:solidFill>
              </a:rPr>
              <a:t> or hate speech?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Could any other group have fitted the scenario?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would you do in a similar situation?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changes could you make to improve the scenarios?</a:t>
            </a:r>
          </a:p>
        </p:txBody>
      </p:sp>
    </p:spTree>
    <p:extLst>
      <p:ext uri="{BB962C8B-B14F-4D97-AF65-F5344CB8AC3E}">
        <p14:creationId xmlns:p14="http://schemas.microsoft.com/office/powerpoint/2010/main" val="16879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15F9-FF9F-5A47-C279-C693925F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Hate Speech and Bullying </a:t>
            </a:r>
            <a:r>
              <a:rPr lang="en-US" dirty="0" err="1"/>
              <a:t>behaviour</a:t>
            </a:r>
            <a:endParaRPr lang="en-I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E66FFA-6C05-F478-9435-ECB6D8AC2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182129"/>
              </p:ext>
            </p:extLst>
          </p:nvPr>
        </p:nvGraphicFramePr>
        <p:xfrm>
          <a:off x="838200" y="1825625"/>
          <a:ext cx="10515600" cy="39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617458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4694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20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Bullying behaviour is</a:t>
                      </a:r>
                      <a:endParaRPr sz="20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20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Hate speech is</a:t>
                      </a:r>
                      <a:endParaRPr sz="2000" b="1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extLst>
                  <a:ext uri="{0D108BD9-81ED-4DB2-BD59-A6C34878D82A}">
                    <a16:rowId xmlns:a16="http://schemas.microsoft.com/office/drawing/2014/main" val="218642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Negative power relations over individuals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Hostility and violence against an entire group of people that the individual represents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extLst>
                  <a:ext uri="{0D108BD9-81ED-4DB2-BD59-A6C34878D82A}">
                    <a16:rowId xmlns:a16="http://schemas.microsoft.com/office/drawing/2014/main" val="140467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can be anyone </a:t>
                      </a:r>
                      <a:endParaRPr sz="20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Targeting an individual or group due to the characteristics of the target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extLst>
                  <a:ext uri="{0D108BD9-81ED-4DB2-BD59-A6C34878D82A}">
                    <a16:rowId xmlns:a16="http://schemas.microsoft.com/office/drawing/2014/main" val="429112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Aims to undermine the individual</a:t>
                      </a:r>
                      <a:endParaRPr sz="20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Aims to undermine  what the individual represents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extLst>
                  <a:ext uri="{0D108BD9-81ED-4DB2-BD59-A6C34878D82A}">
                    <a16:rowId xmlns:a16="http://schemas.microsoft.com/office/drawing/2014/main" val="268739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Occurs on repetitive occasions</a:t>
                      </a:r>
                      <a:endParaRPr sz="200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incident is enough (doesn’t need to be repetitive)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extLst>
                  <a:ext uri="{0D108BD9-81ED-4DB2-BD59-A6C34878D82A}">
                    <a16:rowId xmlns:a16="http://schemas.microsoft.com/office/drawing/2014/main" val="38033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individual effects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200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effect on a group on society</a:t>
                      </a:r>
                      <a:endParaRPr sz="20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450" marR="71450" marT="71450" marB="71450"/>
                </a:tc>
                <a:extLst>
                  <a:ext uri="{0D108BD9-81ED-4DB2-BD59-A6C34878D82A}">
                    <a16:rowId xmlns:a16="http://schemas.microsoft.com/office/drawing/2014/main" val="39327457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DAEA0-8123-759E-F862-42CFEBED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6BA2-5DC8-BCDA-560E-2CC15872F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33A9E-8BD8-9B75-F022-04DF04F91C06}"/>
              </a:ext>
            </a:extLst>
          </p:cNvPr>
          <p:cNvSpPr txBox="1"/>
          <p:nvPr/>
        </p:nvSpPr>
        <p:spPr>
          <a:xfrm>
            <a:off x="838200" y="5731025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*You can experience bullying </a:t>
            </a:r>
            <a:r>
              <a:rPr lang="en-US" dirty="0" err="1"/>
              <a:t>behaviour</a:t>
            </a:r>
            <a:r>
              <a:rPr lang="en-US" dirty="0"/>
              <a:t> through Hate Speech if it is repetitive*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1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D6DD-FADC-BD56-34ED-38E4991D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Hate Speech Offline &amp; Online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8BD1-CB6A-5713-F42C-0A6F90E7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expression is discriminatory, as it seeks to subordinate groups for their common characteristics, it is hate speech; however: </a:t>
            </a:r>
          </a:p>
          <a:p>
            <a:endParaRPr lang="en-US" dirty="0"/>
          </a:p>
          <a:p>
            <a:r>
              <a:rPr lang="en-US" dirty="0"/>
              <a:t>The difference between hate speech offline and online is that on social media, hate speech travels and grows at a rapid rate and has the potential to affect more people, with a wider reach. 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3C235-5646-8B10-BA9A-FA41A7EE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F9637-F244-1C9B-B886-0A3D4F613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9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ED74-5D3B-9832-5C17-4669D72B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8A511-0B6C-6555-9E6E-17A95752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2344C-8C25-338D-686F-5A78630BC2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332725"/>
            <a:ext cx="10515600" cy="1430337"/>
          </a:xfrm>
        </p:spPr>
        <p:txBody>
          <a:bodyPr/>
          <a:lstStyle/>
          <a:p>
            <a:r>
              <a:rPr lang="en-US" dirty="0"/>
              <a:t>Video - Understanding how hate speech affects diverse minorities online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7DC2B-2953-65C7-67E6-C3B65511408A}"/>
              </a:ext>
            </a:extLst>
          </p:cNvPr>
          <p:cNvSpPr txBox="1"/>
          <p:nvPr/>
        </p:nvSpPr>
        <p:spPr>
          <a:xfrm>
            <a:off x="838201" y="2244677"/>
            <a:ext cx="105155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https://youtu.be/keqLWH0YZV0?si=rzJZviw8FgccDmKC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Source: </a:t>
            </a:r>
            <a:r>
              <a:rPr lang="en-US" sz="2800" dirty="0" err="1"/>
              <a:t>NohatespeechMovement</a:t>
            </a:r>
            <a:endParaRPr lang="en-US" sz="2800" dirty="0"/>
          </a:p>
          <a:p>
            <a:r>
              <a:rPr lang="en-US" sz="2800" dirty="0"/>
              <a:t>YouTube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745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6AB26-C112-0006-5625-F85AA2164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FFF83-9492-7F36-4542-BBEDA213B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FUSE</a:t>
            </a:r>
            <a:r>
              <a:rPr lang="en-US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FF9A4-00AE-C8E4-83E3-C1F6656AC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Key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2FD07-DC1A-2168-92C8-8F2177B7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0723E-4CA1-1393-6FCC-49E31A72CAC7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E55F-6F43-BC7B-4744-6D1D5D8ADDCE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3DDBE-B475-9819-F89A-2A222959573B}"/>
              </a:ext>
            </a:extLst>
          </p:cNvPr>
          <p:cNvSpPr txBox="1"/>
          <p:nvPr/>
        </p:nvSpPr>
        <p:spPr>
          <a:xfrm>
            <a:off x="885258" y="1832035"/>
            <a:ext cx="8003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happened in the video?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was she being targeted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do you think that someone should do in this situation?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How do you know that this is an example of hate speech?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If you saw this type of comment on a friend’s profile, what could you do?</a:t>
            </a:r>
          </a:p>
        </p:txBody>
      </p:sp>
    </p:spTree>
    <p:extLst>
      <p:ext uri="{BB962C8B-B14F-4D97-AF65-F5344CB8AC3E}">
        <p14:creationId xmlns:p14="http://schemas.microsoft.com/office/powerpoint/2010/main" val="239034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2BEF0-51A9-614E-93C9-0DE76DE9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C150D-F4D0-3846-B2E7-43D80EEA1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Understanding how Hate Speech affects individuals, groups, and communities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E5D35-20FB-527E-CC7E-C485FF90014E}"/>
              </a:ext>
            </a:extLst>
          </p:cNvPr>
          <p:cNvSpPr txBox="1"/>
          <p:nvPr/>
        </p:nvSpPr>
        <p:spPr>
          <a:xfrm>
            <a:off x="5430185" y="416262"/>
            <a:ext cx="63520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The targets of Hate Speech feel</a:t>
            </a:r>
          </a:p>
          <a:p>
            <a:r>
              <a:rPr lang="en-US" sz="2800" dirty="0"/>
              <a:t>Undermined</a:t>
            </a:r>
          </a:p>
          <a:p>
            <a:r>
              <a:rPr lang="en-US" sz="2800" dirty="0"/>
              <a:t>A lack of security  </a:t>
            </a:r>
          </a:p>
          <a:p>
            <a:r>
              <a:rPr lang="en-US" sz="2800" dirty="0"/>
              <a:t>Deep confusion due to the attack and why it happened</a:t>
            </a:r>
          </a:p>
          <a:p>
            <a:endParaRPr lang="en-US" sz="2800" dirty="0"/>
          </a:p>
          <a:p>
            <a:r>
              <a:rPr lang="en-US" sz="2800" dirty="0"/>
              <a:t>The attack happens due to the individual belonging to a group. Therefore, the attack is not about the individual but the group they belong to, and this has a negative effect on their entire community.</a:t>
            </a:r>
          </a:p>
        </p:txBody>
      </p:sp>
    </p:spTree>
    <p:extLst>
      <p:ext uri="{BB962C8B-B14F-4D97-AF65-F5344CB8AC3E}">
        <p14:creationId xmlns:p14="http://schemas.microsoft.com/office/powerpoint/2010/main" val="69874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6892-BA32-714C-A2DC-D2FE037D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Class Discussion: How does this Tweet make you feel?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FC7361-5ACC-8030-87DB-437E92B51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993" y="1690688"/>
            <a:ext cx="5982014" cy="45597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1C7D-D13D-9644-874C-7E97B98A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83AB-DCA9-9C47-A8DF-3A14A4105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6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|  ANTI- BULLYING &amp; ONLINE SAFETY PROGRAMME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KEY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0623-216B-6D30-9317-9FCD89462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47875"/>
            <a:ext cx="7046626" cy="38242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What do you think these comments are about? </a:t>
            </a:r>
          </a:p>
          <a:p>
            <a:pPr marL="0" indent="0" algn="l">
              <a:buNone/>
            </a:pPr>
            <a:r>
              <a:rPr lang="en-US" dirty="0"/>
              <a:t>How do you feel reading these comments?</a:t>
            </a:r>
          </a:p>
          <a:p>
            <a:pPr marL="0" indent="0" algn="l">
              <a:buNone/>
            </a:pPr>
            <a:r>
              <a:rPr lang="en-US" dirty="0"/>
              <a:t>Who are these comments directed at? </a:t>
            </a:r>
          </a:p>
          <a:p>
            <a:pPr marL="0" indent="0" algn="l">
              <a:buNone/>
            </a:pPr>
            <a:r>
              <a:rPr lang="en-US" dirty="0"/>
              <a:t>Who is affected by these comments?</a:t>
            </a:r>
          </a:p>
          <a:p>
            <a:pPr marL="0" indent="0" algn="l">
              <a:buNone/>
            </a:pPr>
            <a:r>
              <a:rPr lang="en-US" dirty="0"/>
              <a:t>Do you think this is an example of hate speech?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2449D-BBCA-0346-8C39-380AFCC969F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3D40D-246D-FA91-B317-B4AD67DEF63F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3A99E-2249-1403-86CD-76A27207207A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C4682-08F0-5C19-202D-7C397B04656B}"/>
              </a:ext>
            </a:extLst>
          </p:cNvPr>
          <p:cNvSpPr txBox="1"/>
          <p:nvPr/>
        </p:nvSpPr>
        <p:spPr>
          <a:xfrm rot="882741">
            <a:off x="7513251" y="383560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2203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636B5-B264-8E42-AC31-7E074127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18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4FA6903-9CD3-C729-4CA7-A04A69B905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292438"/>
            <a:ext cx="10515600" cy="37015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Online platforms such as TikTok and Instagram must follow Ireland’s Online Safety Code, which imposes obligations on these platforms to protect people from online harm and harmful content.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bg1"/>
                </a:solidFill>
              </a:rPr>
              <a:t>Instagram will now:</a:t>
            </a:r>
          </a:p>
          <a:p>
            <a:r>
              <a:rPr lang="en-US" sz="5100" dirty="0">
                <a:solidFill>
                  <a:schemeClr val="bg1"/>
                </a:solidFill>
              </a:rPr>
              <a:t>Disable someone's account if they continue to send violating or abusive messages</a:t>
            </a:r>
          </a:p>
          <a:p>
            <a:r>
              <a:rPr lang="en-US" sz="5100" dirty="0">
                <a:solidFill>
                  <a:schemeClr val="bg1"/>
                </a:solidFill>
              </a:rPr>
              <a:t>Cooperate with law enforcement authorities on hate speech</a:t>
            </a:r>
          </a:p>
          <a:p>
            <a:r>
              <a:rPr lang="en-US" sz="5100" dirty="0">
                <a:solidFill>
                  <a:schemeClr val="bg1"/>
                </a:solidFill>
              </a:rPr>
              <a:t>Use AI to warn people when they are about to post something harmful</a:t>
            </a:r>
          </a:p>
          <a:p>
            <a:r>
              <a:rPr lang="en-US" sz="5100" dirty="0">
                <a:solidFill>
                  <a:schemeClr val="bg1"/>
                </a:solidFill>
              </a:rPr>
              <a:t>Use comment filters to allow people to filter out hurtful words or comments they do not want to see.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https://about.instagram.com/blog/announcements/introducing-new-tools-to-protect-our-community-from-abuse#:~:text=Because%20DMs%20are%20private%20conversations,never%20have%20to%20see%20them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50F403-F844-CB4C-AE74-8F43B3DC62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Hate Speech on Instagram </a:t>
            </a:r>
          </a:p>
        </p:txBody>
      </p:sp>
    </p:spTree>
    <p:extLst>
      <p:ext uri="{BB962C8B-B14F-4D97-AF65-F5344CB8AC3E}">
        <p14:creationId xmlns:p14="http://schemas.microsoft.com/office/powerpoint/2010/main" val="310259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C31B3-7C26-9FEB-987B-95CF775D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B2BA-93D1-3BE5-0F49-6E37980E30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E" dirty="0"/>
              <a:t>What can I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F5D1A-3F25-BAF9-F7C2-DE34A56FE2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760193"/>
            <a:ext cx="10515600" cy="3702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Once you notice hate speech or bullying </a:t>
            </a:r>
            <a:r>
              <a:rPr lang="en-US" sz="2400" dirty="0" err="1"/>
              <a:t>behaviour</a:t>
            </a:r>
            <a:r>
              <a:rPr lang="en-US" sz="2400" dirty="0"/>
              <a:t> online, you should report it. Hate speech or online bullying is never okay. </a:t>
            </a:r>
          </a:p>
          <a:p>
            <a:pPr marL="0" indent="0">
              <a:buNone/>
            </a:pPr>
            <a:r>
              <a:rPr lang="en-US" sz="2400" dirty="0"/>
              <a:t>Students can: </a:t>
            </a:r>
          </a:p>
          <a:p>
            <a:r>
              <a:rPr lang="en-US" sz="2400" dirty="0"/>
              <a:t>Report harmful comments or posts on the relevant apps using the report tool. </a:t>
            </a:r>
          </a:p>
          <a:p>
            <a:r>
              <a:rPr lang="en-US" sz="2400" dirty="0"/>
              <a:t>Filter out harmful words and phrases you don't want to see in requested messages on Instagram using the filter tool.</a:t>
            </a:r>
          </a:p>
          <a:p>
            <a:r>
              <a:rPr lang="en-US" sz="2400" dirty="0"/>
              <a:t>Filter out offensive words, phrases, or emojis that you don’t want to see. </a:t>
            </a:r>
          </a:p>
          <a:p>
            <a:r>
              <a:rPr lang="en-US" sz="2400" dirty="0"/>
              <a:t>Continue to stay informed about your digital rights and privacy settings.</a:t>
            </a:r>
          </a:p>
          <a:p>
            <a:r>
              <a:rPr lang="en-US" sz="2400" dirty="0"/>
              <a:t>Report any harmful content, comments, or something that doesn’t make you feel safe to a trusted adult, parent, or teacher. </a:t>
            </a:r>
          </a:p>
          <a:p>
            <a:r>
              <a:rPr lang="en-US" sz="2400" dirty="0"/>
              <a:t>Always fact-check before you post anything online. </a:t>
            </a:r>
          </a:p>
        </p:txBody>
      </p:sp>
    </p:spTree>
    <p:extLst>
      <p:ext uri="{BB962C8B-B14F-4D97-AF65-F5344CB8AC3E}">
        <p14:creationId xmlns:p14="http://schemas.microsoft.com/office/powerpoint/2010/main" val="408989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C2493-1A07-B8BC-C423-5300C5B6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2449D-BBCA-0346-8C39-380AFCC969F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ADFE4-D49A-AC5E-E4F2-D07953592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FUSE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|  ANTI- BULLYING &amp; ONLINE SAFETY PROGRAMME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E8ACB-260E-C40D-EF72-FC1630519A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0623-216B-6D30-9317-9FCD89462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Welcome to the lesson.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Everyone is included in the lesson.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Students take turns. Raise your hand if you would like to participate in the discussion.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Be mindful and respectful of other people’s opinions.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Follow the teacher’s directions.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5E0B3-1B95-82C4-B1B5-8F481031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FE5DD-0FDB-D679-8501-2E95BBF31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41301"/>
            <a:ext cx="10515600" cy="1430337"/>
          </a:xfrm>
        </p:spPr>
        <p:txBody>
          <a:bodyPr/>
          <a:lstStyle/>
          <a:p>
            <a:r>
              <a:rPr lang="en-US" dirty="0"/>
              <a:t>Activity Sheet 2: How to respond to hate speech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306F7-1779-0D12-DB4A-371C9B3FFB13}"/>
              </a:ext>
            </a:extLst>
          </p:cNvPr>
          <p:cNvSpPr txBox="1"/>
          <p:nvPr/>
        </p:nvSpPr>
        <p:spPr>
          <a:xfrm>
            <a:off x="1034320" y="2291963"/>
            <a:ext cx="9953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Think of an example of hate speech (that you might have heard  or seen recently).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Write the potential causes of the hate speech/comment on the roots of the tree and its effects on the branches.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Then, write on the clouds what actions you can take  to tackle this incident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Discuss whether these ideas could be used in your school to tackle this incident.</a:t>
            </a:r>
          </a:p>
        </p:txBody>
      </p:sp>
    </p:spTree>
    <p:extLst>
      <p:ext uri="{BB962C8B-B14F-4D97-AF65-F5344CB8AC3E}">
        <p14:creationId xmlns:p14="http://schemas.microsoft.com/office/powerpoint/2010/main" val="234182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61131-39A8-3DB5-7E4F-658695C1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A85A6-5E65-8B42-E6C0-A2D1F9BC8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Dealing with Hate Speech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C568EE-4873-AF68-E2F0-149C401862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98178"/>
            <a:ext cx="10515600" cy="37020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hate speech is unchallenged, it further deepens into negative stereotypes, groups become increasingly marginalized and isolated, and society loses one of its major values: diversity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Any instances of online bullying </a:t>
            </a:r>
            <a:r>
              <a:rPr lang="en-US" dirty="0" err="1"/>
              <a:t>behaviour</a:t>
            </a:r>
            <a:r>
              <a:rPr lang="en-US" dirty="0"/>
              <a:t> or hate speech should always be reported. 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Students should only take action if they feel safe to do so and it does not put them at any risk</a:t>
            </a:r>
          </a:p>
        </p:txBody>
      </p:sp>
    </p:spTree>
    <p:extLst>
      <p:ext uri="{BB962C8B-B14F-4D97-AF65-F5344CB8AC3E}">
        <p14:creationId xmlns:p14="http://schemas.microsoft.com/office/powerpoint/2010/main" val="53080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81C90-9A4E-68EC-8EAD-8B3918197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2B78-311D-7159-156F-FD7F7344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Lesson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2D67-2493-6F8E-D49F-9537F68D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you learnt from today’s lesson? </a:t>
            </a:r>
          </a:p>
          <a:p>
            <a:endParaRPr lang="en-US" dirty="0"/>
          </a:p>
          <a:p>
            <a:r>
              <a:rPr lang="en-US" dirty="0"/>
              <a:t>Write down the three most important things you learnt during today’s lesson.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DAFB-AAF3-71B9-7F2F-AB4045EB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D55C5-F121-D369-F4EC-5EAF6246E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61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C90B0-042B-067E-836C-953FC70E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FA06-EB2A-50F1-4070-D107108C4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4" name="Google Shape;308;p18">
            <a:extLst>
              <a:ext uri="{FF2B5EF4-FFF2-40B4-BE49-F238E27FC236}">
                <a16:creationId xmlns:a16="http://schemas.microsoft.com/office/drawing/2014/main" id="{B4001C28-E5CB-3231-5580-70AD9953B62C}"/>
              </a:ext>
            </a:extLst>
          </p:cNvPr>
          <p:cNvCxnSpPr/>
          <p:nvPr/>
        </p:nvCxnSpPr>
        <p:spPr>
          <a:xfrm>
            <a:off x="2773135" y="1627416"/>
            <a:ext cx="664572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oogle Shape;310;p18">
            <a:extLst>
              <a:ext uri="{FF2B5EF4-FFF2-40B4-BE49-F238E27FC236}">
                <a16:creationId xmlns:a16="http://schemas.microsoft.com/office/drawing/2014/main" id="{A8C65FA2-4D66-10AE-90C7-CE9B26DE98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9838" y="2637694"/>
            <a:ext cx="1654531" cy="165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2;p18">
            <a:extLst>
              <a:ext uri="{FF2B5EF4-FFF2-40B4-BE49-F238E27FC236}">
                <a16:creationId xmlns:a16="http://schemas.microsoft.com/office/drawing/2014/main" id="{51C50867-8BE1-95C1-3D2C-E3E71100CE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02850">
            <a:off x="3580078" y="1968825"/>
            <a:ext cx="1872208" cy="115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15;p18">
            <a:extLst>
              <a:ext uri="{FF2B5EF4-FFF2-40B4-BE49-F238E27FC236}">
                <a16:creationId xmlns:a16="http://schemas.microsoft.com/office/drawing/2014/main" id="{533C1DD2-7C2A-98B3-347C-45CBF32215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0218" y="3022531"/>
            <a:ext cx="1483976" cy="88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2BB3A-6A42-D5E1-191B-70BEE3A13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950" y="4358700"/>
            <a:ext cx="22479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505C4-E518-F778-829F-8674E1E24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136" y="3977700"/>
            <a:ext cx="2921000" cy="133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66418-0168-7689-5DB2-576D13AB9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408" y="1504834"/>
            <a:ext cx="3004456" cy="16875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A7C26E-0D5C-3B37-ADBB-FEC5E543F3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Help and Support</a:t>
            </a:r>
          </a:p>
        </p:txBody>
      </p:sp>
    </p:spTree>
    <p:extLst>
      <p:ext uri="{BB962C8B-B14F-4D97-AF65-F5344CB8AC3E}">
        <p14:creationId xmlns:p14="http://schemas.microsoft.com/office/powerpoint/2010/main" val="347094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4C41-B9AD-384C-B7C1-EF65B0F32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TH</a:t>
            </a:r>
            <a:r>
              <a:rPr lang="en-US" sz="7200" dirty="0">
                <a:solidFill>
                  <a:schemeClr val="accent2"/>
                </a:solidFill>
              </a:rPr>
              <a:t>AN</a:t>
            </a:r>
            <a:r>
              <a:rPr lang="en-US" sz="7200" dirty="0">
                <a:solidFill>
                  <a:schemeClr val="accent3"/>
                </a:solidFill>
              </a:rPr>
              <a:t>K</a:t>
            </a:r>
            <a:r>
              <a:rPr lang="en-US" sz="7200" dirty="0">
                <a:solidFill>
                  <a:schemeClr val="accent4"/>
                </a:solidFill>
              </a:rPr>
              <a:t> </a:t>
            </a:r>
            <a:r>
              <a:rPr lang="en-US" sz="7200" dirty="0">
                <a:solidFill>
                  <a:schemeClr val="accent3"/>
                </a:solidFill>
              </a:rPr>
              <a:t>Y</a:t>
            </a:r>
            <a:r>
              <a:rPr lang="en-US" sz="7200" dirty="0">
                <a:solidFill>
                  <a:schemeClr val="accent4"/>
                </a:solidFill>
              </a:rPr>
              <a:t>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71E19-4B1A-8F42-8D90-39B16F4FD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For more information, please go to </a:t>
            </a:r>
            <a:r>
              <a:rPr lang="en-IE" b="0" i="0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www.fuseprogramme.ie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E5E40-3AF8-DD42-822F-939BEBDDDAC5}"/>
              </a:ext>
            </a:extLst>
          </p:cNvPr>
          <p:cNvCxnSpPr>
            <a:cxnSpLocks/>
          </p:cNvCxnSpPr>
          <p:nvPr/>
        </p:nvCxnSpPr>
        <p:spPr>
          <a:xfrm>
            <a:off x="4065814" y="3429000"/>
            <a:ext cx="414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D2971EB-2471-7047-87DB-5D7FEC593A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2909" y="-161362"/>
            <a:ext cx="3633266" cy="2567450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7FEFCBA8-2DD1-CB1C-743A-337970EB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933" y="4908990"/>
            <a:ext cx="2569021" cy="1135385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C203A20-C809-BC20-C4D1-1E41BA73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542" y="5079247"/>
            <a:ext cx="2470727" cy="965128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762AEDB1-6403-5B32-C47B-2B02D5422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50" y="4793688"/>
            <a:ext cx="1752592" cy="1365991"/>
          </a:xfrm>
          <a:prstGeom prst="rect">
            <a:avLst/>
          </a:prstGeom>
        </p:spPr>
      </p:pic>
      <p:pic>
        <p:nvPicPr>
          <p:cNvPr id="11" name="Picture 10" descr="A colorful puzzle pieces with white text&#10;&#10;Description automatically generated">
            <a:extLst>
              <a:ext uri="{FF2B5EF4-FFF2-40B4-BE49-F238E27FC236}">
                <a16:creationId xmlns:a16="http://schemas.microsoft.com/office/drawing/2014/main" id="{EE8C4F78-20FB-3711-B638-7E9DC42EF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857" y="4876333"/>
            <a:ext cx="1752593" cy="10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901B-06C9-B188-6DFC-CD804115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9DC1-BF34-C87A-3581-78A9462F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02DA-5FFC-679D-1242-A41E75FE6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definition(s) of hate speech</a:t>
            </a:r>
          </a:p>
          <a:p>
            <a:r>
              <a:rPr lang="en-US" dirty="0"/>
              <a:t>Reflect on and identify the difference between hate speech and bullying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Understand how hate speech affects diverse minorities online </a:t>
            </a:r>
          </a:p>
          <a:p>
            <a:r>
              <a:rPr lang="en-US" dirty="0"/>
              <a:t>Examine how to deal with and respond to online/offline hate speech</a:t>
            </a:r>
          </a:p>
          <a:p>
            <a:r>
              <a:rPr lang="en-US" dirty="0"/>
              <a:t>Notice when hate speech turns into bullying </a:t>
            </a:r>
            <a:r>
              <a:rPr lang="en-US" dirty="0" err="1"/>
              <a:t>behaviour</a:t>
            </a:r>
            <a:r>
              <a:rPr lang="en-US" dirty="0"/>
              <a:t> and know how to safely report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7F201-1DA7-570B-CD00-16BB0DBC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58742-F3F2-73B6-91D1-86FA82051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5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6D88-6FCB-4354-241D-2323EEEC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E8754-CB8F-2306-40FD-A8EF26E36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332725"/>
            <a:ext cx="10515600" cy="1430337"/>
          </a:xfrm>
        </p:spPr>
        <p:txBody>
          <a:bodyPr/>
          <a:lstStyle/>
          <a:p>
            <a:r>
              <a:rPr lang="en-US" dirty="0"/>
              <a:t>What is Hate Speech? Video Discussion &amp; Reflective Questions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315B2-ED8A-58AD-262F-A24E3D44DEB6}"/>
              </a:ext>
            </a:extLst>
          </p:cNvPr>
          <p:cNvSpPr txBox="1"/>
          <p:nvPr/>
        </p:nvSpPr>
        <p:spPr>
          <a:xfrm>
            <a:off x="838199" y="1552180"/>
            <a:ext cx="10515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r>
              <a:rPr lang="en-US" sz="2800" dirty="0">
                <a:hlinkClick r:id="rId2"/>
              </a:rPr>
              <a:t>https://www.youtube.com/watch?v=JdAYUD256Mc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Source: DCU Anti-Bullying Centre / YouTube</a:t>
            </a:r>
          </a:p>
        </p:txBody>
      </p:sp>
    </p:spTree>
    <p:extLst>
      <p:ext uri="{BB962C8B-B14F-4D97-AF65-F5344CB8AC3E}">
        <p14:creationId xmlns:p14="http://schemas.microsoft.com/office/powerpoint/2010/main" val="131241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BF25B-4DA3-BA89-2816-0472292B5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575C7-CF76-EF49-93D8-A1678238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FUSE</a:t>
            </a:r>
            <a:r>
              <a:rPr lang="en-US"/>
              <a:t>  |  ANTI- BULLYING &amp; ONLINE SAFETY PROGRAMME</a:t>
            </a:r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7EE81-D289-9663-95E3-8976F643A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/>
              <a:t>REFLECTIVE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63035-A708-9AE7-3D07-3BB6E1AD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6A0EC-96FB-71DB-ED45-3FE5DBFB8F4B}"/>
              </a:ext>
            </a:extLst>
          </p:cNvPr>
          <p:cNvSpPr txBox="1"/>
          <p:nvPr/>
        </p:nvSpPr>
        <p:spPr>
          <a:xfrm rot="1157577">
            <a:off x="10088858" y="3474994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39DF-EA6A-2376-747F-A5A5C3FF366A}"/>
              </a:ext>
            </a:extLst>
          </p:cNvPr>
          <p:cNvSpPr txBox="1"/>
          <p:nvPr/>
        </p:nvSpPr>
        <p:spPr>
          <a:xfrm rot="20501795">
            <a:off x="8852486" y="280529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5B7AB-4B69-0982-BFD0-93F0E05197A5}"/>
              </a:ext>
            </a:extLst>
          </p:cNvPr>
          <p:cNvSpPr txBox="1"/>
          <p:nvPr/>
        </p:nvSpPr>
        <p:spPr>
          <a:xfrm rot="882741">
            <a:off x="7513251" y="3835602"/>
            <a:ext cx="13633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b="1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CB840-5786-6019-ED38-26A13B90C695}"/>
              </a:ext>
            </a:extLst>
          </p:cNvPr>
          <p:cNvSpPr txBox="1"/>
          <p:nvPr/>
        </p:nvSpPr>
        <p:spPr>
          <a:xfrm>
            <a:off x="838200" y="1589780"/>
            <a:ext cx="7016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</a:rPr>
              <a:t>What is hate speech?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Who are often the targets of hate speech?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can hate speech encourage?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What happens to hate speech when conducted online?</a:t>
            </a:r>
          </a:p>
          <a:p>
            <a:r>
              <a:rPr lang="en-US" sz="2800" dirty="0">
                <a:solidFill>
                  <a:schemeClr val="bg1"/>
                </a:solidFill>
              </a:rPr>
              <a:t>When do you think hate speech turns into bullying? *If it is repeated.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How do you think we can address hate speech when it occurs? </a:t>
            </a:r>
          </a:p>
        </p:txBody>
      </p:sp>
    </p:spTree>
    <p:extLst>
      <p:ext uri="{BB962C8B-B14F-4D97-AF65-F5344CB8AC3E}">
        <p14:creationId xmlns:p14="http://schemas.microsoft.com/office/powerpoint/2010/main" val="15524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F6C7F-7814-1582-AE8A-BE47EB8C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219BC-B0F5-FAD6-7B47-12A5031E5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Sheet 1: Bullying </a:t>
            </a:r>
            <a:r>
              <a:rPr lang="en-US" dirty="0" err="1"/>
              <a:t>Behaviour</a:t>
            </a:r>
            <a:r>
              <a:rPr lang="en-US" dirty="0"/>
              <a:t> or Hate Speech?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607C4-EDA3-0502-0CA9-880827A9CC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047875"/>
            <a:ext cx="10515600" cy="37020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be presented with examples of bullying </a:t>
            </a:r>
            <a:r>
              <a:rPr lang="en-US" dirty="0" err="1"/>
              <a:t>behaviour</a:t>
            </a:r>
            <a:r>
              <a:rPr lang="en-US" dirty="0"/>
              <a:t> and/or hate speech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decide which incidents are examples of bullying </a:t>
            </a:r>
            <a:r>
              <a:rPr lang="en-US" dirty="0" err="1"/>
              <a:t>behaviour</a:t>
            </a:r>
            <a:r>
              <a:rPr lang="en-US" dirty="0"/>
              <a:t> and which incidents are examples of hate speech, and what type of bullying </a:t>
            </a:r>
            <a:r>
              <a:rPr lang="en-US" dirty="0" err="1"/>
              <a:t>behaviour</a:t>
            </a:r>
            <a:r>
              <a:rPr lang="en-US" dirty="0"/>
              <a:t> or hate speech it is.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17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EFADB-B18F-6DF4-4B62-3DFC571E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88404-A53D-2B9E-A8E5-D95641902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81990"/>
            <a:ext cx="10515600" cy="1430337"/>
          </a:xfrm>
        </p:spPr>
        <p:txBody>
          <a:bodyPr>
            <a:normAutofit/>
          </a:bodyPr>
          <a:lstStyle/>
          <a:p>
            <a:r>
              <a:rPr lang="en-US" dirty="0"/>
              <a:t>HATE SPEECH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80028-91F0-13F8-1131-B269EC4C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10" y="1552286"/>
            <a:ext cx="8096190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5DD3-73ED-4D88-F20B-105442C6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E878B-805A-AD1B-4B09-E73FA9DE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EE04-646B-6431-0FA7-FCEA6BE95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7" y="332725"/>
            <a:ext cx="10515600" cy="1430337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IE" dirty="0"/>
              <a:t>ATE SPEECH IS: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602C5-3655-D42D-2A14-EFA5BB1A6667}"/>
              </a:ext>
            </a:extLst>
          </p:cNvPr>
          <p:cNvSpPr txBox="1"/>
          <p:nvPr/>
        </p:nvSpPr>
        <p:spPr>
          <a:xfrm>
            <a:off x="838199" y="1552180"/>
            <a:ext cx="105155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Any kind of communication that aims to make a group of people or a person belonging to that group socially inferior to the rest. Usually, the targeted groups are black, women, LGBTQIA+, Muslims, Roma, </a:t>
            </a:r>
            <a:r>
              <a:rPr lang="en-US" sz="2800" dirty="0" err="1"/>
              <a:t>Travellers</a:t>
            </a:r>
            <a:r>
              <a:rPr lang="en-US" sz="2800" dirty="0"/>
              <a:t>, Refugees, Transgender.</a:t>
            </a:r>
          </a:p>
          <a:p>
            <a:endParaRPr lang="en-US" sz="2800" dirty="0"/>
          </a:p>
          <a:p>
            <a:r>
              <a:rPr lang="en-US" sz="2800" dirty="0"/>
              <a:t>Common characteristics of Hate Speech targets:</a:t>
            </a:r>
          </a:p>
          <a:p>
            <a:r>
              <a:rPr lang="en-US" sz="2800" dirty="0"/>
              <a:t>Race</a:t>
            </a:r>
          </a:p>
          <a:p>
            <a:r>
              <a:rPr lang="en-US" sz="2800" dirty="0"/>
              <a:t>Sexual orientation</a:t>
            </a:r>
          </a:p>
          <a:p>
            <a:r>
              <a:rPr lang="en-US" sz="2800" dirty="0"/>
              <a:t>Gender</a:t>
            </a:r>
          </a:p>
          <a:p>
            <a:r>
              <a:rPr lang="en-US" sz="2800" dirty="0"/>
              <a:t>Functional diversity (special needs, disability, impairment)</a:t>
            </a:r>
          </a:p>
        </p:txBody>
      </p:sp>
    </p:spTree>
    <p:extLst>
      <p:ext uri="{BB962C8B-B14F-4D97-AF65-F5344CB8AC3E}">
        <p14:creationId xmlns:p14="http://schemas.microsoft.com/office/powerpoint/2010/main" val="368084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2EE4E-1167-5FC0-E744-4432CB3E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5803-9920-7B08-D441-CB60A663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Bullying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BFD4-C554-95E1-1EAE-982EE6BD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Bullying is targeted </a:t>
            </a:r>
            <a:r>
              <a:rPr lang="en-US" dirty="0" err="1"/>
              <a:t>behaviour</a:t>
            </a:r>
            <a:r>
              <a:rPr lang="en-US" dirty="0"/>
              <a:t>, online or offline, that causes harm. The harm caused can be physical, social and/or emotional in nature. Bullying </a:t>
            </a:r>
            <a:r>
              <a:rPr lang="en-US" dirty="0" err="1"/>
              <a:t>behaviour</a:t>
            </a:r>
            <a:r>
              <a:rPr lang="en-US" dirty="0"/>
              <a:t> is repeated over time and involves an imbalance of power in relationships between two people or groups of people in society. </a:t>
            </a:r>
          </a:p>
          <a:p>
            <a:endParaRPr lang="en-US" dirty="0"/>
          </a:p>
          <a:p>
            <a:r>
              <a:rPr lang="en-US" i="1" dirty="0" err="1"/>
              <a:t>Cineáltas</a:t>
            </a:r>
            <a:r>
              <a:rPr lang="en-US" i="1" dirty="0"/>
              <a:t> Action Plan on Bullying,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F69D5-E645-882C-0F8C-27B2DF55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2449D-BBCA-0346-8C39-380AFCC969F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352E-2C1E-BCC3-EB7D-5C7FFA1F5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F</a:t>
            </a:r>
            <a:r>
              <a:rPr lang="en-US" b="1">
                <a:solidFill>
                  <a:schemeClr val="accent2"/>
                </a:solidFill>
              </a:rPr>
              <a:t>U</a:t>
            </a:r>
            <a:r>
              <a:rPr lang="en-US" b="1">
                <a:solidFill>
                  <a:schemeClr val="accent3"/>
                </a:solidFill>
              </a:rPr>
              <a:t>S</a:t>
            </a:r>
            <a:r>
              <a:rPr lang="en-US" b="1">
                <a:solidFill>
                  <a:schemeClr val="accent4"/>
                </a:solidFill>
              </a:rPr>
              <a:t>E</a:t>
            </a:r>
            <a:r>
              <a:rPr lang="en-US"/>
              <a:t>  </a:t>
            </a:r>
            <a:r>
              <a:rPr lang="en-US">
                <a:solidFill>
                  <a:schemeClr val="tx2"/>
                </a:solidFill>
              </a:rPr>
              <a:t>|  ANTI- BULLYING &amp; ONLINE SAFETY PROGRAMME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90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4ff359c-8dde-42aa-94e8-61df2f1613d8"/>
</p:tagLst>
</file>

<file path=ppt/theme/theme1.xml><?xml version="1.0" encoding="utf-8"?>
<a:theme xmlns:a="http://schemas.openxmlformats.org/drawingml/2006/main" name="Light Background">
  <a:themeElements>
    <a:clrScheme name="FUSE">
      <a:dk1>
        <a:srgbClr val="1A1918"/>
      </a:dk1>
      <a:lt1>
        <a:srgbClr val="FFFFFF"/>
      </a:lt1>
      <a:dk2>
        <a:srgbClr val="4C4D4C"/>
      </a:dk2>
      <a:lt2>
        <a:srgbClr val="CACBCA"/>
      </a:lt2>
      <a:accent1>
        <a:srgbClr val="99459A"/>
      </a:accent1>
      <a:accent2>
        <a:srgbClr val="DB156F"/>
      </a:accent2>
      <a:accent3>
        <a:srgbClr val="ED1C27"/>
      </a:accent3>
      <a:accent4>
        <a:srgbClr val="FFC000"/>
      </a:accent4>
      <a:accent5>
        <a:srgbClr val="813483"/>
      </a:accent5>
      <a:accent6>
        <a:srgbClr val="B11F61"/>
      </a:accent6>
      <a:hlink>
        <a:srgbClr val="A71C28"/>
      </a:hlink>
      <a:folHlink>
        <a:srgbClr val="D88F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</TotalTime>
  <Words>1389</Words>
  <Application>Microsoft Office PowerPoint</Application>
  <PresentationFormat>Widescreen</PresentationFormat>
  <Paragraphs>181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Georgia</vt:lpstr>
      <vt:lpstr>Light Background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Bullying Definition</vt:lpstr>
      <vt:lpstr>PowerPoint Presentation</vt:lpstr>
      <vt:lpstr>Difference between Hate Speech and Bullying behaviour</vt:lpstr>
      <vt:lpstr>Hate Speech Offline &amp; Online</vt:lpstr>
      <vt:lpstr>PowerPoint Presentation</vt:lpstr>
      <vt:lpstr>PowerPoint Presentation</vt:lpstr>
      <vt:lpstr>PowerPoint Presentation</vt:lpstr>
      <vt:lpstr>Class Discussion: How does this Tweet make you feel?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Closure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Sheena  Flynn</dc:creator>
  <cp:lastModifiedBy>Carol O'Toole</cp:lastModifiedBy>
  <cp:revision>32</cp:revision>
  <dcterms:created xsi:type="dcterms:W3CDTF">2019-07-16T20:32:17Z</dcterms:created>
  <dcterms:modified xsi:type="dcterms:W3CDTF">2025-08-01T11:58:00Z</dcterms:modified>
</cp:coreProperties>
</file>